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/>
    <p:restoredTop sz="94718"/>
  </p:normalViewPr>
  <p:slideViewPr>
    <p:cSldViewPr snapToGrid="0" snapToObjects="1">
      <p:cViewPr varScale="1">
        <p:scale>
          <a:sx n="98" d="100"/>
          <a:sy n="98" d="100"/>
        </p:scale>
        <p:origin x="8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146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74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83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712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0938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87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1469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15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484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420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5631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52AB7-67D6-164D-9917-C4EAEB1EB41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87ECE-087A-4449-91A9-30491022F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56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78377" y="139335"/>
            <a:ext cx="1199170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mtClean="0"/>
              <a:t>TNO-Foorumi </a:t>
            </a:r>
            <a:r>
              <a:rPr lang="fi-FI" dirty="0" smtClean="0"/>
              <a:t>28.8.2019 </a:t>
            </a:r>
          </a:p>
          <a:p>
            <a:r>
              <a:rPr lang="fi-FI" sz="2000" b="1" dirty="0" smtClean="0"/>
              <a:t>Arnkil ja </a:t>
            </a:r>
            <a:r>
              <a:rPr lang="fi-FI" sz="2000" b="1" dirty="0" err="1" smtClean="0"/>
              <a:t>Spangar</a:t>
            </a:r>
            <a:r>
              <a:rPr lang="fi-FI" sz="2000" b="1" dirty="0" smtClean="0"/>
              <a:t> Ajatuksia </a:t>
            </a:r>
            <a:r>
              <a:rPr lang="fi-FI" sz="2000" b="1" dirty="0"/>
              <a:t>ja </a:t>
            </a:r>
            <a:r>
              <a:rPr lang="fi-FI" sz="2000" b="1" dirty="0" smtClean="0"/>
              <a:t>teesejä </a:t>
            </a:r>
            <a:r>
              <a:rPr lang="fi-FI" sz="2000" b="1" dirty="0"/>
              <a:t>Ohjaamoista ja ohjauksesta</a:t>
            </a:r>
          </a:p>
          <a:p>
            <a:r>
              <a:rPr lang="fi-FI" dirty="0"/>
              <a:t> </a:t>
            </a:r>
            <a:endParaRPr lang="fi-FI" dirty="0" smtClean="0"/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Ohjaamot </a:t>
            </a:r>
            <a:r>
              <a:rPr lang="fi-FI" dirty="0"/>
              <a:t>ja ohjaustyö ylipäätään on ollut viime vuodet ’nousussa’ ja mielenkiinnon kohteena. </a:t>
            </a:r>
            <a:endParaRPr lang="fi-FI" dirty="0" smtClean="0"/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Tarvitaan </a:t>
            </a:r>
            <a:r>
              <a:rPr lang="fi-FI" dirty="0"/>
              <a:t>vaikuttavuuden osoittamista (jotta ollaan ’johtamisen ja päätöksenteon pöydässä’) – mutta ohjauksen ja Ohjaamojen vaikuttavuuden osoittaminen on vaikeaa ja </a:t>
            </a:r>
            <a:r>
              <a:rPr lang="fi-FI" dirty="0" smtClean="0"/>
              <a:t>heikkoa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Monet-tutkimuskin </a:t>
            </a:r>
            <a:r>
              <a:rPr lang="fi-FI" dirty="0"/>
              <a:t>osoittaa (alustavasti), että Ohjaamojen tilastoseuranta, ohjauksen tulosten osoittaminen jne. on hajanaista ja tarvittaisiin ’aukkojen paikkaamista’ niin perinteisessä seurannassa, kuin ohjauksen prosessien, välitulosten ja lopputulosten näkyväksi </a:t>
            </a:r>
            <a:r>
              <a:rPr lang="fi-FI" dirty="0" smtClean="0"/>
              <a:t>tekemisessä.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Näistä </a:t>
            </a:r>
            <a:r>
              <a:rPr lang="fi-FI" dirty="0"/>
              <a:t>ongelmista huolimatta ohjaus ja Ohjaamot ovat menestyneet (</a:t>
            </a:r>
            <a:r>
              <a:rPr lang="fi-FI" dirty="0" smtClean="0"/>
              <a:t>vielä)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Mutta </a:t>
            </a:r>
            <a:r>
              <a:rPr lang="fi-FI" dirty="0"/>
              <a:t>pitäisi päästä eteenpäin ohjauksen näkyväksi tekemisessä (’</a:t>
            </a:r>
            <a:r>
              <a:rPr lang="fi-FI" dirty="0" err="1"/>
              <a:t>black</a:t>
            </a:r>
            <a:r>
              <a:rPr lang="fi-FI" dirty="0"/>
              <a:t> box’ auki) ja myös verkostovaikuttavuuden (</a:t>
            </a:r>
            <a:r>
              <a:rPr lang="fi-FI" dirty="0" err="1"/>
              <a:t>alueellis</a:t>
            </a:r>
            <a:r>
              <a:rPr lang="fi-FI" dirty="0"/>
              <a:t>-paikallisen ’yhteystyövaikuttavuuden’) näkyväksi tekemisessä. </a:t>
            </a:r>
            <a:endParaRPr lang="fi-FI" dirty="0" smtClean="0"/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Sama </a:t>
            </a:r>
            <a:r>
              <a:rPr lang="fi-FI" dirty="0"/>
              <a:t>ongelma on mm. työllistämisen ja kuntoutuksen vaikuttavuuden </a:t>
            </a:r>
            <a:r>
              <a:rPr lang="fi-FI" dirty="0" smtClean="0"/>
              <a:t>osoittamisessa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Hyödyllinen </a:t>
            </a:r>
            <a:r>
              <a:rPr lang="fi-FI" dirty="0"/>
              <a:t>käsite voisi olla </a:t>
            </a:r>
            <a:r>
              <a:rPr lang="fi-FI" dirty="0" err="1"/>
              <a:t>sosiodynaamisen</a:t>
            </a:r>
            <a:r>
              <a:rPr lang="fi-FI" dirty="0"/>
              <a:t> ohjauksen ’isän’, </a:t>
            </a:r>
            <a:r>
              <a:rPr lang="fi-FI" dirty="0" err="1"/>
              <a:t>Vance</a:t>
            </a:r>
            <a:r>
              <a:rPr lang="fi-FI" dirty="0"/>
              <a:t> </a:t>
            </a:r>
            <a:r>
              <a:rPr lang="fi-FI" dirty="0" err="1"/>
              <a:t>Peavyn</a:t>
            </a:r>
            <a:r>
              <a:rPr lang="fi-FI" dirty="0"/>
              <a:t> </a:t>
            </a:r>
            <a:r>
              <a:rPr lang="fi-FI" b="1" dirty="0" err="1"/>
              <a:t>bricoleur</a:t>
            </a:r>
            <a:r>
              <a:rPr lang="fi-FI" dirty="0"/>
              <a:t>-käsite ohjauksesta ( Ohjaaja ja ohjattava yhdistävät voimansa </a:t>
            </a:r>
            <a:r>
              <a:rPr lang="fi-FI" dirty="0" smtClean="0"/>
              <a:t>löytääkseen </a:t>
            </a:r>
            <a:r>
              <a:rPr lang="fi-FI" dirty="0"/>
              <a:t>ratkaisun ’miten vain’)  ja </a:t>
            </a:r>
            <a:r>
              <a:rPr lang="fi-FI" dirty="0" err="1"/>
              <a:t>Stilesin</a:t>
            </a:r>
            <a:r>
              <a:rPr lang="fi-FI" dirty="0"/>
              <a:t> käsite </a:t>
            </a:r>
            <a:r>
              <a:rPr lang="fi-FI" b="1" dirty="0"/>
              <a:t>katalyyttinen validiteetti</a:t>
            </a:r>
            <a:r>
              <a:rPr lang="fi-FI" dirty="0"/>
              <a:t> (käytäntö on validia kun se </a:t>
            </a:r>
            <a:r>
              <a:rPr lang="fi-FI" dirty="0" err="1"/>
              <a:t>energisoi</a:t>
            </a:r>
            <a:r>
              <a:rPr lang="fi-FI" dirty="0"/>
              <a:t> ja fokusoi toimintaan </a:t>
            </a:r>
            <a:r>
              <a:rPr lang="fi-FI" dirty="0" smtClean="0"/>
              <a:t>osallistuvia)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Kokemusten mukaan näkyväksi tekeminen on onnistunut </a:t>
            </a:r>
            <a:r>
              <a:rPr lang="fi-FI" dirty="0"/>
              <a:t>mm. Työelämätutkan, Kompassin jne. menetelmien </a:t>
            </a:r>
            <a:r>
              <a:rPr lang="fi-FI" dirty="0" smtClean="0"/>
              <a:t>avulla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Ohjaajien </a:t>
            </a:r>
            <a:r>
              <a:rPr lang="fi-FI" dirty="0"/>
              <a:t>keskuudessa kuitenkin ambivalenssia sen suhteen pitäisikö osoittaa ja pitäisikö menetelmiä </a:t>
            </a:r>
            <a:r>
              <a:rPr lang="fi-FI" dirty="0" smtClean="0"/>
              <a:t>käyttää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Tarvittaisiin tutkimusta </a:t>
            </a:r>
            <a:r>
              <a:rPr lang="fi-FI" dirty="0"/>
              <a:t>ja kehittämistä – vai ollaanko tässä vaikuttavuuden osoittamisessa jonkinlaisessa jatkuvassa regressiivisessä kierteessä (aloitetaan aina uudelleen aivan liian heikoin resurssein, liian myöhään ja heikoin menetelmin)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4887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11</Words>
  <Application>Microsoft Office PowerPoint</Application>
  <PresentationFormat>Laajakuva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Niemi-Pynttäri Merja</cp:lastModifiedBy>
  <cp:revision>5</cp:revision>
  <dcterms:created xsi:type="dcterms:W3CDTF">2019-08-27T18:39:15Z</dcterms:created>
  <dcterms:modified xsi:type="dcterms:W3CDTF">2019-08-29T04:52:26Z</dcterms:modified>
</cp:coreProperties>
</file>