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6" r:id="rId4"/>
    <p:sldId id="267" r:id="rId5"/>
    <p:sldId id="268" r:id="rId6"/>
    <p:sldId id="270" r:id="rId7"/>
    <p:sldId id="271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E2A"/>
    <a:srgbClr val="FFFFCC"/>
    <a:srgbClr val="FFB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3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F5B7-D733-4DD4-A3CF-F3D000078A37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sisä, seinä, lattia&#10;&#10;Kuvaus luotu automaattisesti">
            <a:extLst>
              <a:ext uri="{FF2B5EF4-FFF2-40B4-BE49-F238E27FC236}">
                <a16:creationId xmlns:a16="http://schemas.microsoft.com/office/drawing/2014/main" id="{47F1BD61-059F-4E9F-BFF1-53D944DC3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hape 89">
            <a:extLst>
              <a:ext uri="{FF2B5EF4-FFF2-40B4-BE49-F238E27FC236}">
                <a16:creationId xmlns:a16="http://schemas.microsoft.com/office/drawing/2014/main" id="{C6335F8A-AC91-47F7-8668-7A59F4A2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0011"/>
            <a:ext cx="9144000" cy="1501276"/>
          </a:xfrm>
          <a:prstGeom prst="rect">
            <a:avLst/>
          </a:prstGeom>
          <a:gradFill rotWithShape="0">
            <a:gsLst>
              <a:gs pos="36000">
                <a:srgbClr val="898E2A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6AEA7-45C9-443E-9CE9-387452C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242560"/>
            <a:ext cx="7886700" cy="1009808"/>
          </a:xfrm>
        </p:spPr>
        <p:txBody>
          <a:bodyPr>
            <a:normAutofit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Autonominen Suomi</a:t>
            </a:r>
          </a:p>
        </p:txBody>
      </p:sp>
      <p:sp>
        <p:nvSpPr>
          <p:cNvPr id="6" name="Shape 91">
            <a:extLst>
              <a:ext uri="{FF2B5EF4-FFF2-40B4-BE49-F238E27FC236}">
                <a16:creationId xmlns:a16="http://schemas.microsoft.com/office/drawing/2014/main" id="{6BB26A0C-5390-485A-8D7B-06356E12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FFBA0D">
              <a:alpha val="62000"/>
            </a:srgbClr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buFont typeface="Times New Roman" panose="02020603050405020304" pitchFamily="18" charset="0"/>
              <a:buNone/>
            </a:pPr>
            <a:r>
              <a:rPr lang="en-US" altLang="fi-FI" sz="1800" b="1" i="1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Kuvanavaus</a:t>
            </a:r>
            <a:r>
              <a:rPr lang="en-US" altLang="fi-FI" sz="1800" b="1" i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s. 152-153</a:t>
            </a:r>
          </a:p>
        </p:txBody>
      </p:sp>
    </p:spTree>
    <p:extLst>
      <p:ext uri="{BB962C8B-B14F-4D97-AF65-F5344CB8AC3E}">
        <p14:creationId xmlns:p14="http://schemas.microsoft.com/office/powerpoint/2010/main" val="14353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rakennus, sisäkatto, seinä&#10;&#10;Kuvaus luotu automaattisesti">
            <a:extLst>
              <a:ext uri="{FF2B5EF4-FFF2-40B4-BE49-F238E27FC236}">
                <a16:creationId xmlns:a16="http://schemas.microsoft.com/office/drawing/2014/main" id="{0EBAFF8D-B4DB-46AE-B70E-9FA1DF191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548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75CF574-45E9-4AFD-ACA2-11A5BC7030F3}"/>
              </a:ext>
            </a:extLst>
          </p:cNvPr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Robert Wilhelm Ekmanin maalaus </a:t>
            </a:r>
            <a:r>
              <a:rPr lang="fi-FI" sz="2400" i="1" dirty="0">
                <a:solidFill>
                  <a:schemeClr val="bg1"/>
                </a:solidFill>
              </a:rPr>
              <a:t>Kreeta Haapasalo soittaa Kannelta talonpoikaistuvassa </a:t>
            </a:r>
            <a:r>
              <a:rPr lang="fi-FI" sz="2400" dirty="0">
                <a:solidFill>
                  <a:schemeClr val="bg1"/>
                </a:solidFill>
              </a:rPr>
              <a:t>on kansallisromanttinen tulkinta Suomen kansasta ja sen kulttuuriperinnöstä.</a:t>
            </a:r>
          </a:p>
        </p:txBody>
      </p:sp>
    </p:spTree>
    <p:extLst>
      <p:ext uri="{BB962C8B-B14F-4D97-AF65-F5344CB8AC3E}">
        <p14:creationId xmlns:p14="http://schemas.microsoft.com/office/powerpoint/2010/main" val="381663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rakennus, sisäkatto, seinä&#10;&#10;Kuvaus luotu automaattisesti">
            <a:extLst>
              <a:ext uri="{FF2B5EF4-FFF2-40B4-BE49-F238E27FC236}">
                <a16:creationId xmlns:a16="http://schemas.microsoft.com/office/drawing/2014/main" id="{0EBAFF8D-B4DB-46AE-B70E-9FA1DF191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548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75CF574-45E9-4AFD-ACA2-11A5BC7030F3}"/>
              </a:ext>
            </a:extLst>
          </p:cNvPr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Kansa, sen historia ja kulttuuri olivat 1800-luvun Euroopassa tärkeitä kansallisen identiteetin rakennuspuita. Alkuperäisenä pidetyn kansanelämän ihannoidut kuvaukset tukivat kansakunnan rakennustyötä.</a:t>
            </a:r>
          </a:p>
        </p:txBody>
      </p:sp>
    </p:spTree>
    <p:extLst>
      <p:ext uri="{BB962C8B-B14F-4D97-AF65-F5344CB8AC3E}">
        <p14:creationId xmlns:p14="http://schemas.microsoft.com/office/powerpoint/2010/main" val="13282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rakennus, sisäkatto, seinä&#10;&#10;Kuvaus luotu automaattisesti">
            <a:extLst>
              <a:ext uri="{FF2B5EF4-FFF2-40B4-BE49-F238E27FC236}">
                <a16:creationId xmlns:a16="http://schemas.microsoft.com/office/drawing/2014/main" id="{0EBAFF8D-B4DB-46AE-B70E-9FA1DF191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548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75CF574-45E9-4AFD-ACA2-11A5BC7030F3}"/>
              </a:ext>
            </a:extLst>
          </p:cNvPr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Suomen kansa innoitti myös monia suomalaisia kuvataiteilijoita, </a:t>
            </a:r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joiden työt ovat aina näihin päiviin saakka muokanneet käsityksiämme maasta ja sen asukkaista.</a:t>
            </a:r>
          </a:p>
        </p:txBody>
      </p:sp>
    </p:spTree>
    <p:extLst>
      <p:ext uri="{BB962C8B-B14F-4D97-AF65-F5344CB8AC3E}">
        <p14:creationId xmlns:p14="http://schemas.microsoft.com/office/powerpoint/2010/main" val="210048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rakennus, sisäkatto, seinä&#10;&#10;Kuvaus luotu automaattisesti">
            <a:extLst>
              <a:ext uri="{FF2B5EF4-FFF2-40B4-BE49-F238E27FC236}">
                <a16:creationId xmlns:a16="http://schemas.microsoft.com/office/drawing/2014/main" id="{0EBAFF8D-B4DB-46AE-B70E-9FA1DF191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75CF574-45E9-4AFD-ACA2-11A5BC7030F3}"/>
              </a:ext>
            </a:extLst>
          </p:cNvPr>
          <p:cNvSpPr/>
          <p:nvPr/>
        </p:nvSpPr>
        <p:spPr>
          <a:xfrm>
            <a:off x="4345577" y="206105"/>
            <a:ext cx="4397829" cy="120032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Ekmanin taulun antama kuva Suomen kansasta on hyvin siloteltu ja särötön.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AB8E45A-06FC-403C-95D4-5D8C54A3D97B}"/>
              </a:ext>
            </a:extLst>
          </p:cNvPr>
          <p:cNvSpPr/>
          <p:nvPr/>
        </p:nvSpPr>
        <p:spPr>
          <a:xfrm>
            <a:off x="317864" y="206105"/>
            <a:ext cx="3391988" cy="1938992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Tuvan siististi pukeutuneet, puhtaat ja hyvinvoivat asukkaat ovat kesken askareidensa kokoontuneet kuuntelemaan kanteleen soittoa.</a:t>
            </a:r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1C9626A3-C083-4F41-AEAB-E2BB1C71C9BA}"/>
              </a:ext>
            </a:extLst>
          </p:cNvPr>
          <p:cNvSpPr/>
          <p:nvPr/>
        </p:nvSpPr>
        <p:spPr>
          <a:xfrm>
            <a:off x="4223655" y="2342605"/>
            <a:ext cx="4023361" cy="4402183"/>
          </a:xfrm>
          <a:prstGeom prst="ellipse">
            <a:avLst/>
          </a:prstGeom>
          <a:noFill/>
          <a:ln w="38100">
            <a:solidFill>
              <a:srgbClr val="89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5635002-8770-4DA9-A6C6-ACA048B9507E}"/>
              </a:ext>
            </a:extLst>
          </p:cNvPr>
          <p:cNvSpPr/>
          <p:nvPr/>
        </p:nvSpPr>
        <p:spPr>
          <a:xfrm>
            <a:off x="6235335" y="1680885"/>
            <a:ext cx="2713051" cy="132343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Talonpoikaiskodin vauraudesta kertoo myös posliininen kahviastiasto.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E8EE8CA4-3264-4BDB-A274-6FE5735199C4}"/>
              </a:ext>
            </a:extLst>
          </p:cNvPr>
          <p:cNvSpPr/>
          <p:nvPr/>
        </p:nvSpPr>
        <p:spPr>
          <a:xfrm>
            <a:off x="5717313" y="3197953"/>
            <a:ext cx="1654355" cy="1595983"/>
          </a:xfrm>
          <a:prstGeom prst="ellipse">
            <a:avLst/>
          </a:prstGeom>
          <a:noFill/>
          <a:ln w="38100">
            <a:solidFill>
              <a:srgbClr val="89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3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  <p:bldP spid="2" grpId="0" animBg="1"/>
      <p:bldP spid="2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rakennus, sisäkatto, seinä&#10;&#10;Kuvaus luotu automaattisesti">
            <a:extLst>
              <a:ext uri="{FF2B5EF4-FFF2-40B4-BE49-F238E27FC236}">
                <a16:creationId xmlns:a16="http://schemas.microsoft.com/office/drawing/2014/main" id="{B2F3C87F-9840-426E-93D8-CBA5B7AB2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40441" r="24936" b="3998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67120A0-FA89-448F-A2F2-B276A7598108}"/>
              </a:ext>
            </a:extLst>
          </p:cNvPr>
          <p:cNvSpPr/>
          <p:nvPr/>
        </p:nvSpPr>
        <p:spPr>
          <a:xfrm>
            <a:off x="4178461" y="0"/>
            <a:ext cx="4934272" cy="6857999"/>
          </a:xfrm>
          <a:prstGeom prst="rect">
            <a:avLst/>
          </a:prstGeom>
          <a:solidFill>
            <a:srgbClr val="898E2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9E77DA-6AE6-4A72-A867-E8F31C2C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682" y="2025929"/>
            <a:ext cx="4527403" cy="4514750"/>
          </a:xfrm>
          <a:solidFill>
            <a:srgbClr val="858A26"/>
          </a:solidFill>
          <a:ln w="38100"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marL="450850" indent="-450850">
              <a:buFont typeface="Calibri" panose="020F0502020204030204" pitchFamily="34" charset="0"/>
              <a:buChar char="→"/>
              <a:tabLst>
                <a:tab pos="4040188" algn="l"/>
              </a:tabLst>
            </a:pPr>
            <a:endParaRPr lang="fi-FI" dirty="0">
              <a:solidFill>
                <a:schemeClr val="bg1"/>
              </a:solidFill>
            </a:endParaRPr>
          </a:p>
          <a:p>
            <a:pPr marL="450850" indent="-450850">
              <a:buFont typeface="Calibri" panose="020F0502020204030204" pitchFamily="34" charset="0"/>
              <a:buChar char="→"/>
              <a:tabLst>
                <a:tab pos="4040188" algn="l"/>
              </a:tabLst>
            </a:pPr>
            <a:r>
              <a:rPr lang="fi-FI" dirty="0">
                <a:solidFill>
                  <a:schemeClr val="bg1"/>
                </a:solidFill>
              </a:rPr>
              <a:t>Kreeta Haapasalo oli Kaustisilla syntynyt kanteleensoittaja, kansanlaulaja ja säveltäjä, joka alkoi kiertää kotiseudullaan kerätäkseen kanteleensoitolla lisätuloja monilapsiselle perheelleen.  </a:t>
            </a:r>
          </a:p>
          <a:p>
            <a:pPr marL="450850" indent="-450850">
              <a:buFont typeface="Calibri" panose="020F0502020204030204" pitchFamily="34" charset="0"/>
              <a:buChar char="→"/>
              <a:tabLst>
                <a:tab pos="4040188" algn="l"/>
              </a:tabLst>
            </a:pPr>
            <a:r>
              <a:rPr lang="fi-FI" dirty="0">
                <a:solidFill>
                  <a:schemeClr val="bg1"/>
                </a:solidFill>
              </a:rPr>
              <a:t>Suomenmielinen säätyläistö kiinnostui Haapasalosta kun Zachris Topelius kirjoitti lehdessä hänen esiintymisestään Helsingissä.</a:t>
            </a:r>
          </a:p>
          <a:p>
            <a:pPr marL="450850" indent="-450850">
              <a:buFont typeface="Calibri" panose="020F0502020204030204" pitchFamily="34" charset="0"/>
              <a:buChar char="→"/>
              <a:tabLst>
                <a:tab pos="4040188" algn="l"/>
              </a:tabLst>
            </a:pPr>
            <a:r>
              <a:rPr lang="fi-FI" dirty="0">
                <a:solidFill>
                  <a:schemeClr val="bg1"/>
                </a:solidFill>
              </a:rPr>
              <a:t>Haapasalosta tuli julkisuuden henkilö, joka kanteleellaan helkytteli kuulijoidensa sisimpiä, kalevalaisia tuntoja.</a:t>
            </a:r>
          </a:p>
          <a:p>
            <a:pPr marL="450850" indent="-450850">
              <a:buFont typeface="Calibri" panose="020F0502020204030204" pitchFamily="34" charset="0"/>
              <a:buChar char="→"/>
              <a:tabLst>
                <a:tab pos="4040188" algn="l"/>
              </a:tabLst>
            </a:pPr>
            <a:r>
              <a:rPr lang="fi-FI" dirty="0">
                <a:solidFill>
                  <a:schemeClr val="bg1"/>
                </a:solidFill>
              </a:rPr>
              <a:t>Haapasalo vieraili myös Pietarissa ja Tukholmassa.</a:t>
            </a:r>
          </a:p>
          <a:p>
            <a:pPr marL="450850" indent="-450850">
              <a:buFont typeface="Calibri" panose="020F0502020204030204" pitchFamily="34" charset="0"/>
              <a:buChar char="→"/>
              <a:tabLst>
                <a:tab pos="4040188" algn="l"/>
              </a:tabLst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5CBAE26B-C180-49DC-8FFA-90F743C2AC9F}"/>
              </a:ext>
            </a:extLst>
          </p:cNvPr>
          <p:cNvSpPr/>
          <p:nvPr/>
        </p:nvSpPr>
        <p:spPr>
          <a:xfrm>
            <a:off x="996056" y="508281"/>
            <a:ext cx="2985635" cy="3194614"/>
          </a:xfrm>
          <a:prstGeom prst="ellipse">
            <a:avLst/>
          </a:prstGeom>
          <a:noFill/>
          <a:ln w="38100">
            <a:solidFill>
              <a:srgbClr val="89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76CB923-686A-4034-9C12-83CE83B57863}"/>
              </a:ext>
            </a:extLst>
          </p:cNvPr>
          <p:cNvSpPr/>
          <p:nvPr/>
        </p:nvSpPr>
        <p:spPr>
          <a:xfrm>
            <a:off x="4446682" y="508281"/>
            <a:ext cx="4397829" cy="120032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Ekman kuvaa Kreeta Haapasalon sävelten maailmaan uppoutuneena kansantaitelijana.</a:t>
            </a:r>
          </a:p>
        </p:txBody>
      </p:sp>
    </p:spTree>
    <p:extLst>
      <p:ext uri="{BB962C8B-B14F-4D97-AF65-F5344CB8AC3E}">
        <p14:creationId xmlns:p14="http://schemas.microsoft.com/office/powerpoint/2010/main" val="27215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rakennus, sisäkatto, seinä&#10;&#10;Kuvaus luotu automaattisesti">
            <a:extLst>
              <a:ext uri="{FF2B5EF4-FFF2-40B4-BE49-F238E27FC236}">
                <a16:creationId xmlns:a16="http://schemas.microsoft.com/office/drawing/2014/main" id="{B2F3C87F-9840-426E-93D8-CBA5B7AB2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40770" r="19526" b="9393"/>
          <a:stretch/>
        </p:blipFill>
        <p:spPr>
          <a:xfrm>
            <a:off x="-11025" y="-9950"/>
            <a:ext cx="10208872" cy="686795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E9759DAB-67E8-41CD-B4B0-BF423838F885}"/>
              </a:ext>
            </a:extLst>
          </p:cNvPr>
          <p:cNvSpPr/>
          <p:nvPr/>
        </p:nvSpPr>
        <p:spPr>
          <a:xfrm>
            <a:off x="5093411" y="-9950"/>
            <a:ext cx="4166336" cy="6867950"/>
          </a:xfrm>
          <a:prstGeom prst="rect">
            <a:avLst/>
          </a:prstGeom>
          <a:solidFill>
            <a:srgbClr val="898E2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9E77DA-6AE6-4A72-A867-E8F31C2C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733" y="2236555"/>
            <a:ext cx="3923267" cy="4162033"/>
          </a:xfrm>
          <a:solidFill>
            <a:srgbClr val="858A26"/>
          </a:solidFill>
          <a:ln w="38100"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450850" indent="-450850">
              <a:buFont typeface="Calibri" panose="020F0502020204030204" pitchFamily="34" charset="0"/>
              <a:buChar char="→"/>
              <a:tabLst>
                <a:tab pos="4040188" algn="l"/>
              </a:tabLst>
            </a:pPr>
            <a:endParaRPr lang="fi-FI" dirty="0">
              <a:solidFill>
                <a:schemeClr val="bg1"/>
              </a:solidFill>
            </a:endParaRPr>
          </a:p>
          <a:p>
            <a:pPr marL="450850" indent="-450850">
              <a:buFont typeface="Calibri" panose="020F0502020204030204" pitchFamily="34" charset="0"/>
              <a:buChar char="→"/>
            </a:pPr>
            <a:r>
              <a:rPr lang="fi-FI" sz="3100" dirty="0">
                <a:solidFill>
                  <a:schemeClr val="bg1"/>
                </a:solidFill>
              </a:rPr>
              <a:t>Koska jo Väinämöinen näppäili kannelta, siitä tuli suomalaisuuden vertauskuva. Soittimen suosio oli vankkumaton aina 1900-luvulle saakka.  </a:t>
            </a:r>
          </a:p>
          <a:p>
            <a:pPr marL="450850" indent="-450850">
              <a:buFont typeface="Calibri" panose="020F0502020204030204" pitchFamily="34" charset="0"/>
              <a:buChar char="→"/>
            </a:pPr>
            <a:r>
              <a:rPr lang="fi-FI" sz="3100" dirty="0">
                <a:solidFill>
                  <a:schemeClr val="bg1"/>
                </a:solidFill>
              </a:rPr>
              <a:t>Kanteleen suosio hiipui 1970-luvulla, mutta nykyään kanteleensoitto ja niiden rakentaminen ovat elpyneet. Soitinta voi esimerkiksi opiskella Taideyliopistossa.</a:t>
            </a:r>
          </a:p>
          <a:p>
            <a:pPr marL="450850" indent="-450850">
              <a:buFont typeface="Calibri" panose="020F0502020204030204" pitchFamily="34" charset="0"/>
              <a:buChar char="→"/>
              <a:tabLst>
                <a:tab pos="4040188" algn="l"/>
              </a:tabLst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5CBAE26B-C180-49DC-8FFA-90F743C2AC9F}"/>
              </a:ext>
            </a:extLst>
          </p:cNvPr>
          <p:cNvSpPr/>
          <p:nvPr/>
        </p:nvSpPr>
        <p:spPr>
          <a:xfrm>
            <a:off x="1227550" y="2343250"/>
            <a:ext cx="3134403" cy="3194614"/>
          </a:xfrm>
          <a:prstGeom prst="ellipse">
            <a:avLst/>
          </a:prstGeom>
          <a:noFill/>
          <a:ln w="38100">
            <a:solidFill>
              <a:srgbClr val="89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76CB923-686A-4034-9C12-83CE83B57863}"/>
              </a:ext>
            </a:extLst>
          </p:cNvPr>
          <p:cNvSpPr/>
          <p:nvPr/>
        </p:nvSpPr>
        <p:spPr>
          <a:xfrm>
            <a:off x="5539036" y="566486"/>
            <a:ext cx="3275085" cy="120032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Kantele on perinteinen kielisoitin ja Suomen kansallissoitin.</a:t>
            </a:r>
          </a:p>
        </p:txBody>
      </p:sp>
    </p:spTree>
    <p:extLst>
      <p:ext uri="{BB962C8B-B14F-4D97-AF65-F5344CB8AC3E}">
        <p14:creationId xmlns:p14="http://schemas.microsoft.com/office/powerpoint/2010/main" val="28506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3">
            <a:extLst>
              <a:ext uri="{FF2B5EF4-FFF2-40B4-BE49-F238E27FC236}">
                <a16:creationId xmlns:a16="http://schemas.microsoft.com/office/drawing/2014/main" id="{05D8A4C7-FF8D-42B2-9FCB-6AC0A96DE9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390167" cy="83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Aikajana 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9–1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860</a:t>
            </a:r>
            <a:endParaRPr lang="fi-FI" sz="3600" b="1" dirty="0">
              <a:solidFill>
                <a:srgbClr val="FECB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uva 3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990B738B-740D-4B9D-A019-BB219818F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31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3">
            <a:extLst>
              <a:ext uri="{FF2B5EF4-FFF2-40B4-BE49-F238E27FC236}">
                <a16:creationId xmlns:a16="http://schemas.microsoft.com/office/drawing/2014/main" id="{BA52BC16-F1C8-4840-8FDB-0B8300F1CA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390167" cy="83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Aikajana 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9–1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860</a:t>
            </a:r>
            <a:endParaRPr lang="fi-FI" sz="3600" b="1" dirty="0">
              <a:solidFill>
                <a:srgbClr val="FECB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uva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03BAFCD8-DCC8-46AD-AB10-AADEAED9A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89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221</Words>
  <Application>Microsoft Office PowerPoint</Application>
  <PresentationFormat>Näytössä katseltava diaesitys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Office-teema</vt:lpstr>
      <vt:lpstr>IV Autonominen Suomi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</dc:title>
  <dc:creator>Minna Sallanen</dc:creator>
  <cp:lastModifiedBy>Minna Sallanen</cp:lastModifiedBy>
  <cp:revision>11</cp:revision>
  <dcterms:created xsi:type="dcterms:W3CDTF">2019-05-29T10:24:56Z</dcterms:created>
  <dcterms:modified xsi:type="dcterms:W3CDTF">2019-08-28T12:21:24Z</dcterms:modified>
</cp:coreProperties>
</file>