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9" r:id="rId1"/>
  </p:sldMasterIdLst>
  <p:notesMasterIdLst>
    <p:notesMasterId r:id="rId28"/>
  </p:notesMasterIdLst>
  <p:sldIdLst>
    <p:sldId id="256" r:id="rId2"/>
    <p:sldId id="258" r:id="rId3"/>
    <p:sldId id="275" r:id="rId4"/>
    <p:sldId id="259" r:id="rId5"/>
    <p:sldId id="260" r:id="rId6"/>
    <p:sldId id="261" r:id="rId7"/>
    <p:sldId id="273" r:id="rId8"/>
    <p:sldId id="262" r:id="rId9"/>
    <p:sldId id="263" r:id="rId10"/>
    <p:sldId id="264" r:id="rId11"/>
    <p:sldId id="278" r:id="rId12"/>
    <p:sldId id="257" r:id="rId13"/>
    <p:sldId id="265" r:id="rId14"/>
    <p:sldId id="267" r:id="rId15"/>
    <p:sldId id="279" r:id="rId16"/>
    <p:sldId id="266" r:id="rId17"/>
    <p:sldId id="268" r:id="rId18"/>
    <p:sldId id="276" r:id="rId19"/>
    <p:sldId id="269" r:id="rId20"/>
    <p:sldId id="270" r:id="rId21"/>
    <p:sldId id="271" r:id="rId22"/>
    <p:sldId id="272" r:id="rId23"/>
    <p:sldId id="281" r:id="rId24"/>
    <p:sldId id="282" r:id="rId25"/>
    <p:sldId id="274" r:id="rId26"/>
    <p:sldId id="280" r:id="rId2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B5811B-033B-4C1C-B97F-0036E533B104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7CD7EB-B2E0-45AD-B4AE-4D074219C47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374346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an numeron paikkamerkki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20215049-A89E-4E21-8D7B-BAA4C767EE81}" type="slidenum">
              <a:t>2</a:t>
            </a:fld>
            <a:endParaRPr lang="fi-FI"/>
          </a:p>
        </p:txBody>
      </p:sp>
      <p:sp>
        <p:nvSpPr>
          <p:cNvPr id="2" name="Dian kuvan paikkamerkki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Huomautusten paikkamerkki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160"/>
            <a:ext cx="6047640" cy="4811040"/>
          </a:xfrm>
        </p:spPr>
        <p:txBody>
          <a:bodyPr/>
          <a:lstStyle/>
          <a:p>
            <a:endParaRPr lang="fi-FI" sz="2810">
              <a:latin typeface="Albany" pitchFamily="18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2846748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Huomautusten paikkamerkki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fi-FI" sz="2810">
              <a:latin typeface="Albany" pitchFamily="18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1772507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an numeron paikkamerkki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27837D89-2679-44FF-B637-D4BBDC5868C2}" type="slidenum">
              <a:t>5</a:t>
            </a:fld>
            <a:endParaRPr lang="fi-FI"/>
          </a:p>
        </p:txBody>
      </p:sp>
      <p:sp>
        <p:nvSpPr>
          <p:cNvPr id="2" name="Dian kuvan paikkamerkki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Huomautusten paikkamerkki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160"/>
            <a:ext cx="6047640" cy="4811040"/>
          </a:xfrm>
        </p:spPr>
        <p:txBody>
          <a:bodyPr/>
          <a:lstStyle/>
          <a:p>
            <a:endParaRPr lang="fi-FI" sz="2810">
              <a:latin typeface="Albany" pitchFamily="18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8323970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an numeron paikkamerkki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84F3736D-C119-4AED-A9F3-E3E1869B6BA2}" type="slidenum">
              <a:t>8</a:t>
            </a:fld>
            <a:endParaRPr lang="fi-FI"/>
          </a:p>
        </p:txBody>
      </p:sp>
      <p:sp>
        <p:nvSpPr>
          <p:cNvPr id="2" name="Dian kuvan paikkamerkki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Huomautusten paikkamerkki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160"/>
            <a:ext cx="6047640" cy="4811040"/>
          </a:xfrm>
        </p:spPr>
        <p:txBody>
          <a:bodyPr/>
          <a:lstStyle/>
          <a:p>
            <a:endParaRPr lang="fi-FI" sz="2810">
              <a:latin typeface="Albany" pitchFamily="18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6102786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an numeron paikkamerkki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531BA4E6-1598-4A68-B9A4-59EA80F7C776}" type="slidenum">
              <a:t>9</a:t>
            </a:fld>
            <a:endParaRPr lang="fi-FI"/>
          </a:p>
        </p:txBody>
      </p:sp>
      <p:sp>
        <p:nvSpPr>
          <p:cNvPr id="2" name="Dian kuvan paikkamerkki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Huomautusten paikkamerkki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160"/>
            <a:ext cx="6047640" cy="4811040"/>
          </a:xfrm>
        </p:spPr>
        <p:txBody>
          <a:bodyPr/>
          <a:lstStyle/>
          <a:p>
            <a:endParaRPr lang="fi-FI" sz="2810">
              <a:latin typeface="Albany" pitchFamily="18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5774681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an numeron paikkamerkki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8B173CF6-7880-4139-8006-B5D27BBFE7C6}" type="slidenum">
              <a:t>10</a:t>
            </a:fld>
            <a:endParaRPr lang="fi-FI"/>
          </a:p>
        </p:txBody>
      </p:sp>
      <p:sp>
        <p:nvSpPr>
          <p:cNvPr id="2" name="Dian kuvan paikkamerkki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Huomautusten paikkamerkki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160"/>
            <a:ext cx="6047640" cy="4811040"/>
          </a:xfrm>
        </p:spPr>
        <p:txBody>
          <a:bodyPr/>
          <a:lstStyle/>
          <a:p>
            <a:endParaRPr lang="fi-FI" sz="2810">
              <a:latin typeface="Albany" pitchFamily="18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4705492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Huomautusten paikkamerkki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fi-FI" sz="2810">
              <a:latin typeface="Albany" pitchFamily="18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4046288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Huomautusten paikkamerkki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fi-FI" sz="2810">
              <a:latin typeface="Albany" pitchFamily="18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7221593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Huomautusten paikkamerkki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fi-FI" sz="2810">
              <a:latin typeface="Albany" pitchFamily="18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7609068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Huomautusten paikkamerkki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fi-FI" sz="2810">
              <a:latin typeface="Albany" pitchFamily="18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461026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61A6B-DF52-4B0B-A9A9-CD52C66C6284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4C4EB-A064-4C11-8F7A-49D43F4D590A}" type="slidenum">
              <a:rPr lang="fi-FI" smtClean="0"/>
              <a:t>‹#›</a:t>
            </a:fld>
            <a:endParaRPr lang="fi-FI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3768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61A6B-DF52-4B0B-A9A9-CD52C66C6284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4C4EB-A064-4C11-8F7A-49D43F4D59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13860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61A6B-DF52-4B0B-A9A9-CD52C66C6284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4C4EB-A064-4C11-8F7A-49D43F4D59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7074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61A6B-DF52-4B0B-A9A9-CD52C66C6284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4C4EB-A064-4C11-8F7A-49D43F4D59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1659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61A6B-DF52-4B0B-A9A9-CD52C66C6284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4C4EB-A064-4C11-8F7A-49D43F4D590A}" type="slidenum">
              <a:rPr lang="fi-FI" smtClean="0"/>
              <a:t>‹#›</a:t>
            </a:fld>
            <a:endParaRPr lang="fi-FI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7554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61A6B-DF52-4B0B-A9A9-CD52C66C6284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4C4EB-A064-4C11-8F7A-49D43F4D59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19607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61A6B-DF52-4B0B-A9A9-CD52C66C6284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4C4EB-A064-4C11-8F7A-49D43F4D59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0391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61A6B-DF52-4B0B-A9A9-CD52C66C6284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4C4EB-A064-4C11-8F7A-49D43F4D59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2852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61A6B-DF52-4B0B-A9A9-CD52C66C6284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4C4EB-A064-4C11-8F7A-49D43F4D59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5220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ED61A6B-DF52-4B0B-A9A9-CD52C66C6284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054C4EB-A064-4C11-8F7A-49D43F4D59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366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61A6B-DF52-4B0B-A9A9-CD52C66C6284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4C4EB-A064-4C11-8F7A-49D43F4D590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7765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ED61A6B-DF52-4B0B-A9A9-CD52C66C6284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054C4EB-A064-4C11-8F7A-49D43F4D590A}" type="slidenum">
              <a:rPr lang="fi-FI" smtClean="0"/>
              <a:t>‹#›</a:t>
            </a:fld>
            <a:endParaRPr lang="fi-FI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3444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32" r:id="rId3"/>
    <p:sldLayoutId id="2147483833" r:id="rId4"/>
    <p:sldLayoutId id="2147483834" r:id="rId5"/>
    <p:sldLayoutId id="2147483835" r:id="rId6"/>
    <p:sldLayoutId id="2147483836" r:id="rId7"/>
    <p:sldLayoutId id="2147483837" r:id="rId8"/>
    <p:sldLayoutId id="2147483838" r:id="rId9"/>
    <p:sldLayoutId id="2147483839" r:id="rId10"/>
    <p:sldLayoutId id="214748384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Terveyden edistäminen ja hyvinvointipalvelut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0715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 txBox="1">
            <a:spLocks noGrp="1"/>
          </p:cNvSpPr>
          <p:nvPr>
            <p:ph type="title" idx="4294967295"/>
          </p:nvPr>
        </p:nvSpPr>
        <p:spPr>
          <a:xfrm>
            <a:off x="0" y="242888"/>
            <a:ext cx="8229600" cy="1206500"/>
          </a:xfrm>
        </p:spPr>
        <p:txBody>
          <a:bodyPr>
            <a:normAutofit fontScale="90000"/>
          </a:bodyPr>
          <a:lstStyle/>
          <a:p>
            <a:pPr lvl="0"/>
            <a:r>
              <a:rPr lang="fi-FI"/>
              <a:t>Terveyden edistämisen osa-alueet</a:t>
            </a:r>
          </a:p>
        </p:txBody>
      </p:sp>
      <p:sp>
        <p:nvSpPr>
          <p:cNvPr id="3" name="Tekstin paikkamerkki 2"/>
          <p:cNvSpPr txBox="1">
            <a:spLocks noGrp="1"/>
          </p:cNvSpPr>
          <p:nvPr>
            <p:ph type="body" idx="4294967295"/>
          </p:nvPr>
        </p:nvSpPr>
        <p:spPr>
          <a:xfrm>
            <a:off x="1532586" y="1604963"/>
            <a:ext cx="8435662" cy="4525962"/>
          </a:xfrm>
        </p:spPr>
        <p:txBody>
          <a:bodyPr>
            <a:normAutofit/>
          </a:bodyPr>
          <a:lstStyle/>
          <a:p>
            <a:pPr>
              <a:tabLst>
                <a:tab pos="622157" algn="l"/>
              </a:tabLst>
            </a:pPr>
            <a:r>
              <a:rPr lang="fi-FI" sz="2359" b="1" u="sng" dirty="0"/>
              <a:t>5. Terveyspalvelujen kehittäminen ja  uudelleensuuntaaminen</a:t>
            </a:r>
          </a:p>
          <a:p>
            <a:pPr lvl="0"/>
            <a:r>
              <a:rPr lang="fi-FI" sz="2359" dirty="0">
                <a:latin typeface="Comic Sans MS" pitchFamily="66"/>
              </a:rPr>
              <a:t>-äitiys- ja lasten neuvolatoiminnan kautta </a:t>
            </a:r>
            <a:r>
              <a:rPr lang="fi-FI" sz="2359" dirty="0"/>
              <a:t>kuntoneuvoloihin, murkkuneuvoloihin, seniorineuvoloihin</a:t>
            </a:r>
          </a:p>
          <a:p>
            <a:pPr lvl="0"/>
            <a:r>
              <a:rPr lang="fi-FI" sz="2359" dirty="0"/>
              <a:t>-terveyskioski/pysäkkitoiminta</a:t>
            </a:r>
          </a:p>
          <a:p>
            <a:pPr lvl="0"/>
            <a:endParaRPr lang="fi-FI" sz="2359" dirty="0">
              <a:latin typeface="Comic Sans MS" pitchFamily="66"/>
            </a:endParaRPr>
          </a:p>
          <a:p>
            <a:pPr lvl="0"/>
            <a:r>
              <a:rPr lang="fi-FI" sz="2359" b="1" u="sng" dirty="0">
                <a:latin typeface="Comic Sans MS" pitchFamily="66"/>
              </a:rPr>
              <a:t>6. Työturvallisuuden ja -terveyden kehittäminen</a:t>
            </a:r>
          </a:p>
          <a:p>
            <a:pPr lvl="0"/>
            <a:r>
              <a:rPr lang="fi-FI" sz="2359" dirty="0">
                <a:latin typeface="Comic Sans MS" pitchFamily="66"/>
              </a:rPr>
              <a:t>-</a:t>
            </a:r>
            <a:r>
              <a:rPr lang="fi-FI" sz="2359" dirty="0"/>
              <a:t>työpaikkahyvinvointi, TYKY-toiminnan tehostaminen</a:t>
            </a:r>
          </a:p>
          <a:p>
            <a:pPr lvl="0"/>
            <a:r>
              <a:rPr lang="fi-FI" sz="2359" dirty="0"/>
              <a:t>-työterveyshuolto, tarkastukset, seurannat</a:t>
            </a:r>
          </a:p>
          <a:p>
            <a:pPr lvl="0"/>
            <a:r>
              <a:rPr lang="fi-FI" sz="2359" dirty="0"/>
              <a:t>- liikuntatuokiot, -setelit</a:t>
            </a:r>
          </a:p>
        </p:txBody>
      </p:sp>
    </p:spTree>
    <p:extLst>
      <p:ext uri="{BB962C8B-B14F-4D97-AF65-F5344CB8AC3E}">
        <p14:creationId xmlns:p14="http://schemas.microsoft.com/office/powerpoint/2010/main" val="1747642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PREVENTIO - Sairauksien ehkäisy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-osa terveyden edistämistä</a:t>
            </a:r>
          </a:p>
          <a:p>
            <a:r>
              <a:rPr lang="fi-FI" sz="1814" b="1" u="sng" dirty="0"/>
              <a:t>PRIMAARIPREVENTIO</a:t>
            </a:r>
          </a:p>
          <a:p>
            <a:r>
              <a:rPr lang="fi-FI" sz="1814" dirty="0"/>
              <a:t>-</a:t>
            </a:r>
            <a:r>
              <a:rPr lang="fi-FI" sz="1633" dirty="0"/>
              <a:t>pyritään ehkäisemään sairautta jo ennen sen ilmaantumista</a:t>
            </a:r>
          </a:p>
          <a:p>
            <a:r>
              <a:rPr lang="fi-FI" sz="1633" dirty="0"/>
              <a:t>-kohteena terveet ihmiset, esim. rokotteet, terveysneuvonta ja –kasvatus</a:t>
            </a:r>
          </a:p>
          <a:p>
            <a:r>
              <a:rPr lang="fi-FI" sz="1814" b="1" u="sng" dirty="0"/>
              <a:t>SEKUNDAARIPREVENTIO</a:t>
            </a:r>
          </a:p>
          <a:p>
            <a:r>
              <a:rPr lang="fi-FI" sz="1814" dirty="0"/>
              <a:t>-</a:t>
            </a:r>
            <a:r>
              <a:rPr lang="fi-FI" sz="1633" dirty="0"/>
              <a:t>estetään jonkin ongelman paheneminen ja sairauden puhkeaminen</a:t>
            </a:r>
          </a:p>
          <a:p>
            <a:r>
              <a:rPr lang="fi-FI" sz="1633" dirty="0"/>
              <a:t>-esim. kohonneen verenpaineen tai rasva-arvojen seuranta, seulonnat</a:t>
            </a:r>
          </a:p>
          <a:p>
            <a:r>
              <a:rPr lang="fi-FI" sz="1814" b="1" u="sng" dirty="0"/>
              <a:t>TERTIAARIPREVENTIO</a:t>
            </a:r>
          </a:p>
          <a:p>
            <a:r>
              <a:rPr lang="fi-FI" sz="1814" dirty="0"/>
              <a:t>-</a:t>
            </a:r>
            <a:r>
              <a:rPr lang="fi-FI" sz="1633" dirty="0"/>
              <a:t>estetään taudin paheneminen ja lisäoireiden kehittyminen</a:t>
            </a:r>
          </a:p>
          <a:p>
            <a:r>
              <a:rPr lang="fi-FI" sz="1633" dirty="0"/>
              <a:t>-esim. pitkäaikaissairaiden hoito ja kuntoutus</a:t>
            </a:r>
          </a:p>
          <a:p>
            <a:endParaRPr lang="fi-FI" sz="1814" dirty="0"/>
          </a:p>
        </p:txBody>
      </p:sp>
    </p:spTree>
    <p:extLst>
      <p:ext uri="{BB962C8B-B14F-4D97-AF65-F5344CB8AC3E}">
        <p14:creationId xmlns:p14="http://schemas.microsoft.com/office/powerpoint/2010/main" val="228539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Yo 2010 kevät - kysymys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sz="3600" dirty="0"/>
              <a:t>7. Julkisuudessa on kannettu huolta lasten ja nuorten </a:t>
            </a:r>
            <a:r>
              <a:rPr lang="fi-FI" sz="3600" dirty="0" smtClean="0"/>
              <a:t>makeisten </a:t>
            </a:r>
            <a:r>
              <a:rPr lang="fi-FI" sz="3600" dirty="0"/>
              <a:t>käytön ja jatkuvan </a:t>
            </a:r>
            <a:r>
              <a:rPr lang="fi-FI" sz="3600" dirty="0" smtClean="0"/>
              <a:t>napostelun </a:t>
            </a:r>
            <a:r>
              <a:rPr lang="fi-FI" sz="3600" dirty="0"/>
              <a:t>lisääntymisen aiheuttamista terveyshaitoista. </a:t>
            </a:r>
            <a:r>
              <a:rPr lang="fi-FI" sz="3600" dirty="0" smtClean="0"/>
              <a:t>Elintarviketeollisuusliiton </a:t>
            </a:r>
            <a:r>
              <a:rPr lang="fi-FI" sz="3600" dirty="0"/>
              <a:t>mukaan vuonna </a:t>
            </a:r>
            <a:r>
              <a:rPr lang="fi-FI" sz="3600" dirty="0" smtClean="0"/>
              <a:t>1995 </a:t>
            </a:r>
            <a:r>
              <a:rPr lang="fi-FI" sz="3600" dirty="0"/>
              <a:t>makeisia myytiin noin 28 miljoonaa kiloa, kun vuonna 2007 myynti oli jo </a:t>
            </a:r>
            <a:r>
              <a:rPr lang="fi-FI" sz="3600" dirty="0" smtClean="0"/>
              <a:t>noin </a:t>
            </a:r>
            <a:r>
              <a:rPr lang="fi-FI" sz="3600" dirty="0"/>
              <a:t>40 </a:t>
            </a:r>
            <a:r>
              <a:rPr lang="fi-FI" sz="3600" dirty="0" smtClean="0"/>
              <a:t>miljoonaa </a:t>
            </a:r>
            <a:r>
              <a:rPr lang="fi-FI" sz="3600" dirty="0"/>
              <a:t>kiloa. Kuvaile ja arvioi terveyden edistämisen keinoja </a:t>
            </a:r>
            <a:r>
              <a:rPr lang="fi-FI" sz="3600" dirty="0" smtClean="0"/>
              <a:t>lasten </a:t>
            </a:r>
            <a:r>
              <a:rPr lang="fi-FI" sz="3600" dirty="0"/>
              <a:t>ja nuorten makeisten </a:t>
            </a:r>
            <a:r>
              <a:rPr lang="fi-FI" sz="3600" dirty="0" smtClean="0"/>
              <a:t>kulutuksen </a:t>
            </a:r>
            <a:r>
              <a:rPr lang="fi-FI" sz="3600" dirty="0"/>
              <a:t>vähentämiseksi.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00980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HYVINVOINTI- ja TERVEYSPALVELUT</a:t>
            </a:r>
            <a:endParaRPr lang="fi-FI" dirty="0"/>
          </a:p>
        </p:txBody>
      </p:sp>
      <p:pic>
        <p:nvPicPr>
          <p:cNvPr id="1026" name="Picture 2" descr="Kuvahaun tulos haulle hyvinvointipalvelut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3663" y="2252663"/>
            <a:ext cx="9525000" cy="3209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7275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 txBox="1">
            <a:spLocks noGrp="1"/>
          </p:cNvSpPr>
          <p:nvPr>
            <p:ph type="title" idx="4294967295"/>
          </p:nvPr>
        </p:nvSpPr>
        <p:spPr>
          <a:xfrm>
            <a:off x="0" y="273050"/>
            <a:ext cx="8229600" cy="1146175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fi-FI" dirty="0" smtClean="0"/>
              <a:t>Terveydenhuoltoa Suomessa…</a:t>
            </a:r>
            <a:endParaRPr lang="fi-FI" dirty="0"/>
          </a:p>
        </p:txBody>
      </p:sp>
      <p:sp>
        <p:nvSpPr>
          <p:cNvPr id="3" name="Tekstin paikkamerkki 2"/>
          <p:cNvSpPr txBox="1">
            <a:spLocks noGrp="1"/>
          </p:cNvSpPr>
          <p:nvPr>
            <p:ph type="body" idx="4294967295"/>
          </p:nvPr>
        </p:nvSpPr>
        <p:spPr>
          <a:xfrm>
            <a:off x="0" y="1963738"/>
            <a:ext cx="8229600" cy="4527550"/>
          </a:xfrm>
        </p:spPr>
        <p:txBody>
          <a:bodyPr>
            <a:normAutofit/>
          </a:bodyPr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FF00"/>
              </a:buClr>
              <a:buSzPct val="45000"/>
              <a:buFont typeface="StarSymbol"/>
              <a:buNone/>
              <a:defRPr lang="fi-FI" sz="3200" b="0" i="0" u="none" strike="noStrike">
                <a:ln>
                  <a:noFill/>
                </a:ln>
                <a:solidFill>
                  <a:srgbClr val="FFFFFF"/>
                </a:solidFill>
                <a:latin typeface="Albany" pitchFamily="18"/>
                <a:ea typeface="Andale Sans UI" pitchFamily="2"/>
                <a:cs typeface="Tahoma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FF00"/>
              </a:buClr>
              <a:buSzPct val="45000"/>
              <a:buFont typeface="StarSymbol"/>
              <a:buChar char="●"/>
              <a:defRPr lang="fi-FI" sz="3200" b="0" i="0" u="none" strike="noStrike">
                <a:ln>
                  <a:noFill/>
                </a:ln>
                <a:solidFill>
                  <a:srgbClr val="FFFFFF"/>
                </a:solidFill>
                <a:latin typeface="Albany" pitchFamily="18"/>
                <a:ea typeface="Andale Sans UI" pitchFamily="2"/>
                <a:cs typeface="Tahoma" pitchFamily="2"/>
              </a:defRPr>
            </a:lvl1pPr>
            <a:lvl2pPr marL="864000" marR="0" lvl="1" indent="-288000">
              <a:spcBef>
                <a:spcPts val="0"/>
              </a:spcBef>
              <a:spcAft>
                <a:spcPts val="1134"/>
              </a:spcAft>
              <a:buClr>
                <a:srgbClr val="FFFF00"/>
              </a:buClr>
              <a:buSzPct val="75000"/>
              <a:buFont typeface="StarSymbol"/>
              <a:buChar char="–"/>
              <a:defRPr lang="fi-FI" sz="2800" b="0" i="0" u="none" strike="noStrike">
                <a:ln>
                  <a:noFill/>
                </a:ln>
                <a:solidFill>
                  <a:srgbClr val="FFFFFF"/>
                </a:solidFill>
                <a:latin typeface="Albany" pitchFamily="18"/>
                <a:ea typeface="Andale Sans UI" pitchFamily="2"/>
                <a:cs typeface="Tahoma" pitchFamily="2"/>
              </a:defRPr>
            </a:lvl2pPr>
            <a:lvl3pPr marL="1296000" marR="0" lvl="2" indent="-216000">
              <a:spcBef>
                <a:spcPts val="0"/>
              </a:spcBef>
              <a:spcAft>
                <a:spcPts val="850"/>
              </a:spcAft>
              <a:buClr>
                <a:srgbClr val="FFFF00"/>
              </a:buClr>
              <a:buSzPct val="45000"/>
              <a:buFont typeface="StarSymbol"/>
              <a:buChar char="●"/>
              <a:defRPr lang="fi-FI" sz="2400" b="0" i="0" u="none" strike="noStrike">
                <a:ln>
                  <a:noFill/>
                </a:ln>
                <a:solidFill>
                  <a:srgbClr val="FFFFFF"/>
                </a:solidFill>
                <a:latin typeface="Albany" pitchFamily="18"/>
                <a:ea typeface="Andale Sans UI" pitchFamily="2"/>
                <a:cs typeface="Tahoma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Clr>
                <a:srgbClr val="FFFF00"/>
              </a:buClr>
              <a:buSzPct val="75000"/>
              <a:buFont typeface="StarSymbol"/>
              <a:buChar char="–"/>
              <a:defRPr lang="fi-FI" sz="2000" b="0" i="0" u="none" strike="noStrike">
                <a:ln>
                  <a:noFill/>
                </a:ln>
                <a:solidFill>
                  <a:srgbClr val="FFFFFF"/>
                </a:solidFill>
                <a:latin typeface="Albany" pitchFamily="18"/>
                <a:ea typeface="Andale Sans UI" pitchFamily="2"/>
                <a:cs typeface="Tahoma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Clr>
                <a:srgbClr val="FFFF00"/>
              </a:buClr>
              <a:buSzPct val="45000"/>
              <a:buFont typeface="StarSymbol"/>
              <a:buChar char="●"/>
              <a:defRPr lang="fi-FI" sz="2000" b="0" i="0" u="none" strike="noStrike">
                <a:ln>
                  <a:noFill/>
                </a:ln>
                <a:solidFill>
                  <a:srgbClr val="FFFFFF"/>
                </a:solidFill>
                <a:latin typeface="Albany" pitchFamily="18"/>
                <a:ea typeface="Andale Sans UI" pitchFamily="2"/>
                <a:cs typeface="Tahoma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Clr>
                <a:srgbClr val="FFFF00"/>
              </a:buClr>
              <a:buSzPct val="45000"/>
              <a:buFont typeface="StarSymbol"/>
              <a:buChar char="●"/>
              <a:defRPr lang="fi-FI" sz="2000" b="0" i="0" u="none" strike="noStrike">
                <a:ln>
                  <a:noFill/>
                </a:ln>
                <a:solidFill>
                  <a:srgbClr val="FFFFFF"/>
                </a:solidFill>
                <a:latin typeface="Albany" pitchFamily="18"/>
                <a:ea typeface="Andale Sans UI" pitchFamily="2"/>
                <a:cs typeface="Tahoma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Clr>
                <a:srgbClr val="FFFF00"/>
              </a:buClr>
              <a:buSzPct val="45000"/>
              <a:buFont typeface="StarSymbol"/>
              <a:buChar char="●"/>
              <a:defRPr lang="fi-FI" sz="2000" b="0" i="0" u="none" strike="noStrike">
                <a:ln>
                  <a:noFill/>
                </a:ln>
                <a:solidFill>
                  <a:srgbClr val="FFFFFF"/>
                </a:solidFill>
                <a:latin typeface="Albany" pitchFamily="18"/>
                <a:ea typeface="Andale Sans UI" pitchFamily="2"/>
                <a:cs typeface="Tahoma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Clr>
                <a:srgbClr val="FFFF00"/>
              </a:buClr>
              <a:buSzPct val="45000"/>
              <a:buFont typeface="StarSymbol"/>
              <a:buChar char="●"/>
              <a:defRPr lang="fi-FI" sz="2000" b="0" i="0" u="none" strike="noStrike">
                <a:ln>
                  <a:noFill/>
                </a:ln>
                <a:solidFill>
                  <a:srgbClr val="FFFFFF"/>
                </a:solidFill>
                <a:latin typeface="Albany" pitchFamily="18"/>
                <a:ea typeface="Andale Sans UI" pitchFamily="2"/>
                <a:cs typeface="Tahoma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Clr>
                <a:srgbClr val="FFFF00"/>
              </a:buClr>
              <a:buSzPct val="45000"/>
              <a:buFont typeface="StarSymbol"/>
              <a:buChar char="●"/>
              <a:defRPr lang="fi-FI" sz="2000" b="0" i="0" u="none" strike="noStrike">
                <a:ln>
                  <a:noFill/>
                </a:ln>
                <a:solidFill>
                  <a:srgbClr val="FFFFFF"/>
                </a:solidFill>
                <a:latin typeface="Albany" pitchFamily="18"/>
                <a:ea typeface="Andale Sans UI" pitchFamily="2"/>
                <a:cs typeface="Tahoma" pitchFamily="2"/>
              </a:defRPr>
            </a:lvl9pPr>
          </a:lstStyle>
          <a:p>
            <a:pPr lvl="0">
              <a:buNone/>
            </a:pPr>
            <a:r>
              <a:rPr lang="fi-FI" dirty="0">
                <a:solidFill>
                  <a:schemeClr val="tx1"/>
                </a:solidFill>
              </a:rPr>
              <a:t>1. Perusterveydenhuolto</a:t>
            </a:r>
          </a:p>
          <a:p>
            <a:pPr lvl="0">
              <a:buNone/>
            </a:pPr>
            <a:r>
              <a:rPr lang="fi-FI" dirty="0">
                <a:solidFill>
                  <a:schemeClr val="tx1"/>
                </a:solidFill>
              </a:rPr>
              <a:t>2. Erikoissairaanhoito</a:t>
            </a:r>
          </a:p>
          <a:p>
            <a:pPr lvl="0">
              <a:buNone/>
            </a:pPr>
            <a:r>
              <a:rPr lang="fi-FI" dirty="0">
                <a:solidFill>
                  <a:schemeClr val="tx1"/>
                </a:solidFill>
              </a:rPr>
              <a:t>3. Yksityinen terveydenhuolto</a:t>
            </a:r>
          </a:p>
          <a:p>
            <a:pPr lvl="0">
              <a:buNone/>
            </a:pPr>
            <a:r>
              <a:rPr lang="fi-FI" dirty="0">
                <a:solidFill>
                  <a:schemeClr val="tx1"/>
                </a:solidFill>
              </a:rPr>
              <a:t>4. Kolmannen sektorin </a:t>
            </a:r>
            <a:r>
              <a:rPr lang="fi-FI" dirty="0" smtClean="0">
                <a:solidFill>
                  <a:schemeClr val="tx1"/>
                </a:solidFill>
              </a:rPr>
              <a:t>toiminta</a:t>
            </a:r>
          </a:p>
          <a:p>
            <a:pPr lvl="0">
              <a:buNone/>
            </a:pPr>
            <a:r>
              <a:rPr lang="fi-FI" dirty="0" smtClean="0">
                <a:solidFill>
                  <a:schemeClr val="tx1"/>
                </a:solidFill>
              </a:rPr>
              <a:t>5. Työterveyshuolto</a:t>
            </a:r>
          </a:p>
          <a:p>
            <a:pPr lvl="0">
              <a:buNone/>
            </a:pPr>
            <a:r>
              <a:rPr lang="fi-FI" dirty="0" smtClean="0">
                <a:solidFill>
                  <a:schemeClr val="tx1"/>
                </a:solidFill>
              </a:rPr>
              <a:t>6. Lääkehuolto</a:t>
            </a:r>
          </a:p>
          <a:p>
            <a:pPr lvl="0">
              <a:buNone/>
            </a:pPr>
            <a:r>
              <a:rPr lang="fi-FI" dirty="0" smtClean="0">
                <a:solidFill>
                  <a:schemeClr val="tx1"/>
                </a:solidFill>
              </a:rPr>
              <a:t>7. Ympäristöterveydenhuolto</a:t>
            </a:r>
            <a:endParaRPr lang="fi-F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797527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0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Käytännössä kuitenkin 3 tasoa…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200" dirty="0" smtClean="0"/>
              <a:t>1. Julkinen sektori (perusterveydenhuolto, erikoissairaanhoito)</a:t>
            </a:r>
          </a:p>
          <a:p>
            <a:r>
              <a:rPr lang="fi-FI" sz="3200" dirty="0" smtClean="0"/>
              <a:t>2. Yksityinen sektori (yksityiset palveluntuottajat)</a:t>
            </a:r>
          </a:p>
          <a:p>
            <a:r>
              <a:rPr lang="fi-FI" sz="3200" dirty="0" smtClean="0"/>
              <a:t>3. Kolmas sektori (järjestöt, yhdistykset, liitot, vapaaehtoistoiminta)</a:t>
            </a:r>
          </a:p>
          <a:p>
            <a:r>
              <a:rPr lang="fi-FI" sz="3200" dirty="0" smtClean="0"/>
              <a:t>Huomioi uusi SOTE!!!!</a:t>
            </a:r>
          </a:p>
          <a:p>
            <a:endParaRPr lang="fi-FI" sz="3200" dirty="0"/>
          </a:p>
        </p:txBody>
      </p:sp>
      <p:pic>
        <p:nvPicPr>
          <p:cNvPr id="1026" name="Picture 2" descr="Kuvahaun tulos haulle terveyspalvelu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1676" y="4153629"/>
            <a:ext cx="2381250" cy="1976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19157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Terveyspalvelut eri elämän vaiheissa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133183" y="1861216"/>
            <a:ext cx="7686304" cy="4899326"/>
          </a:xfrm>
        </p:spPr>
        <p:txBody>
          <a:bodyPr>
            <a:normAutofit fontScale="25000" lnSpcReduction="20000"/>
          </a:bodyPr>
          <a:lstStyle/>
          <a:p>
            <a:endParaRPr lang="fi-FI" sz="1089" dirty="0"/>
          </a:p>
          <a:p>
            <a:endParaRPr lang="fi-FI" sz="1089" dirty="0"/>
          </a:p>
          <a:p>
            <a:pPr marL="457203" lvl="1" indent="0">
              <a:buNone/>
            </a:pPr>
            <a:r>
              <a:rPr lang="fi-FI" sz="7258" b="1" dirty="0"/>
              <a:t>P E R U S T E R V E Y D E N H U O L T O…………………………………..</a:t>
            </a:r>
          </a:p>
          <a:p>
            <a:pPr marL="457203" lvl="1" indent="0">
              <a:buNone/>
            </a:pPr>
            <a:r>
              <a:rPr lang="fi-FI" sz="7258" dirty="0"/>
              <a:t>Erikoissairaanhoito……………………………………………………………..</a:t>
            </a:r>
          </a:p>
          <a:p>
            <a:pPr marL="457203" lvl="1" indent="0">
              <a:buNone/>
            </a:pPr>
            <a:r>
              <a:rPr lang="fi-FI" sz="7258" dirty="0"/>
              <a:t>YKSITYINEN TERVEYDENHOITO</a:t>
            </a:r>
          </a:p>
          <a:p>
            <a:pPr marL="914406" lvl="2" indent="0">
              <a:buNone/>
            </a:pPr>
            <a:r>
              <a:rPr lang="fi-FI" sz="7258" dirty="0"/>
              <a:t>………….KOLMAS SEKTORI (JÄRJESTÖJEN PALVELUT)………</a:t>
            </a:r>
          </a:p>
          <a:p>
            <a:endParaRPr lang="fi-FI" sz="7258" dirty="0"/>
          </a:p>
          <a:p>
            <a:endParaRPr lang="fi-FI" sz="1089" dirty="0"/>
          </a:p>
          <a:p>
            <a:endParaRPr lang="fi-FI" sz="1089" dirty="0"/>
          </a:p>
          <a:p>
            <a:pPr marL="0" indent="0">
              <a:buNone/>
            </a:pPr>
            <a:r>
              <a:rPr lang="fi-FI" sz="6532" dirty="0"/>
              <a:t>Äitiysneuvola		 </a:t>
            </a:r>
            <a:r>
              <a:rPr lang="fi-FI" sz="6532" dirty="0" smtClean="0"/>
              <a:t>        TYÖTERVEYSHUOLTO</a:t>
            </a:r>
            <a:r>
              <a:rPr lang="fi-FI" sz="6532" dirty="0"/>
              <a:t>			neuvolapalvelut</a:t>
            </a:r>
          </a:p>
          <a:p>
            <a:pPr marL="914406" lvl="2" indent="0">
              <a:buNone/>
            </a:pPr>
            <a:r>
              <a:rPr lang="fi-FI" sz="6532" dirty="0"/>
              <a:t>	</a:t>
            </a:r>
            <a:r>
              <a:rPr lang="fi-FI" sz="6532" dirty="0" smtClean="0"/>
              <a:t>kouluterveydenhuolto</a:t>
            </a:r>
            <a:endParaRPr lang="fi-FI" sz="6532" dirty="0"/>
          </a:p>
          <a:p>
            <a:pPr marL="457203" lvl="1" indent="0">
              <a:buNone/>
            </a:pPr>
            <a:r>
              <a:rPr lang="fi-FI" sz="6532" dirty="0"/>
              <a:t>Lastenneuvola	</a:t>
            </a:r>
          </a:p>
          <a:p>
            <a:pPr marL="457203" lvl="1" indent="0">
              <a:buNone/>
            </a:pPr>
            <a:r>
              <a:rPr lang="fi-FI" sz="6532" dirty="0"/>
              <a:t>			</a:t>
            </a:r>
            <a:r>
              <a:rPr lang="fi-FI" sz="6532" dirty="0" smtClean="0"/>
              <a:t>opiskelijaterveydenhoito</a:t>
            </a:r>
            <a:endParaRPr lang="fi-FI" sz="6532" dirty="0"/>
          </a:p>
          <a:p>
            <a:endParaRPr lang="fi-FI" sz="6532" dirty="0"/>
          </a:p>
          <a:p>
            <a:pPr marL="1828812" lvl="4" indent="0">
              <a:buNone/>
            </a:pPr>
            <a:r>
              <a:rPr lang="fi-FI" sz="6532" dirty="0"/>
              <a:t>	</a:t>
            </a:r>
            <a:r>
              <a:rPr lang="fi-FI" sz="6532" dirty="0" smtClean="0"/>
              <a:t>(</a:t>
            </a:r>
            <a:r>
              <a:rPr lang="fi-FI" sz="6532" dirty="0"/>
              <a:t>sotilasterveydenhoito)</a:t>
            </a:r>
          </a:p>
          <a:p>
            <a:endParaRPr lang="fi-FI" sz="1089" dirty="0"/>
          </a:p>
          <a:p>
            <a:pPr marL="0" indent="0">
              <a:buNone/>
            </a:pPr>
            <a:r>
              <a:rPr lang="fi-FI" sz="8709" b="1" dirty="0"/>
              <a:t>-----0------------10----------20--------40--------60------------80</a:t>
            </a:r>
          </a:p>
        </p:txBody>
      </p:sp>
      <p:cxnSp>
        <p:nvCxnSpPr>
          <p:cNvPr id="5" name="Suora nuoliyhdysviiva 4"/>
          <p:cNvCxnSpPr/>
          <p:nvPr/>
        </p:nvCxnSpPr>
        <p:spPr>
          <a:xfrm flipH="1">
            <a:off x="2356834" y="4391696"/>
            <a:ext cx="12879" cy="17128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uora nuoliyhdysviiva 6"/>
          <p:cNvCxnSpPr/>
          <p:nvPr/>
        </p:nvCxnSpPr>
        <p:spPr>
          <a:xfrm flipH="1">
            <a:off x="2704563" y="5035639"/>
            <a:ext cx="128789" cy="10947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uora nuoliyhdysviiva 8"/>
          <p:cNvCxnSpPr/>
          <p:nvPr/>
        </p:nvCxnSpPr>
        <p:spPr>
          <a:xfrm flipH="1">
            <a:off x="3670479" y="4765183"/>
            <a:ext cx="540913" cy="14681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uora nuoliyhdysviiva 10"/>
          <p:cNvCxnSpPr/>
          <p:nvPr/>
        </p:nvCxnSpPr>
        <p:spPr>
          <a:xfrm flipH="1">
            <a:off x="4494727" y="5228823"/>
            <a:ext cx="489397" cy="10174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nuoliyhdysviiva 12"/>
          <p:cNvCxnSpPr/>
          <p:nvPr/>
        </p:nvCxnSpPr>
        <p:spPr>
          <a:xfrm flipH="1">
            <a:off x="5267459" y="4391696"/>
            <a:ext cx="218941" cy="18416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8072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8365" y="318274"/>
            <a:ext cx="8295271" cy="6221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11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Terveydenhuollon haasteet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 smtClean="0"/>
              <a:t>1. Väestön ikääntyminen (pitkäaikaissairaudet, sairaustyypit, toimintavajavuuksien palvelutarpeet, huoltosuhteen heikkeneminen, hoitohenkilöstön riittävyys))</a:t>
            </a:r>
          </a:p>
          <a:p>
            <a:r>
              <a:rPr lang="fi-FI" sz="2400" dirty="0" smtClean="0"/>
              <a:t>2. Ihmisten liikkuvuus lisääntyy (monimuotoinen väestö -&gt; monimuotoiset terveysongelmat, terveyserot, tartuntataudit, rokotuskattavuus, kieli- ja kulttuurierot)</a:t>
            </a:r>
          </a:p>
          <a:p>
            <a:r>
              <a:rPr lang="fi-FI" sz="2400" dirty="0" smtClean="0"/>
              <a:t>3. Tieteen ja teknologian kehitys kiihtyy (teknologian käyttöönotto ja hallinta, riippuvuus, ylimediakalisointi, asiakkaiden odotukset lisääntyvät) </a:t>
            </a:r>
          </a:p>
          <a:p>
            <a:r>
              <a:rPr lang="fi-FI" sz="2400" dirty="0" smtClean="0"/>
              <a:t>4. Työssä jaksaminen (työterveyshuollon rooli, eläkeiän nosto, työtaakan ja paineiden lisääntyminen, tuottavuuden odotukset)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3121266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 txBox="1">
            <a:spLocks noGrp="1"/>
          </p:cNvSpPr>
          <p:nvPr>
            <p:ph type="title" idx="4294967295"/>
          </p:nvPr>
        </p:nvSpPr>
        <p:spPr>
          <a:xfrm>
            <a:off x="0" y="273050"/>
            <a:ext cx="8229600" cy="1146175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fi-FI"/>
              <a:t>Perusterveydenhuolto</a:t>
            </a:r>
          </a:p>
        </p:txBody>
      </p:sp>
      <p:sp>
        <p:nvSpPr>
          <p:cNvPr id="3" name="Tekstin paikkamerkki 2"/>
          <p:cNvSpPr txBox="1">
            <a:spLocks noGrp="1"/>
          </p:cNvSpPr>
          <p:nvPr>
            <p:ph type="body" idx="4294967295"/>
          </p:nvPr>
        </p:nvSpPr>
        <p:spPr>
          <a:xfrm>
            <a:off x="1236371" y="1419226"/>
            <a:ext cx="8422783" cy="5875338"/>
          </a:xfrm>
        </p:spPr>
        <p:txBody>
          <a:bodyPr>
            <a:normAutofit/>
          </a:bodyPr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FF00"/>
              </a:buClr>
              <a:buSzPct val="45000"/>
              <a:buFont typeface="StarSymbol"/>
              <a:buNone/>
              <a:defRPr lang="fi-FI" sz="3200" b="0" i="0" u="none" strike="noStrike">
                <a:ln>
                  <a:noFill/>
                </a:ln>
                <a:solidFill>
                  <a:srgbClr val="FFFFFF"/>
                </a:solidFill>
                <a:latin typeface="Albany" pitchFamily="18"/>
                <a:ea typeface="Andale Sans UI" pitchFamily="2"/>
                <a:cs typeface="Tahoma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FF00"/>
              </a:buClr>
              <a:buSzPct val="45000"/>
              <a:buFont typeface="StarSymbol"/>
              <a:buChar char="●"/>
              <a:defRPr lang="fi-FI" sz="3200" b="0" i="0" u="none" strike="noStrike">
                <a:ln>
                  <a:noFill/>
                </a:ln>
                <a:solidFill>
                  <a:srgbClr val="FFFFFF"/>
                </a:solidFill>
                <a:latin typeface="Albany" pitchFamily="18"/>
                <a:ea typeface="Andale Sans UI" pitchFamily="2"/>
                <a:cs typeface="Tahoma" pitchFamily="2"/>
              </a:defRPr>
            </a:lvl1pPr>
            <a:lvl2pPr marL="864000" marR="0" lvl="1" indent="-288000">
              <a:spcBef>
                <a:spcPts val="0"/>
              </a:spcBef>
              <a:spcAft>
                <a:spcPts val="1134"/>
              </a:spcAft>
              <a:buClr>
                <a:srgbClr val="FFFF00"/>
              </a:buClr>
              <a:buSzPct val="75000"/>
              <a:buFont typeface="StarSymbol"/>
              <a:buChar char="–"/>
              <a:defRPr lang="fi-FI" sz="2800" b="0" i="0" u="none" strike="noStrike">
                <a:ln>
                  <a:noFill/>
                </a:ln>
                <a:solidFill>
                  <a:srgbClr val="FFFFFF"/>
                </a:solidFill>
                <a:latin typeface="Albany" pitchFamily="18"/>
                <a:ea typeface="Andale Sans UI" pitchFamily="2"/>
                <a:cs typeface="Tahoma" pitchFamily="2"/>
              </a:defRPr>
            </a:lvl2pPr>
            <a:lvl3pPr marL="1296000" marR="0" lvl="2" indent="-216000">
              <a:spcBef>
                <a:spcPts val="0"/>
              </a:spcBef>
              <a:spcAft>
                <a:spcPts val="850"/>
              </a:spcAft>
              <a:buClr>
                <a:srgbClr val="FFFF00"/>
              </a:buClr>
              <a:buSzPct val="45000"/>
              <a:buFont typeface="StarSymbol"/>
              <a:buChar char="●"/>
              <a:defRPr lang="fi-FI" sz="2400" b="0" i="0" u="none" strike="noStrike">
                <a:ln>
                  <a:noFill/>
                </a:ln>
                <a:solidFill>
                  <a:srgbClr val="FFFFFF"/>
                </a:solidFill>
                <a:latin typeface="Albany" pitchFamily="18"/>
                <a:ea typeface="Andale Sans UI" pitchFamily="2"/>
                <a:cs typeface="Tahoma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Clr>
                <a:srgbClr val="FFFF00"/>
              </a:buClr>
              <a:buSzPct val="75000"/>
              <a:buFont typeface="StarSymbol"/>
              <a:buChar char="–"/>
              <a:defRPr lang="fi-FI" sz="2000" b="0" i="0" u="none" strike="noStrike">
                <a:ln>
                  <a:noFill/>
                </a:ln>
                <a:solidFill>
                  <a:srgbClr val="FFFFFF"/>
                </a:solidFill>
                <a:latin typeface="Albany" pitchFamily="18"/>
                <a:ea typeface="Andale Sans UI" pitchFamily="2"/>
                <a:cs typeface="Tahoma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Clr>
                <a:srgbClr val="FFFF00"/>
              </a:buClr>
              <a:buSzPct val="45000"/>
              <a:buFont typeface="StarSymbol"/>
              <a:buChar char="●"/>
              <a:defRPr lang="fi-FI" sz="2000" b="0" i="0" u="none" strike="noStrike">
                <a:ln>
                  <a:noFill/>
                </a:ln>
                <a:solidFill>
                  <a:srgbClr val="FFFFFF"/>
                </a:solidFill>
                <a:latin typeface="Albany" pitchFamily="18"/>
                <a:ea typeface="Andale Sans UI" pitchFamily="2"/>
                <a:cs typeface="Tahoma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Clr>
                <a:srgbClr val="FFFF00"/>
              </a:buClr>
              <a:buSzPct val="45000"/>
              <a:buFont typeface="StarSymbol"/>
              <a:buChar char="●"/>
              <a:defRPr lang="fi-FI" sz="2000" b="0" i="0" u="none" strike="noStrike">
                <a:ln>
                  <a:noFill/>
                </a:ln>
                <a:solidFill>
                  <a:srgbClr val="FFFFFF"/>
                </a:solidFill>
                <a:latin typeface="Albany" pitchFamily="18"/>
                <a:ea typeface="Andale Sans UI" pitchFamily="2"/>
                <a:cs typeface="Tahoma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Clr>
                <a:srgbClr val="FFFF00"/>
              </a:buClr>
              <a:buSzPct val="45000"/>
              <a:buFont typeface="StarSymbol"/>
              <a:buChar char="●"/>
              <a:defRPr lang="fi-FI" sz="2000" b="0" i="0" u="none" strike="noStrike">
                <a:ln>
                  <a:noFill/>
                </a:ln>
                <a:solidFill>
                  <a:srgbClr val="FFFFFF"/>
                </a:solidFill>
                <a:latin typeface="Albany" pitchFamily="18"/>
                <a:ea typeface="Andale Sans UI" pitchFamily="2"/>
                <a:cs typeface="Tahoma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Clr>
                <a:srgbClr val="FFFF00"/>
              </a:buClr>
              <a:buSzPct val="45000"/>
              <a:buFont typeface="StarSymbol"/>
              <a:buChar char="●"/>
              <a:defRPr lang="fi-FI" sz="2000" b="0" i="0" u="none" strike="noStrike">
                <a:ln>
                  <a:noFill/>
                </a:ln>
                <a:solidFill>
                  <a:srgbClr val="FFFFFF"/>
                </a:solidFill>
                <a:latin typeface="Albany" pitchFamily="18"/>
                <a:ea typeface="Andale Sans UI" pitchFamily="2"/>
                <a:cs typeface="Tahoma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Clr>
                <a:srgbClr val="FFFF00"/>
              </a:buClr>
              <a:buSzPct val="45000"/>
              <a:buFont typeface="StarSymbol"/>
              <a:buChar char="●"/>
              <a:defRPr lang="fi-FI" sz="2000" b="0" i="0" u="none" strike="noStrike">
                <a:ln>
                  <a:noFill/>
                </a:ln>
                <a:solidFill>
                  <a:srgbClr val="FFFFFF"/>
                </a:solidFill>
                <a:latin typeface="Albany" pitchFamily="18"/>
                <a:ea typeface="Andale Sans UI" pitchFamily="2"/>
                <a:cs typeface="Tahoma" pitchFamily="2"/>
              </a:defRPr>
            </a:lvl9pPr>
          </a:lstStyle>
          <a:p>
            <a:pPr lvl="0">
              <a:buNone/>
            </a:pPr>
            <a:r>
              <a:rPr lang="fi-FI" sz="2177" b="1" dirty="0" smtClean="0">
                <a:solidFill>
                  <a:schemeClr val="tx1"/>
                </a:solidFill>
                <a:latin typeface="Comic Sans MS" pitchFamily="66"/>
              </a:rPr>
              <a:t>TERVEYSKESKUSTOIMINTA YDIN</a:t>
            </a:r>
            <a:r>
              <a:rPr lang="fi-FI" sz="2177" dirty="0" smtClean="0">
                <a:solidFill>
                  <a:schemeClr val="tx1"/>
                </a:solidFill>
                <a:latin typeface="Comic Sans MS" pitchFamily="66"/>
              </a:rPr>
              <a:t> </a:t>
            </a:r>
            <a:r>
              <a:rPr lang="fi-FI" sz="2177" dirty="0">
                <a:solidFill>
                  <a:schemeClr val="tx1"/>
                </a:solidFill>
                <a:latin typeface="Comic Sans MS" pitchFamily="66"/>
              </a:rPr>
              <a:t>(vajaa 300 suomessa)</a:t>
            </a:r>
          </a:p>
          <a:p>
            <a:pPr lvl="0">
              <a:buNone/>
            </a:pPr>
            <a:r>
              <a:rPr lang="fi-FI" sz="2177" dirty="0">
                <a:solidFill>
                  <a:schemeClr val="tx1"/>
                </a:solidFill>
                <a:latin typeface="Comic Sans MS" pitchFamily="66"/>
              </a:rPr>
              <a:t>keskeisiä tehtäviä on järjestää:</a:t>
            </a:r>
          </a:p>
          <a:p>
            <a:pPr lvl="0">
              <a:buNone/>
            </a:pPr>
            <a:r>
              <a:rPr lang="fi-FI" sz="2177" dirty="0">
                <a:solidFill>
                  <a:schemeClr val="tx1"/>
                </a:solidFill>
                <a:latin typeface="Comic Sans MS" pitchFamily="66"/>
              </a:rPr>
              <a:t>1. </a:t>
            </a:r>
            <a:r>
              <a:rPr lang="fi-FI" sz="2177" dirty="0" smtClean="0">
                <a:solidFill>
                  <a:schemeClr val="tx1"/>
                </a:solidFill>
                <a:latin typeface="Comic Sans MS" pitchFamily="66"/>
              </a:rPr>
              <a:t>Terveysneuvonta </a:t>
            </a:r>
            <a:r>
              <a:rPr lang="fi-FI" sz="2177" dirty="0">
                <a:solidFill>
                  <a:schemeClr val="tx1"/>
                </a:solidFill>
                <a:latin typeface="Comic Sans MS" pitchFamily="66"/>
              </a:rPr>
              <a:t>ja valistus, tarkastukset ja seulonnat</a:t>
            </a:r>
          </a:p>
          <a:p>
            <a:pPr lvl="0">
              <a:buNone/>
            </a:pPr>
            <a:r>
              <a:rPr lang="fi-FI" sz="2177" dirty="0">
                <a:solidFill>
                  <a:schemeClr val="tx1"/>
                </a:solidFill>
                <a:latin typeface="Comic Sans MS" pitchFamily="66"/>
              </a:rPr>
              <a:t>2. </a:t>
            </a:r>
            <a:r>
              <a:rPr lang="fi-FI" sz="2177" dirty="0" smtClean="0">
                <a:solidFill>
                  <a:schemeClr val="tx1"/>
                </a:solidFill>
                <a:latin typeface="Comic Sans MS" pitchFamily="66"/>
              </a:rPr>
              <a:t>Neuvolatoiminta </a:t>
            </a:r>
            <a:r>
              <a:rPr lang="fi-FI" sz="2177" dirty="0">
                <a:solidFill>
                  <a:schemeClr val="tx1"/>
                </a:solidFill>
                <a:latin typeface="Comic Sans MS" pitchFamily="66"/>
              </a:rPr>
              <a:t>(äitiys- ja lasten)</a:t>
            </a:r>
          </a:p>
          <a:p>
            <a:pPr lvl="0">
              <a:buNone/>
            </a:pPr>
            <a:r>
              <a:rPr lang="fi-FI" sz="2177" dirty="0">
                <a:solidFill>
                  <a:schemeClr val="tx1"/>
                </a:solidFill>
                <a:latin typeface="Comic Sans MS" pitchFamily="66"/>
              </a:rPr>
              <a:t>3. </a:t>
            </a:r>
            <a:r>
              <a:rPr lang="fi-FI" sz="2177" dirty="0" smtClean="0">
                <a:solidFill>
                  <a:schemeClr val="tx1"/>
                </a:solidFill>
                <a:latin typeface="Comic Sans MS" pitchFamily="66"/>
              </a:rPr>
              <a:t>Koulu- </a:t>
            </a:r>
            <a:r>
              <a:rPr lang="fi-FI" sz="2177" dirty="0">
                <a:solidFill>
                  <a:schemeClr val="tx1"/>
                </a:solidFill>
                <a:latin typeface="Comic Sans MS" pitchFamily="66"/>
              </a:rPr>
              <a:t>ja opiskelijaterveydenhuolto</a:t>
            </a:r>
          </a:p>
          <a:p>
            <a:pPr lvl="0">
              <a:buNone/>
            </a:pPr>
            <a:r>
              <a:rPr lang="fi-FI" sz="2177" dirty="0">
                <a:solidFill>
                  <a:schemeClr val="tx1"/>
                </a:solidFill>
                <a:latin typeface="Comic Sans MS" pitchFamily="66"/>
              </a:rPr>
              <a:t>4. </a:t>
            </a:r>
            <a:r>
              <a:rPr lang="fi-FI" sz="2177" dirty="0" smtClean="0">
                <a:solidFill>
                  <a:schemeClr val="tx1"/>
                </a:solidFill>
                <a:latin typeface="Comic Sans MS" pitchFamily="66"/>
              </a:rPr>
              <a:t>Hammashuolto</a:t>
            </a:r>
            <a:endParaRPr lang="fi-FI" sz="2177" dirty="0">
              <a:solidFill>
                <a:schemeClr val="tx1"/>
              </a:solidFill>
              <a:latin typeface="Comic Sans MS" pitchFamily="66"/>
            </a:endParaRPr>
          </a:p>
          <a:p>
            <a:pPr lvl="0">
              <a:buNone/>
            </a:pPr>
            <a:r>
              <a:rPr lang="fi-FI" sz="2177" dirty="0">
                <a:solidFill>
                  <a:schemeClr val="tx1"/>
                </a:solidFill>
                <a:latin typeface="Comic Sans MS" pitchFamily="66"/>
              </a:rPr>
              <a:t>5. </a:t>
            </a:r>
            <a:r>
              <a:rPr lang="fi-FI" sz="2177" dirty="0" smtClean="0">
                <a:solidFill>
                  <a:schemeClr val="tx1"/>
                </a:solidFill>
                <a:latin typeface="Comic Sans MS" pitchFamily="66"/>
              </a:rPr>
              <a:t>Mielenterveyspalvelut</a:t>
            </a:r>
            <a:endParaRPr lang="fi-FI" sz="2177" dirty="0">
              <a:solidFill>
                <a:schemeClr val="tx1"/>
              </a:solidFill>
              <a:latin typeface="Comic Sans MS" pitchFamily="66"/>
            </a:endParaRPr>
          </a:p>
          <a:p>
            <a:pPr lvl="0">
              <a:buNone/>
            </a:pPr>
            <a:r>
              <a:rPr lang="fi-FI" sz="2177" dirty="0">
                <a:solidFill>
                  <a:schemeClr val="tx1"/>
                </a:solidFill>
                <a:latin typeface="Comic Sans MS" pitchFamily="66"/>
              </a:rPr>
              <a:t>6. </a:t>
            </a:r>
            <a:r>
              <a:rPr lang="fi-FI" sz="2177" dirty="0" smtClean="0">
                <a:solidFill>
                  <a:schemeClr val="tx1"/>
                </a:solidFill>
                <a:latin typeface="Comic Sans MS" pitchFamily="66"/>
              </a:rPr>
              <a:t>Sairaanhoito</a:t>
            </a:r>
            <a:r>
              <a:rPr lang="fi-FI" sz="2177" dirty="0">
                <a:solidFill>
                  <a:schemeClr val="tx1"/>
                </a:solidFill>
                <a:latin typeface="Comic Sans MS" pitchFamily="66"/>
              </a:rPr>
              <a:t>, -kuljetus ja kuntoutus</a:t>
            </a:r>
          </a:p>
          <a:p>
            <a:pPr lvl="0">
              <a:buNone/>
            </a:pPr>
            <a:r>
              <a:rPr lang="fi-FI" sz="2177" dirty="0">
                <a:solidFill>
                  <a:schemeClr val="tx1"/>
                </a:solidFill>
                <a:latin typeface="Comic Sans MS" pitchFamily="66"/>
              </a:rPr>
              <a:t>7. </a:t>
            </a:r>
            <a:r>
              <a:rPr lang="fi-FI" sz="2177" dirty="0" smtClean="0">
                <a:solidFill>
                  <a:schemeClr val="tx1"/>
                </a:solidFill>
                <a:latin typeface="Comic Sans MS" pitchFamily="66"/>
              </a:rPr>
              <a:t>Työterveyshuolto</a:t>
            </a:r>
          </a:p>
          <a:p>
            <a:pPr lvl="0">
              <a:buNone/>
            </a:pPr>
            <a:r>
              <a:rPr lang="fi-FI" sz="2177" dirty="0" smtClean="0">
                <a:solidFill>
                  <a:schemeClr val="tx1"/>
                </a:solidFill>
                <a:latin typeface="Comic Sans MS" pitchFamily="66"/>
              </a:rPr>
              <a:t>8. Ajanvaraus- ja päivystysvastaanotto </a:t>
            </a:r>
            <a:endParaRPr lang="fi-FI" sz="2177" dirty="0">
              <a:solidFill>
                <a:schemeClr val="tx1"/>
              </a:solidFill>
              <a:latin typeface="Comic Sans MS" pitchFamily="66"/>
            </a:endParaRPr>
          </a:p>
          <a:p>
            <a:pPr lvl="0">
              <a:buNone/>
            </a:pPr>
            <a:endParaRPr lang="fi-FI" sz="2177" dirty="0">
              <a:latin typeface="Comic Sans MS" pitchFamily="66"/>
            </a:endParaRPr>
          </a:p>
        </p:txBody>
      </p:sp>
    </p:spTree>
    <p:extLst>
      <p:ext uri="{BB962C8B-B14F-4D97-AF65-F5344CB8AC3E}">
        <p14:creationId xmlns:p14="http://schemas.microsoft.com/office/powerpoint/2010/main" val="1545430631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 txBox="1">
            <a:spLocks noGrp="1"/>
          </p:cNvSpPr>
          <p:nvPr>
            <p:ph type="title" idx="4294967295"/>
          </p:nvPr>
        </p:nvSpPr>
        <p:spPr>
          <a:xfrm>
            <a:off x="0" y="273050"/>
            <a:ext cx="8229600" cy="1146175"/>
          </a:xfrm>
        </p:spPr>
        <p:txBody>
          <a:bodyPr/>
          <a:lstStyle/>
          <a:p>
            <a:pPr lvl="0"/>
            <a:r>
              <a:rPr lang="fi-FI" dirty="0"/>
              <a:t>Terveyden rakennusaineet</a:t>
            </a:r>
          </a:p>
        </p:txBody>
      </p:sp>
      <p:sp>
        <p:nvSpPr>
          <p:cNvPr id="3" name="Tekstin paikkamerkki 2"/>
          <p:cNvSpPr txBox="1">
            <a:spLocks noGrp="1"/>
          </p:cNvSpPr>
          <p:nvPr>
            <p:ph type="body" idx="4294967295"/>
          </p:nvPr>
        </p:nvSpPr>
        <p:spPr>
          <a:xfrm>
            <a:off x="0" y="1604963"/>
            <a:ext cx="8229600" cy="4608512"/>
          </a:xfrm>
        </p:spPr>
        <p:txBody>
          <a:bodyPr/>
          <a:lstStyle/>
          <a:p>
            <a:pPr marL="622157" indent="-414772"/>
            <a:r>
              <a:rPr lang="fi-FI" sz="1814" dirty="0">
                <a:latin typeface="Comic Sans MS" pitchFamily="66"/>
              </a:rPr>
              <a:t>1. PERIMÄ (alttius sairauksiin)</a:t>
            </a:r>
          </a:p>
          <a:p>
            <a:pPr marL="622157" indent="-414772"/>
            <a:r>
              <a:rPr lang="fi-FI" sz="1814" dirty="0">
                <a:latin typeface="Comic Sans MS" pitchFamily="66"/>
              </a:rPr>
              <a:t>2. ELINTAVAT, TIEDOT JA TAIDOT, ARVOT JA ASENTEET &gt; OMAT VALINNAT</a:t>
            </a:r>
          </a:p>
          <a:p>
            <a:pPr marL="622157" indent="-414772"/>
            <a:r>
              <a:rPr lang="fi-FI" sz="1814" dirty="0">
                <a:latin typeface="Comic Sans MS" pitchFamily="66"/>
              </a:rPr>
              <a:t>3. YHTEISKUNTA JA ELINYMPÄRISTÖ</a:t>
            </a:r>
          </a:p>
          <a:p>
            <a:pPr marL="207386"/>
            <a:r>
              <a:rPr lang="fi-FI" sz="1814" dirty="0">
                <a:latin typeface="Comic Sans MS" pitchFamily="66"/>
              </a:rPr>
              <a:t>- ravinnon ja elinolojen terveysvalvonta, koulutus, työelämän pelisäännöt, liikennesuunnittelu, rakenteet</a:t>
            </a:r>
          </a:p>
          <a:p>
            <a:pPr indent="207386"/>
            <a:r>
              <a:rPr lang="fi-FI" sz="1814" dirty="0">
                <a:latin typeface="Comic Sans MS" pitchFamily="66"/>
              </a:rPr>
              <a:t>4. TERVEYDENHUOLTO</a:t>
            </a:r>
          </a:p>
          <a:p>
            <a:pPr marL="207386"/>
            <a:r>
              <a:rPr lang="fi-FI" sz="1814" dirty="0">
                <a:latin typeface="Comic Sans MS" pitchFamily="66"/>
              </a:rPr>
              <a:t>-sairauksien ehkäisy ja hoito, rokotukset, terveysolot, sosiaaliturvajärjestelmä</a:t>
            </a:r>
          </a:p>
          <a:p>
            <a:pPr marL="622157" indent="-414772"/>
            <a:r>
              <a:rPr lang="fi-FI" sz="1814" dirty="0">
                <a:latin typeface="Comic Sans MS" pitchFamily="66"/>
              </a:rPr>
              <a:t>5. SATTUMA	</a:t>
            </a:r>
          </a:p>
          <a:p>
            <a:pPr lvl="0"/>
            <a:endParaRPr lang="fi-FI" sz="1814" dirty="0"/>
          </a:p>
        </p:txBody>
      </p:sp>
      <p:pic>
        <p:nvPicPr>
          <p:cNvPr id="7" name="Kuva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8752" y="4831708"/>
            <a:ext cx="1987409" cy="1382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8999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 txBox="1">
            <a:spLocks noGrp="1"/>
          </p:cNvSpPr>
          <p:nvPr>
            <p:ph type="title" idx="4294967295"/>
          </p:nvPr>
        </p:nvSpPr>
        <p:spPr>
          <a:xfrm>
            <a:off x="0" y="273050"/>
            <a:ext cx="8229600" cy="1146175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fi-FI" dirty="0" smtClean="0"/>
              <a:t>Perusterveydenhuolto 2</a:t>
            </a:r>
            <a:endParaRPr lang="fi-FI" dirty="0"/>
          </a:p>
        </p:txBody>
      </p:sp>
      <p:sp>
        <p:nvSpPr>
          <p:cNvPr id="3" name="Tekstin paikkamerkki 2"/>
          <p:cNvSpPr txBox="1">
            <a:spLocks noGrp="1"/>
          </p:cNvSpPr>
          <p:nvPr>
            <p:ph type="body" idx="4294967295"/>
          </p:nvPr>
        </p:nvSpPr>
        <p:spPr>
          <a:xfrm>
            <a:off x="631064" y="1208088"/>
            <a:ext cx="7598535" cy="4899025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FF00"/>
              </a:buClr>
              <a:buSzPct val="45000"/>
              <a:buFont typeface="StarSymbol"/>
              <a:buNone/>
              <a:defRPr lang="fi-FI" sz="3200" b="0" i="0" u="none" strike="noStrike">
                <a:ln>
                  <a:noFill/>
                </a:ln>
                <a:solidFill>
                  <a:srgbClr val="FFFFFF"/>
                </a:solidFill>
                <a:latin typeface="Albany" pitchFamily="18"/>
                <a:ea typeface="Andale Sans UI" pitchFamily="2"/>
                <a:cs typeface="Tahoma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FF00"/>
              </a:buClr>
              <a:buSzPct val="45000"/>
              <a:buFont typeface="StarSymbol"/>
              <a:buChar char="●"/>
              <a:defRPr lang="fi-FI" sz="3200" b="0" i="0" u="none" strike="noStrike">
                <a:ln>
                  <a:noFill/>
                </a:ln>
                <a:solidFill>
                  <a:srgbClr val="FFFFFF"/>
                </a:solidFill>
                <a:latin typeface="Albany" pitchFamily="18"/>
                <a:ea typeface="Andale Sans UI" pitchFamily="2"/>
                <a:cs typeface="Tahoma" pitchFamily="2"/>
              </a:defRPr>
            </a:lvl1pPr>
            <a:lvl2pPr marL="864000" marR="0" lvl="1" indent="-288000">
              <a:spcBef>
                <a:spcPts val="0"/>
              </a:spcBef>
              <a:spcAft>
                <a:spcPts val="1134"/>
              </a:spcAft>
              <a:buClr>
                <a:srgbClr val="FFFF00"/>
              </a:buClr>
              <a:buSzPct val="75000"/>
              <a:buFont typeface="StarSymbol"/>
              <a:buChar char="–"/>
              <a:defRPr lang="fi-FI" sz="2800" b="0" i="0" u="none" strike="noStrike">
                <a:ln>
                  <a:noFill/>
                </a:ln>
                <a:solidFill>
                  <a:srgbClr val="FFFFFF"/>
                </a:solidFill>
                <a:latin typeface="Albany" pitchFamily="18"/>
                <a:ea typeface="Andale Sans UI" pitchFamily="2"/>
                <a:cs typeface="Tahoma" pitchFamily="2"/>
              </a:defRPr>
            </a:lvl2pPr>
            <a:lvl3pPr marL="1296000" marR="0" lvl="2" indent="-216000">
              <a:spcBef>
                <a:spcPts val="0"/>
              </a:spcBef>
              <a:spcAft>
                <a:spcPts val="850"/>
              </a:spcAft>
              <a:buClr>
                <a:srgbClr val="FFFF00"/>
              </a:buClr>
              <a:buSzPct val="45000"/>
              <a:buFont typeface="StarSymbol"/>
              <a:buChar char="●"/>
              <a:defRPr lang="fi-FI" sz="2400" b="0" i="0" u="none" strike="noStrike">
                <a:ln>
                  <a:noFill/>
                </a:ln>
                <a:solidFill>
                  <a:srgbClr val="FFFFFF"/>
                </a:solidFill>
                <a:latin typeface="Albany" pitchFamily="18"/>
                <a:ea typeface="Andale Sans UI" pitchFamily="2"/>
                <a:cs typeface="Tahoma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Clr>
                <a:srgbClr val="FFFF00"/>
              </a:buClr>
              <a:buSzPct val="75000"/>
              <a:buFont typeface="StarSymbol"/>
              <a:buChar char="–"/>
              <a:defRPr lang="fi-FI" sz="2000" b="0" i="0" u="none" strike="noStrike">
                <a:ln>
                  <a:noFill/>
                </a:ln>
                <a:solidFill>
                  <a:srgbClr val="FFFFFF"/>
                </a:solidFill>
                <a:latin typeface="Albany" pitchFamily="18"/>
                <a:ea typeface="Andale Sans UI" pitchFamily="2"/>
                <a:cs typeface="Tahoma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Clr>
                <a:srgbClr val="FFFF00"/>
              </a:buClr>
              <a:buSzPct val="45000"/>
              <a:buFont typeface="StarSymbol"/>
              <a:buChar char="●"/>
              <a:defRPr lang="fi-FI" sz="2000" b="0" i="0" u="none" strike="noStrike">
                <a:ln>
                  <a:noFill/>
                </a:ln>
                <a:solidFill>
                  <a:srgbClr val="FFFFFF"/>
                </a:solidFill>
                <a:latin typeface="Albany" pitchFamily="18"/>
                <a:ea typeface="Andale Sans UI" pitchFamily="2"/>
                <a:cs typeface="Tahoma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Clr>
                <a:srgbClr val="FFFF00"/>
              </a:buClr>
              <a:buSzPct val="45000"/>
              <a:buFont typeface="StarSymbol"/>
              <a:buChar char="●"/>
              <a:defRPr lang="fi-FI" sz="2000" b="0" i="0" u="none" strike="noStrike">
                <a:ln>
                  <a:noFill/>
                </a:ln>
                <a:solidFill>
                  <a:srgbClr val="FFFFFF"/>
                </a:solidFill>
                <a:latin typeface="Albany" pitchFamily="18"/>
                <a:ea typeface="Andale Sans UI" pitchFamily="2"/>
                <a:cs typeface="Tahoma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Clr>
                <a:srgbClr val="FFFF00"/>
              </a:buClr>
              <a:buSzPct val="45000"/>
              <a:buFont typeface="StarSymbol"/>
              <a:buChar char="●"/>
              <a:defRPr lang="fi-FI" sz="2000" b="0" i="0" u="none" strike="noStrike">
                <a:ln>
                  <a:noFill/>
                </a:ln>
                <a:solidFill>
                  <a:srgbClr val="FFFFFF"/>
                </a:solidFill>
                <a:latin typeface="Albany" pitchFamily="18"/>
                <a:ea typeface="Andale Sans UI" pitchFamily="2"/>
                <a:cs typeface="Tahoma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Clr>
                <a:srgbClr val="FFFF00"/>
              </a:buClr>
              <a:buSzPct val="45000"/>
              <a:buFont typeface="StarSymbol"/>
              <a:buChar char="●"/>
              <a:defRPr lang="fi-FI" sz="2000" b="0" i="0" u="none" strike="noStrike">
                <a:ln>
                  <a:noFill/>
                </a:ln>
                <a:solidFill>
                  <a:srgbClr val="FFFFFF"/>
                </a:solidFill>
                <a:latin typeface="Albany" pitchFamily="18"/>
                <a:ea typeface="Andale Sans UI" pitchFamily="2"/>
                <a:cs typeface="Tahoma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Clr>
                <a:srgbClr val="FFFF00"/>
              </a:buClr>
              <a:buSzPct val="45000"/>
              <a:buFont typeface="StarSymbol"/>
              <a:buChar char="●"/>
              <a:defRPr lang="fi-FI" sz="2000" b="0" i="0" u="none" strike="noStrike">
                <a:ln>
                  <a:noFill/>
                </a:ln>
                <a:solidFill>
                  <a:srgbClr val="FFFFFF"/>
                </a:solidFill>
                <a:latin typeface="Albany" pitchFamily="18"/>
                <a:ea typeface="Andale Sans UI" pitchFamily="2"/>
                <a:cs typeface="Tahoma" pitchFamily="2"/>
              </a:defRPr>
            </a:lvl9pPr>
          </a:lstStyle>
          <a:p>
            <a:pPr lvl="0">
              <a:buNone/>
            </a:pPr>
            <a:endParaRPr lang="fi-FI" sz="2177" dirty="0" smtClean="0">
              <a:solidFill>
                <a:schemeClr val="tx1"/>
              </a:solidFill>
              <a:latin typeface="Comic Sans MS" pitchFamily="66"/>
            </a:endParaRPr>
          </a:p>
          <a:p>
            <a:pPr lvl="0">
              <a:buNone/>
            </a:pPr>
            <a:r>
              <a:rPr lang="fi-FI" sz="2177" dirty="0" smtClean="0">
                <a:solidFill>
                  <a:schemeClr val="tx1"/>
                </a:solidFill>
                <a:latin typeface="Comic Sans MS" pitchFamily="66"/>
              </a:rPr>
              <a:t>Terveyskeskuksista </a:t>
            </a:r>
            <a:r>
              <a:rPr lang="fi-FI" sz="2177" dirty="0">
                <a:solidFill>
                  <a:schemeClr val="tx1"/>
                </a:solidFill>
                <a:latin typeface="Comic Sans MS" pitchFamily="66"/>
              </a:rPr>
              <a:t>löytyy myös </a:t>
            </a:r>
            <a:r>
              <a:rPr lang="fi-FI" sz="2177" b="1" dirty="0">
                <a:solidFill>
                  <a:schemeClr val="tx1"/>
                </a:solidFill>
                <a:latin typeface="Comic Sans MS" pitchFamily="66"/>
              </a:rPr>
              <a:t>ajanvaraus- ja päivystyspoliklinikka (lääkärit, sairaanhoitajat)</a:t>
            </a:r>
          </a:p>
          <a:p>
            <a:pPr lvl="0">
              <a:buNone/>
            </a:pPr>
            <a:r>
              <a:rPr lang="fi-FI" sz="2177" dirty="0">
                <a:solidFill>
                  <a:schemeClr val="tx1"/>
                </a:solidFill>
                <a:latin typeface="Comic Sans MS" pitchFamily="66"/>
              </a:rPr>
              <a:t>-useimmissa myös vuodeosasto (vanhukset)</a:t>
            </a:r>
          </a:p>
          <a:p>
            <a:pPr lvl="0">
              <a:buNone/>
            </a:pPr>
            <a:r>
              <a:rPr lang="fi-FI" sz="2177" dirty="0">
                <a:solidFill>
                  <a:schemeClr val="tx1"/>
                </a:solidFill>
                <a:latin typeface="Comic Sans MS" pitchFamily="66"/>
              </a:rPr>
              <a:t>-perusterveydenhuoltoon läheisesti voidaan lukea myös kunnan velvoitteet järjestää ympäristöterveydenhuolto (mm. kemikaali-, elintarvike- ja tuoteturvallisuusvalvonta) ja lääkehuolto (apteekit)</a:t>
            </a:r>
          </a:p>
          <a:p>
            <a:pPr lvl="0">
              <a:buNone/>
            </a:pPr>
            <a:endParaRPr lang="fi-FI" sz="2177" dirty="0">
              <a:solidFill>
                <a:schemeClr val="tx1"/>
              </a:solidFill>
              <a:latin typeface="Comic Sans MS" pitchFamily="66"/>
            </a:endParaRPr>
          </a:p>
          <a:p>
            <a:pPr lvl="0">
              <a:buNone/>
            </a:pPr>
            <a:endParaRPr lang="fi-FI" sz="2177" dirty="0">
              <a:solidFill>
                <a:schemeClr val="tx1"/>
              </a:solidFill>
              <a:latin typeface="Comic Sans MS" pitchFamily="66"/>
            </a:endParaRPr>
          </a:p>
        </p:txBody>
      </p:sp>
      <p:pic>
        <p:nvPicPr>
          <p:cNvPr id="1026" name="Picture 2" descr="http://papunet.net/sites/papunet.net/files/kuvapankki/terveyskesku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9916" y="4147568"/>
            <a:ext cx="5089494" cy="1698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2683412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 txBox="1">
            <a:spLocks noGrp="1"/>
          </p:cNvSpPr>
          <p:nvPr>
            <p:ph type="title" idx="4294967295"/>
          </p:nvPr>
        </p:nvSpPr>
        <p:spPr>
          <a:xfrm>
            <a:off x="0" y="273050"/>
            <a:ext cx="8229600" cy="1146175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fi-FI"/>
              <a:t>Työterveyshuolto</a:t>
            </a:r>
          </a:p>
        </p:txBody>
      </p:sp>
      <p:sp>
        <p:nvSpPr>
          <p:cNvPr id="3" name="Tekstin paikkamerkki 2"/>
          <p:cNvSpPr txBox="1">
            <a:spLocks noGrp="1"/>
          </p:cNvSpPr>
          <p:nvPr>
            <p:ph type="body" idx="4294967295"/>
          </p:nvPr>
        </p:nvSpPr>
        <p:spPr>
          <a:xfrm>
            <a:off x="0" y="1419225"/>
            <a:ext cx="8229600" cy="5072063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FF00"/>
              </a:buClr>
              <a:buSzPct val="45000"/>
              <a:buFont typeface="StarSymbol"/>
              <a:buNone/>
              <a:defRPr lang="fi-FI" sz="3200" b="0" i="0" u="none" strike="noStrike">
                <a:ln>
                  <a:noFill/>
                </a:ln>
                <a:solidFill>
                  <a:srgbClr val="FFFFFF"/>
                </a:solidFill>
                <a:latin typeface="Albany" pitchFamily="18"/>
                <a:ea typeface="Andale Sans UI" pitchFamily="2"/>
                <a:cs typeface="Tahoma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FF00"/>
              </a:buClr>
              <a:buSzPct val="45000"/>
              <a:buFont typeface="StarSymbol"/>
              <a:buChar char="●"/>
              <a:defRPr lang="fi-FI" sz="3200" b="0" i="0" u="none" strike="noStrike">
                <a:ln>
                  <a:noFill/>
                </a:ln>
                <a:solidFill>
                  <a:srgbClr val="FFFFFF"/>
                </a:solidFill>
                <a:latin typeface="Albany" pitchFamily="18"/>
                <a:ea typeface="Andale Sans UI" pitchFamily="2"/>
                <a:cs typeface="Tahoma" pitchFamily="2"/>
              </a:defRPr>
            </a:lvl1pPr>
            <a:lvl2pPr marL="864000" marR="0" lvl="1" indent="-288000">
              <a:spcBef>
                <a:spcPts val="0"/>
              </a:spcBef>
              <a:spcAft>
                <a:spcPts val="1134"/>
              </a:spcAft>
              <a:buClr>
                <a:srgbClr val="FFFF00"/>
              </a:buClr>
              <a:buSzPct val="75000"/>
              <a:buFont typeface="StarSymbol"/>
              <a:buChar char="–"/>
              <a:defRPr lang="fi-FI" sz="2800" b="0" i="0" u="none" strike="noStrike">
                <a:ln>
                  <a:noFill/>
                </a:ln>
                <a:solidFill>
                  <a:srgbClr val="FFFFFF"/>
                </a:solidFill>
                <a:latin typeface="Albany" pitchFamily="18"/>
                <a:ea typeface="Andale Sans UI" pitchFamily="2"/>
                <a:cs typeface="Tahoma" pitchFamily="2"/>
              </a:defRPr>
            </a:lvl2pPr>
            <a:lvl3pPr marL="1296000" marR="0" lvl="2" indent="-216000">
              <a:spcBef>
                <a:spcPts val="0"/>
              </a:spcBef>
              <a:spcAft>
                <a:spcPts val="850"/>
              </a:spcAft>
              <a:buClr>
                <a:srgbClr val="FFFF00"/>
              </a:buClr>
              <a:buSzPct val="45000"/>
              <a:buFont typeface="StarSymbol"/>
              <a:buChar char="●"/>
              <a:defRPr lang="fi-FI" sz="2400" b="0" i="0" u="none" strike="noStrike">
                <a:ln>
                  <a:noFill/>
                </a:ln>
                <a:solidFill>
                  <a:srgbClr val="FFFFFF"/>
                </a:solidFill>
                <a:latin typeface="Albany" pitchFamily="18"/>
                <a:ea typeface="Andale Sans UI" pitchFamily="2"/>
                <a:cs typeface="Tahoma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Clr>
                <a:srgbClr val="FFFF00"/>
              </a:buClr>
              <a:buSzPct val="75000"/>
              <a:buFont typeface="StarSymbol"/>
              <a:buChar char="–"/>
              <a:defRPr lang="fi-FI" sz="2000" b="0" i="0" u="none" strike="noStrike">
                <a:ln>
                  <a:noFill/>
                </a:ln>
                <a:solidFill>
                  <a:srgbClr val="FFFFFF"/>
                </a:solidFill>
                <a:latin typeface="Albany" pitchFamily="18"/>
                <a:ea typeface="Andale Sans UI" pitchFamily="2"/>
                <a:cs typeface="Tahoma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Clr>
                <a:srgbClr val="FFFF00"/>
              </a:buClr>
              <a:buSzPct val="45000"/>
              <a:buFont typeface="StarSymbol"/>
              <a:buChar char="●"/>
              <a:defRPr lang="fi-FI" sz="2000" b="0" i="0" u="none" strike="noStrike">
                <a:ln>
                  <a:noFill/>
                </a:ln>
                <a:solidFill>
                  <a:srgbClr val="FFFFFF"/>
                </a:solidFill>
                <a:latin typeface="Albany" pitchFamily="18"/>
                <a:ea typeface="Andale Sans UI" pitchFamily="2"/>
                <a:cs typeface="Tahoma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Clr>
                <a:srgbClr val="FFFF00"/>
              </a:buClr>
              <a:buSzPct val="45000"/>
              <a:buFont typeface="StarSymbol"/>
              <a:buChar char="●"/>
              <a:defRPr lang="fi-FI" sz="2000" b="0" i="0" u="none" strike="noStrike">
                <a:ln>
                  <a:noFill/>
                </a:ln>
                <a:solidFill>
                  <a:srgbClr val="FFFFFF"/>
                </a:solidFill>
                <a:latin typeface="Albany" pitchFamily="18"/>
                <a:ea typeface="Andale Sans UI" pitchFamily="2"/>
                <a:cs typeface="Tahoma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Clr>
                <a:srgbClr val="FFFF00"/>
              </a:buClr>
              <a:buSzPct val="45000"/>
              <a:buFont typeface="StarSymbol"/>
              <a:buChar char="●"/>
              <a:defRPr lang="fi-FI" sz="2000" b="0" i="0" u="none" strike="noStrike">
                <a:ln>
                  <a:noFill/>
                </a:ln>
                <a:solidFill>
                  <a:srgbClr val="FFFFFF"/>
                </a:solidFill>
                <a:latin typeface="Albany" pitchFamily="18"/>
                <a:ea typeface="Andale Sans UI" pitchFamily="2"/>
                <a:cs typeface="Tahoma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Clr>
                <a:srgbClr val="FFFF00"/>
              </a:buClr>
              <a:buSzPct val="45000"/>
              <a:buFont typeface="StarSymbol"/>
              <a:buChar char="●"/>
              <a:defRPr lang="fi-FI" sz="2000" b="0" i="0" u="none" strike="noStrike">
                <a:ln>
                  <a:noFill/>
                </a:ln>
                <a:solidFill>
                  <a:srgbClr val="FFFFFF"/>
                </a:solidFill>
                <a:latin typeface="Albany" pitchFamily="18"/>
                <a:ea typeface="Andale Sans UI" pitchFamily="2"/>
                <a:cs typeface="Tahoma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Clr>
                <a:srgbClr val="FFFF00"/>
              </a:buClr>
              <a:buSzPct val="45000"/>
              <a:buFont typeface="StarSymbol"/>
              <a:buChar char="●"/>
              <a:defRPr lang="fi-FI" sz="2000" b="0" i="0" u="none" strike="noStrike">
                <a:ln>
                  <a:noFill/>
                </a:ln>
                <a:solidFill>
                  <a:srgbClr val="FFFFFF"/>
                </a:solidFill>
                <a:latin typeface="Albany" pitchFamily="18"/>
                <a:ea typeface="Andale Sans UI" pitchFamily="2"/>
                <a:cs typeface="Tahoma" pitchFamily="2"/>
              </a:defRPr>
            </a:lvl9pPr>
          </a:lstStyle>
          <a:p>
            <a:pPr lvl="0"/>
            <a:r>
              <a:rPr lang="fi-FI" sz="2177" dirty="0">
                <a:solidFill>
                  <a:schemeClr val="tx1"/>
                </a:solidFill>
                <a:latin typeface="Comic Sans MS" pitchFamily="66"/>
              </a:rPr>
              <a:t>Työnantajalla on velvollisuus järjestää työntekijän terveydenhoito</a:t>
            </a:r>
          </a:p>
          <a:p>
            <a:pPr lvl="0"/>
            <a:r>
              <a:rPr lang="fi-FI" sz="2177" b="1" u="sng" dirty="0">
                <a:solidFill>
                  <a:schemeClr val="tx1"/>
                </a:solidFill>
                <a:latin typeface="Comic Sans MS" pitchFamily="66"/>
              </a:rPr>
              <a:t>Tehtäviä:</a:t>
            </a:r>
          </a:p>
          <a:p>
            <a:pPr marL="414772" indent="0">
              <a:buNone/>
            </a:pPr>
            <a:r>
              <a:rPr lang="fi-FI" sz="2177" dirty="0">
                <a:solidFill>
                  <a:schemeClr val="tx1"/>
                </a:solidFill>
                <a:latin typeface="Comic Sans MS" pitchFamily="66"/>
              </a:rPr>
              <a:t>Huolehtii työpaikan turvallisuudesta ja terveellisyydestä, terveystarkastukset, seuranta ja neuvonta, työn ergonomia- ja erityiskysymykset</a:t>
            </a:r>
          </a:p>
          <a:p>
            <a:pPr marL="414772" indent="0">
              <a:buNone/>
            </a:pPr>
            <a:r>
              <a:rPr lang="fi-FI" sz="2177" b="1" u="sng" dirty="0">
                <a:solidFill>
                  <a:schemeClr val="tx1"/>
                </a:solidFill>
                <a:latin typeface="Comic Sans MS" pitchFamily="66"/>
              </a:rPr>
              <a:t>Järjestämistapoja:</a:t>
            </a:r>
            <a:r>
              <a:rPr lang="fi-FI" sz="2177" dirty="0">
                <a:solidFill>
                  <a:schemeClr val="tx1"/>
                </a:solidFill>
                <a:latin typeface="Comic Sans MS" pitchFamily="66"/>
              </a:rPr>
              <a:t> </a:t>
            </a:r>
            <a:r>
              <a:rPr lang="fi-FI" sz="2177" b="1" dirty="0">
                <a:solidFill>
                  <a:schemeClr val="tx1"/>
                </a:solidFill>
                <a:latin typeface="Comic Sans MS" pitchFamily="66"/>
              </a:rPr>
              <a:t>a</a:t>
            </a:r>
            <a:r>
              <a:rPr lang="fi-FI" sz="1452" dirty="0">
                <a:solidFill>
                  <a:schemeClr val="tx1"/>
                </a:solidFill>
                <a:latin typeface="Comic Sans MS" pitchFamily="66"/>
              </a:rPr>
              <a:t>) </a:t>
            </a:r>
            <a:r>
              <a:rPr lang="fi-FI" sz="2177" dirty="0">
                <a:solidFill>
                  <a:schemeClr val="tx1"/>
                </a:solidFill>
                <a:latin typeface="Comic Sans MS" pitchFamily="66"/>
              </a:rPr>
              <a:t>työterveyshuollon</a:t>
            </a:r>
            <a:r>
              <a:rPr lang="fi-FI" sz="1452" dirty="0">
                <a:solidFill>
                  <a:schemeClr val="tx1"/>
                </a:solidFill>
                <a:latin typeface="Comic Sans MS" pitchFamily="66"/>
              </a:rPr>
              <a:t> </a:t>
            </a:r>
            <a:r>
              <a:rPr lang="fi-FI" sz="2177" dirty="0">
                <a:solidFill>
                  <a:schemeClr val="tx1"/>
                </a:solidFill>
                <a:latin typeface="Comic Sans MS" pitchFamily="66"/>
              </a:rPr>
              <a:t>ostaminen</a:t>
            </a:r>
            <a:r>
              <a:rPr lang="fi-FI" sz="1452" dirty="0">
                <a:solidFill>
                  <a:schemeClr val="tx1"/>
                </a:solidFill>
                <a:latin typeface="Comic Sans MS" pitchFamily="66"/>
              </a:rPr>
              <a:t> </a:t>
            </a:r>
            <a:r>
              <a:rPr lang="fi-FI" sz="2177" dirty="0">
                <a:solidFill>
                  <a:schemeClr val="tx1"/>
                </a:solidFill>
                <a:latin typeface="Comic Sans MS" pitchFamily="66"/>
              </a:rPr>
              <a:t>terveyskeskuksesta</a:t>
            </a:r>
            <a:r>
              <a:rPr lang="fi-FI" sz="1452" dirty="0">
                <a:solidFill>
                  <a:schemeClr val="tx1"/>
                </a:solidFill>
                <a:latin typeface="Comic Sans MS" pitchFamily="66"/>
              </a:rPr>
              <a:t> (</a:t>
            </a:r>
            <a:r>
              <a:rPr lang="fi-FI" sz="2177" dirty="0">
                <a:solidFill>
                  <a:schemeClr val="tx1"/>
                </a:solidFill>
                <a:latin typeface="Comic Sans MS" pitchFamily="66"/>
              </a:rPr>
              <a:t>puolet</a:t>
            </a:r>
            <a:r>
              <a:rPr lang="fi-FI" sz="1452" dirty="0">
                <a:solidFill>
                  <a:schemeClr val="tx1"/>
                </a:solidFill>
                <a:latin typeface="Comic Sans MS" pitchFamily="66"/>
              </a:rPr>
              <a:t>) </a:t>
            </a:r>
            <a:r>
              <a:rPr lang="fi-FI" sz="1452" b="1" dirty="0" smtClean="0">
                <a:solidFill>
                  <a:schemeClr val="tx1"/>
                </a:solidFill>
                <a:latin typeface="Comic Sans MS" pitchFamily="66"/>
              </a:rPr>
              <a:t> </a:t>
            </a:r>
            <a:r>
              <a:rPr lang="fi-FI" sz="2177" b="1" dirty="0">
                <a:solidFill>
                  <a:schemeClr val="tx1"/>
                </a:solidFill>
                <a:latin typeface="Comic Sans MS" pitchFamily="66"/>
              </a:rPr>
              <a:t>b</a:t>
            </a:r>
            <a:r>
              <a:rPr lang="fi-FI" sz="1452" dirty="0">
                <a:solidFill>
                  <a:schemeClr val="tx1"/>
                </a:solidFill>
                <a:latin typeface="Comic Sans MS" pitchFamily="66"/>
              </a:rPr>
              <a:t>) </a:t>
            </a:r>
            <a:r>
              <a:rPr lang="fi-FI" sz="1452" dirty="0" smtClean="0">
                <a:solidFill>
                  <a:schemeClr val="tx1"/>
                </a:solidFill>
                <a:latin typeface="Comic Sans MS" pitchFamily="66"/>
              </a:rPr>
              <a:t> </a:t>
            </a:r>
            <a:r>
              <a:rPr lang="fi-FI" sz="2177" dirty="0" smtClean="0">
                <a:solidFill>
                  <a:schemeClr val="tx1"/>
                </a:solidFill>
                <a:latin typeface="Comic Sans MS" pitchFamily="66"/>
              </a:rPr>
              <a:t>itse palvelun järjestäminen tai yhteinen</a:t>
            </a:r>
            <a:r>
              <a:rPr lang="fi-FI" sz="1452" dirty="0" smtClean="0">
                <a:solidFill>
                  <a:schemeClr val="tx1"/>
                </a:solidFill>
                <a:latin typeface="Comic Sans MS" pitchFamily="66"/>
              </a:rPr>
              <a:t> </a:t>
            </a:r>
            <a:r>
              <a:rPr lang="fi-FI" sz="2177" dirty="0">
                <a:solidFill>
                  <a:schemeClr val="tx1"/>
                </a:solidFill>
                <a:latin typeface="Comic Sans MS" pitchFamily="66"/>
              </a:rPr>
              <a:t>työterveysasema</a:t>
            </a:r>
            <a:r>
              <a:rPr lang="fi-FI" sz="1452" dirty="0">
                <a:solidFill>
                  <a:schemeClr val="tx1"/>
                </a:solidFill>
                <a:latin typeface="Comic Sans MS" pitchFamily="66"/>
              </a:rPr>
              <a:t> </a:t>
            </a:r>
            <a:r>
              <a:rPr lang="fi-FI" sz="2177" dirty="0">
                <a:solidFill>
                  <a:schemeClr val="tx1"/>
                </a:solidFill>
                <a:latin typeface="Comic Sans MS" pitchFamily="66"/>
              </a:rPr>
              <a:t>toisten</a:t>
            </a:r>
            <a:r>
              <a:rPr lang="fi-FI" sz="1452" dirty="0">
                <a:solidFill>
                  <a:schemeClr val="tx1"/>
                </a:solidFill>
                <a:latin typeface="Comic Sans MS" pitchFamily="66"/>
              </a:rPr>
              <a:t> </a:t>
            </a:r>
            <a:r>
              <a:rPr lang="fi-FI" sz="2177" dirty="0">
                <a:solidFill>
                  <a:schemeClr val="tx1"/>
                </a:solidFill>
                <a:latin typeface="Comic Sans MS" pitchFamily="66"/>
              </a:rPr>
              <a:t>työnantajien</a:t>
            </a:r>
            <a:r>
              <a:rPr lang="fi-FI" sz="1452" dirty="0">
                <a:solidFill>
                  <a:schemeClr val="tx1"/>
                </a:solidFill>
                <a:latin typeface="Comic Sans MS" pitchFamily="66"/>
              </a:rPr>
              <a:t> </a:t>
            </a:r>
            <a:r>
              <a:rPr lang="fi-FI" sz="2177" dirty="0">
                <a:solidFill>
                  <a:schemeClr val="tx1"/>
                </a:solidFill>
                <a:latin typeface="Comic Sans MS" pitchFamily="66"/>
              </a:rPr>
              <a:t>kanssa</a:t>
            </a:r>
            <a:r>
              <a:rPr lang="fi-FI" sz="1452" b="1" dirty="0">
                <a:solidFill>
                  <a:schemeClr val="tx1"/>
                </a:solidFill>
                <a:latin typeface="Comic Sans MS" pitchFamily="66"/>
              </a:rPr>
              <a:t>, </a:t>
            </a:r>
            <a:r>
              <a:rPr lang="fi-FI" sz="2177" b="1" dirty="0">
                <a:solidFill>
                  <a:schemeClr val="tx1"/>
                </a:solidFill>
                <a:latin typeface="Comic Sans MS" pitchFamily="66"/>
              </a:rPr>
              <a:t>c</a:t>
            </a:r>
            <a:r>
              <a:rPr lang="fi-FI" sz="1452" b="1" dirty="0">
                <a:solidFill>
                  <a:schemeClr val="tx1"/>
                </a:solidFill>
                <a:latin typeface="Comic Sans MS" pitchFamily="66"/>
              </a:rPr>
              <a:t>) </a:t>
            </a:r>
            <a:r>
              <a:rPr lang="fi-FI" sz="2177" dirty="0" smtClean="0">
                <a:solidFill>
                  <a:schemeClr val="tx1"/>
                </a:solidFill>
                <a:latin typeface="Comic Sans MS" pitchFamily="66"/>
              </a:rPr>
              <a:t>hankkimalla palvelut </a:t>
            </a:r>
            <a:r>
              <a:rPr lang="fi-FI" sz="2177" dirty="0">
                <a:solidFill>
                  <a:schemeClr val="tx1"/>
                </a:solidFill>
                <a:latin typeface="Comic Sans MS" pitchFamily="66"/>
              </a:rPr>
              <a:t>yksityiseltä </a:t>
            </a:r>
            <a:r>
              <a:rPr lang="fi-FI" sz="2177" dirty="0" smtClean="0">
                <a:solidFill>
                  <a:schemeClr val="tx1"/>
                </a:solidFill>
                <a:latin typeface="Comic Sans MS" pitchFamily="66"/>
              </a:rPr>
              <a:t>puolelta</a:t>
            </a:r>
          </a:p>
          <a:p>
            <a:pPr marL="414772" indent="0">
              <a:buNone/>
            </a:pPr>
            <a:r>
              <a:rPr lang="fi-FI" sz="2177" b="1" u="sng" dirty="0" smtClean="0">
                <a:solidFill>
                  <a:schemeClr val="tx1"/>
                </a:solidFill>
                <a:latin typeface="Comic Sans MS" pitchFamily="66"/>
              </a:rPr>
              <a:t>Valvonta</a:t>
            </a:r>
            <a:r>
              <a:rPr lang="fi-FI" sz="2177" dirty="0" smtClean="0">
                <a:solidFill>
                  <a:schemeClr val="tx1"/>
                </a:solidFill>
                <a:latin typeface="Comic Sans MS" pitchFamily="66"/>
              </a:rPr>
              <a:t>: STM, Valvira, Lääninhallitus</a:t>
            </a:r>
          </a:p>
          <a:p>
            <a:pPr marL="414772" indent="0">
              <a:buNone/>
            </a:pPr>
            <a:endParaRPr lang="fi-FI" sz="2177" dirty="0">
              <a:solidFill>
                <a:schemeClr val="tx1"/>
              </a:solidFill>
              <a:latin typeface="Comic Sans MS" pitchFamily="66"/>
            </a:endParaRPr>
          </a:p>
          <a:p>
            <a:pPr marL="414772" indent="0">
              <a:buNone/>
            </a:pPr>
            <a:endParaRPr lang="fi-FI" sz="2177" dirty="0" smtClean="0">
              <a:solidFill>
                <a:schemeClr val="tx1"/>
              </a:solidFill>
              <a:latin typeface="Comic Sans MS" pitchFamily="66"/>
            </a:endParaRPr>
          </a:p>
          <a:p>
            <a:pPr marL="414772" indent="0">
              <a:buNone/>
            </a:pPr>
            <a:endParaRPr lang="fi-FI" sz="2177" dirty="0">
              <a:solidFill>
                <a:schemeClr val="tx1"/>
              </a:solidFill>
              <a:latin typeface="Comic Sans MS" pitchFamily="66"/>
            </a:endParaRPr>
          </a:p>
        </p:txBody>
      </p:sp>
    </p:spTree>
    <p:extLst>
      <p:ext uri="{BB962C8B-B14F-4D97-AF65-F5344CB8AC3E}">
        <p14:creationId xmlns:p14="http://schemas.microsoft.com/office/powerpoint/2010/main" val="2522871601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0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 txBox="1">
            <a:spLocks noGrp="1"/>
          </p:cNvSpPr>
          <p:nvPr>
            <p:ph type="title" idx="4294967295"/>
          </p:nvPr>
        </p:nvSpPr>
        <p:spPr>
          <a:xfrm>
            <a:off x="0" y="273051"/>
            <a:ext cx="8229600" cy="86995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fi-FI" dirty="0"/>
              <a:t>Erikoissairaanhoito</a:t>
            </a:r>
          </a:p>
        </p:txBody>
      </p:sp>
      <p:sp>
        <p:nvSpPr>
          <p:cNvPr id="3" name="Tekstin paikkamerkki 2"/>
          <p:cNvSpPr txBox="1">
            <a:spLocks noGrp="1"/>
          </p:cNvSpPr>
          <p:nvPr>
            <p:ph type="body" idx="4294967295"/>
          </p:nvPr>
        </p:nvSpPr>
        <p:spPr>
          <a:xfrm>
            <a:off x="0" y="1143000"/>
            <a:ext cx="8229600" cy="5348288"/>
          </a:xfrm>
        </p:spPr>
        <p:txBody>
          <a:bodyPr>
            <a:normAutofit/>
          </a:bodyPr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FF00"/>
              </a:buClr>
              <a:buSzPct val="45000"/>
              <a:buFont typeface="StarSymbol"/>
              <a:buNone/>
              <a:defRPr lang="fi-FI" sz="3200" b="0" i="0" u="none" strike="noStrike">
                <a:ln>
                  <a:noFill/>
                </a:ln>
                <a:solidFill>
                  <a:srgbClr val="FFFFFF"/>
                </a:solidFill>
                <a:latin typeface="Albany" pitchFamily="18"/>
                <a:ea typeface="Andale Sans UI" pitchFamily="2"/>
                <a:cs typeface="Tahoma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FF00"/>
              </a:buClr>
              <a:buSzPct val="45000"/>
              <a:buFont typeface="StarSymbol"/>
              <a:buChar char="●"/>
              <a:defRPr lang="fi-FI" sz="3200" b="0" i="0" u="none" strike="noStrike">
                <a:ln>
                  <a:noFill/>
                </a:ln>
                <a:solidFill>
                  <a:srgbClr val="FFFFFF"/>
                </a:solidFill>
                <a:latin typeface="Albany" pitchFamily="18"/>
                <a:ea typeface="Andale Sans UI" pitchFamily="2"/>
                <a:cs typeface="Tahoma" pitchFamily="2"/>
              </a:defRPr>
            </a:lvl1pPr>
            <a:lvl2pPr marL="864000" marR="0" lvl="1" indent="-288000">
              <a:spcBef>
                <a:spcPts val="0"/>
              </a:spcBef>
              <a:spcAft>
                <a:spcPts val="1134"/>
              </a:spcAft>
              <a:buClr>
                <a:srgbClr val="FFFF00"/>
              </a:buClr>
              <a:buSzPct val="75000"/>
              <a:buFont typeface="StarSymbol"/>
              <a:buChar char="–"/>
              <a:defRPr lang="fi-FI" sz="2800" b="0" i="0" u="none" strike="noStrike">
                <a:ln>
                  <a:noFill/>
                </a:ln>
                <a:solidFill>
                  <a:srgbClr val="FFFFFF"/>
                </a:solidFill>
                <a:latin typeface="Albany" pitchFamily="18"/>
                <a:ea typeface="Andale Sans UI" pitchFamily="2"/>
                <a:cs typeface="Tahoma" pitchFamily="2"/>
              </a:defRPr>
            </a:lvl2pPr>
            <a:lvl3pPr marL="1296000" marR="0" lvl="2" indent="-216000">
              <a:spcBef>
                <a:spcPts val="0"/>
              </a:spcBef>
              <a:spcAft>
                <a:spcPts val="850"/>
              </a:spcAft>
              <a:buClr>
                <a:srgbClr val="FFFF00"/>
              </a:buClr>
              <a:buSzPct val="45000"/>
              <a:buFont typeface="StarSymbol"/>
              <a:buChar char="●"/>
              <a:defRPr lang="fi-FI" sz="2400" b="0" i="0" u="none" strike="noStrike">
                <a:ln>
                  <a:noFill/>
                </a:ln>
                <a:solidFill>
                  <a:srgbClr val="FFFFFF"/>
                </a:solidFill>
                <a:latin typeface="Albany" pitchFamily="18"/>
                <a:ea typeface="Andale Sans UI" pitchFamily="2"/>
                <a:cs typeface="Tahoma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Clr>
                <a:srgbClr val="FFFF00"/>
              </a:buClr>
              <a:buSzPct val="75000"/>
              <a:buFont typeface="StarSymbol"/>
              <a:buChar char="–"/>
              <a:defRPr lang="fi-FI" sz="2000" b="0" i="0" u="none" strike="noStrike">
                <a:ln>
                  <a:noFill/>
                </a:ln>
                <a:solidFill>
                  <a:srgbClr val="FFFFFF"/>
                </a:solidFill>
                <a:latin typeface="Albany" pitchFamily="18"/>
                <a:ea typeface="Andale Sans UI" pitchFamily="2"/>
                <a:cs typeface="Tahoma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Clr>
                <a:srgbClr val="FFFF00"/>
              </a:buClr>
              <a:buSzPct val="45000"/>
              <a:buFont typeface="StarSymbol"/>
              <a:buChar char="●"/>
              <a:defRPr lang="fi-FI" sz="2000" b="0" i="0" u="none" strike="noStrike">
                <a:ln>
                  <a:noFill/>
                </a:ln>
                <a:solidFill>
                  <a:srgbClr val="FFFFFF"/>
                </a:solidFill>
                <a:latin typeface="Albany" pitchFamily="18"/>
                <a:ea typeface="Andale Sans UI" pitchFamily="2"/>
                <a:cs typeface="Tahoma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Clr>
                <a:srgbClr val="FFFF00"/>
              </a:buClr>
              <a:buSzPct val="45000"/>
              <a:buFont typeface="StarSymbol"/>
              <a:buChar char="●"/>
              <a:defRPr lang="fi-FI" sz="2000" b="0" i="0" u="none" strike="noStrike">
                <a:ln>
                  <a:noFill/>
                </a:ln>
                <a:solidFill>
                  <a:srgbClr val="FFFFFF"/>
                </a:solidFill>
                <a:latin typeface="Albany" pitchFamily="18"/>
                <a:ea typeface="Andale Sans UI" pitchFamily="2"/>
                <a:cs typeface="Tahoma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Clr>
                <a:srgbClr val="FFFF00"/>
              </a:buClr>
              <a:buSzPct val="45000"/>
              <a:buFont typeface="StarSymbol"/>
              <a:buChar char="●"/>
              <a:defRPr lang="fi-FI" sz="2000" b="0" i="0" u="none" strike="noStrike">
                <a:ln>
                  <a:noFill/>
                </a:ln>
                <a:solidFill>
                  <a:srgbClr val="FFFFFF"/>
                </a:solidFill>
                <a:latin typeface="Albany" pitchFamily="18"/>
                <a:ea typeface="Andale Sans UI" pitchFamily="2"/>
                <a:cs typeface="Tahoma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Clr>
                <a:srgbClr val="FFFF00"/>
              </a:buClr>
              <a:buSzPct val="45000"/>
              <a:buFont typeface="StarSymbol"/>
              <a:buChar char="●"/>
              <a:defRPr lang="fi-FI" sz="2000" b="0" i="0" u="none" strike="noStrike">
                <a:ln>
                  <a:noFill/>
                </a:ln>
                <a:solidFill>
                  <a:srgbClr val="FFFFFF"/>
                </a:solidFill>
                <a:latin typeface="Albany" pitchFamily="18"/>
                <a:ea typeface="Andale Sans UI" pitchFamily="2"/>
                <a:cs typeface="Tahoma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Clr>
                <a:srgbClr val="FFFF00"/>
              </a:buClr>
              <a:buSzPct val="45000"/>
              <a:buFont typeface="StarSymbol"/>
              <a:buChar char="●"/>
              <a:defRPr lang="fi-FI" sz="2000" b="0" i="0" u="none" strike="noStrike">
                <a:ln>
                  <a:noFill/>
                </a:ln>
                <a:solidFill>
                  <a:srgbClr val="FFFFFF"/>
                </a:solidFill>
                <a:latin typeface="Albany" pitchFamily="18"/>
                <a:ea typeface="Andale Sans UI" pitchFamily="2"/>
                <a:cs typeface="Tahoma" pitchFamily="2"/>
              </a:defRPr>
            </a:lvl9pPr>
          </a:lstStyle>
          <a:p>
            <a:pPr lvl="0">
              <a:buNone/>
            </a:pPr>
            <a:r>
              <a:rPr lang="fi-FI" sz="1996" dirty="0" err="1">
                <a:solidFill>
                  <a:schemeClr val="tx1"/>
                </a:solidFill>
                <a:latin typeface="Comic Sans MS" pitchFamily="66"/>
              </a:rPr>
              <a:t>-Kunnilla</a:t>
            </a:r>
            <a:r>
              <a:rPr lang="fi-FI" sz="1996" dirty="0">
                <a:solidFill>
                  <a:schemeClr val="tx1"/>
                </a:solidFill>
                <a:latin typeface="Comic Sans MS" pitchFamily="66"/>
              </a:rPr>
              <a:t> vastuu myös erikoissairaanhoidon järjestämisestä</a:t>
            </a:r>
          </a:p>
          <a:p>
            <a:pPr lvl="0">
              <a:buNone/>
            </a:pPr>
            <a:r>
              <a:rPr lang="fi-FI" sz="1996" dirty="0" err="1">
                <a:solidFill>
                  <a:schemeClr val="tx1"/>
                </a:solidFill>
                <a:latin typeface="Comic Sans MS" pitchFamily="66"/>
              </a:rPr>
              <a:t>-Kunnat</a:t>
            </a:r>
            <a:r>
              <a:rPr lang="fi-FI" sz="1996" dirty="0">
                <a:solidFill>
                  <a:schemeClr val="tx1"/>
                </a:solidFill>
                <a:latin typeface="Comic Sans MS" pitchFamily="66"/>
              </a:rPr>
              <a:t> kuuluvat sairaanhoitopiireihin (20), joita kuntayhtymät hallinnoivat</a:t>
            </a:r>
          </a:p>
          <a:p>
            <a:pPr lvl="0">
              <a:buNone/>
            </a:pPr>
            <a:r>
              <a:rPr lang="fi-FI" sz="1996" dirty="0">
                <a:solidFill>
                  <a:schemeClr val="tx1"/>
                </a:solidFill>
                <a:latin typeface="Comic Sans MS" pitchFamily="66"/>
              </a:rPr>
              <a:t>-n. 5 % potilaista ohjataan erikoissairaanhoitoon</a:t>
            </a:r>
          </a:p>
          <a:p>
            <a:pPr lvl="0">
              <a:buNone/>
            </a:pPr>
            <a:r>
              <a:rPr lang="fi-FI" sz="1996" b="1" u="sng" dirty="0">
                <a:solidFill>
                  <a:schemeClr val="tx1"/>
                </a:solidFill>
                <a:latin typeface="Comic Sans MS" pitchFamily="66"/>
              </a:rPr>
              <a:t>Erikoissairaanhoito:</a:t>
            </a:r>
          </a:p>
          <a:p>
            <a:pPr lvl="0">
              <a:buNone/>
            </a:pPr>
            <a:r>
              <a:rPr lang="fi-FI" sz="1996" dirty="0">
                <a:solidFill>
                  <a:schemeClr val="tx1"/>
                </a:solidFill>
                <a:latin typeface="Comic Sans MS" pitchFamily="66"/>
              </a:rPr>
              <a:t>1. Kaupungin/kunnan omat sairaalat tai aluesairaalat 2. keskussairaalat  (erikoisalojen osaaminen, vuode- ja toimenpideosastot) 3. yliopistolliset keskussairaalat (Suomessa 5, erityisen vaativat hoidot, </a:t>
            </a:r>
            <a:r>
              <a:rPr lang="fi-FI" sz="1996" dirty="0" err="1">
                <a:solidFill>
                  <a:schemeClr val="tx1"/>
                </a:solidFill>
                <a:latin typeface="Comic Sans MS" pitchFamily="66"/>
              </a:rPr>
              <a:t>esim</a:t>
            </a:r>
            <a:r>
              <a:rPr lang="fi-FI" sz="1996" dirty="0">
                <a:solidFill>
                  <a:schemeClr val="tx1"/>
                </a:solidFill>
                <a:latin typeface="Comic Sans MS" pitchFamily="66"/>
              </a:rPr>
              <a:t> elinsiirrot, lasten sydänkirurgia...)</a:t>
            </a:r>
          </a:p>
          <a:p>
            <a:pPr lvl="0">
              <a:buNone/>
            </a:pPr>
            <a:r>
              <a:rPr lang="fi-FI" sz="1996" dirty="0" err="1">
                <a:solidFill>
                  <a:schemeClr val="tx1"/>
                </a:solidFill>
                <a:latin typeface="Comic Sans MS" pitchFamily="66"/>
              </a:rPr>
              <a:t>-Sekä</a:t>
            </a:r>
            <a:r>
              <a:rPr lang="fi-FI" sz="1996" dirty="0">
                <a:solidFill>
                  <a:schemeClr val="tx1"/>
                </a:solidFill>
                <a:latin typeface="Comic Sans MS" pitchFamily="66"/>
              </a:rPr>
              <a:t> erikoissairaalat esim. psykiatriset sairaalat</a:t>
            </a:r>
          </a:p>
          <a:p>
            <a:pPr lvl="0">
              <a:buNone/>
            </a:pPr>
            <a:r>
              <a:rPr lang="fi-FI" sz="1996" dirty="0">
                <a:solidFill>
                  <a:schemeClr val="tx1"/>
                </a:solidFill>
                <a:latin typeface="Comic Sans MS" pitchFamily="66"/>
              </a:rPr>
              <a:t>-nykyisin kunnat voivat ostaa myös palvelunsa </a:t>
            </a:r>
            <a:r>
              <a:rPr lang="fi-FI" sz="1996" b="1" dirty="0">
                <a:solidFill>
                  <a:schemeClr val="tx1"/>
                </a:solidFill>
                <a:latin typeface="Comic Sans MS" pitchFamily="66"/>
              </a:rPr>
              <a:t>yksityisiltä sairaaloilta</a:t>
            </a: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7677" y="2287569"/>
            <a:ext cx="1693618" cy="1468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033962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0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Ympäristöterveydenhuolto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/>
              <a:t>Yksilön ja elinympäristön terveydensuojelua kutsutaan ympäristöterveydenhuolloksi</a:t>
            </a:r>
            <a:endParaRPr lang="fi-FI" b="1" dirty="0" smtClean="0"/>
          </a:p>
          <a:p>
            <a:r>
              <a:rPr lang="fi-FI" b="1" dirty="0" smtClean="0"/>
              <a:t>Kunnilla päävastuu -  </a:t>
            </a:r>
            <a:r>
              <a:rPr lang="fi-FI" b="1" dirty="0"/>
              <a:t>ympäristöterveydenhuollon tehtävät </a:t>
            </a:r>
            <a:r>
              <a:rPr lang="fi-FI" b="1" dirty="0" smtClean="0"/>
              <a:t>ovat:</a:t>
            </a:r>
            <a:endParaRPr lang="fi-FI" b="1" dirty="0"/>
          </a:p>
          <a:p>
            <a:r>
              <a:rPr lang="fi-FI" dirty="0" smtClean="0"/>
              <a:t>-elintarvikevalvonta</a:t>
            </a:r>
            <a:endParaRPr lang="fi-FI" dirty="0"/>
          </a:p>
          <a:p>
            <a:r>
              <a:rPr lang="fi-FI" dirty="0" smtClean="0"/>
              <a:t>-terveydensuojelu</a:t>
            </a:r>
            <a:endParaRPr lang="fi-FI" dirty="0"/>
          </a:p>
          <a:p>
            <a:r>
              <a:rPr lang="fi-FI" dirty="0" smtClean="0"/>
              <a:t>-tupakkavalvonta</a:t>
            </a:r>
            <a:endParaRPr lang="fi-FI" dirty="0"/>
          </a:p>
          <a:p>
            <a:r>
              <a:rPr lang="fi-FI" dirty="0" smtClean="0"/>
              <a:t>-kemikaalivalvonta</a:t>
            </a:r>
            <a:endParaRPr lang="fi-FI" dirty="0"/>
          </a:p>
          <a:p>
            <a:r>
              <a:rPr lang="fi-FI" dirty="0" smtClean="0"/>
              <a:t>-eläinlääkintähuolto</a:t>
            </a:r>
            <a:endParaRPr lang="fi-FI" dirty="0"/>
          </a:p>
          <a:p>
            <a:r>
              <a:rPr lang="fi-FI" dirty="0" smtClean="0"/>
              <a:t>-yleinen </a:t>
            </a:r>
            <a:r>
              <a:rPr lang="fi-FI" dirty="0"/>
              <a:t>ympäristöterveyshaittojen arviointi ja</a:t>
            </a:r>
          </a:p>
          <a:p>
            <a:r>
              <a:rPr lang="fi-FI" dirty="0" smtClean="0"/>
              <a:t>-ympäristöterveyden </a:t>
            </a:r>
            <a:r>
              <a:rPr lang="fi-FI" dirty="0"/>
              <a:t>erityistilanteisiin varautuminen.</a:t>
            </a:r>
          </a:p>
          <a:p>
            <a:endParaRPr lang="fi-FI" dirty="0"/>
          </a:p>
        </p:txBody>
      </p:sp>
      <p:pic>
        <p:nvPicPr>
          <p:cNvPr id="2050" name="Picture 2" descr="Kuvahaun tulos haulle ympäristö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6480" y="2844621"/>
            <a:ext cx="4667250" cy="1585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33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LÄÄKEHUOLTO 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1. Lääkehuolto </a:t>
            </a:r>
            <a:r>
              <a:rPr lang="fi-FI" dirty="0"/>
              <a:t>on kiinteä osa </a:t>
            </a:r>
            <a:r>
              <a:rPr lang="fi-FI" dirty="0" err="1"/>
              <a:t>sosiaali</a:t>
            </a:r>
            <a:r>
              <a:rPr lang="fi-FI" dirty="0"/>
              <a:t>- ja terveydenhuoltoa</a:t>
            </a:r>
            <a:r>
              <a:rPr lang="fi-FI" dirty="0" smtClean="0"/>
              <a:t>.</a:t>
            </a:r>
          </a:p>
          <a:p>
            <a:r>
              <a:rPr lang="fi-FI" dirty="0" smtClean="0"/>
              <a:t>2. Suomessa </a:t>
            </a:r>
            <a:r>
              <a:rPr lang="fi-FI" dirty="0"/>
              <a:t>lääkkeitä saavat myydä vain apteekit. </a:t>
            </a:r>
            <a:r>
              <a:rPr lang="fi-FI" dirty="0" smtClean="0"/>
              <a:t>( Suomessa yli 800 apteekkia.)Poikkeuksena </a:t>
            </a:r>
            <a:r>
              <a:rPr lang="fi-FI" dirty="0"/>
              <a:t>ovat nikotiinikorvaushoitoon tarkoitetut lääkevalmisteet, joita voi myydä kaupoissa, huoltoasemilla ja kioskeilla</a:t>
            </a:r>
            <a:r>
              <a:rPr lang="fi-FI" dirty="0" smtClean="0"/>
              <a:t>.</a:t>
            </a:r>
          </a:p>
          <a:p>
            <a:r>
              <a:rPr lang="fi-FI" dirty="0" smtClean="0"/>
              <a:t>3. Apteekkien </a:t>
            </a:r>
            <a:r>
              <a:rPr lang="fi-FI" dirty="0"/>
              <a:t>toiminta luvanvaraista - Apteekin voi omistaa vain proviisorin tutkinnon suorittanut </a:t>
            </a:r>
            <a:r>
              <a:rPr lang="fi-FI" dirty="0" smtClean="0"/>
              <a:t>henkilö</a:t>
            </a:r>
          </a:p>
          <a:p>
            <a:r>
              <a:rPr lang="fi-FI" dirty="0" smtClean="0"/>
              <a:t>4. Myös lääkkeisiin tarvitaan myyntilupa</a:t>
            </a:r>
          </a:p>
          <a:p>
            <a:r>
              <a:rPr lang="fi-FI" dirty="0" smtClean="0"/>
              <a:t>5. </a:t>
            </a:r>
            <a:r>
              <a:rPr lang="fi-FI" dirty="0"/>
              <a:t>Apteekkiluvat myöntää ja apteekkien toimintaa valvoo Lääkealan turvallisuus- ja kehittämiskeskus </a:t>
            </a:r>
            <a:r>
              <a:rPr lang="fi-FI" dirty="0" err="1"/>
              <a:t>Fimea</a:t>
            </a:r>
            <a:r>
              <a:rPr lang="fi-FI" dirty="0" smtClean="0"/>
              <a:t>.</a:t>
            </a:r>
          </a:p>
          <a:p>
            <a:endParaRPr lang="fi-FI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1624" y="4946041"/>
            <a:ext cx="2619375" cy="1158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978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Yo syksy 2007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5400" dirty="0" smtClean="0"/>
              <a:t>Kuvaile kunnan tehtäväksi määrättyjä terveyspalveluja ja niiden järjestämistä.</a:t>
            </a:r>
            <a:endParaRPr lang="fi-FI" sz="5400" dirty="0"/>
          </a:p>
        </p:txBody>
      </p:sp>
    </p:spTree>
    <p:extLst>
      <p:ext uri="{BB962C8B-B14F-4D97-AF65-F5344CB8AC3E}">
        <p14:creationId xmlns:p14="http://schemas.microsoft.com/office/powerpoint/2010/main" val="3167928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Yo syksy 2007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i-FI" sz="1800" dirty="0">
                <a:latin typeface="Arial" panose="020B0604020202020204" pitchFamily="34" charset="0"/>
              </a:rPr>
              <a:t>3p </a:t>
            </a:r>
          </a:p>
          <a:p>
            <a:r>
              <a:rPr lang="fi-FI" sz="1800" dirty="0">
                <a:latin typeface="Arial" panose="020B0604020202020204" pitchFamily="34" charset="0"/>
              </a:rPr>
              <a:t>Vastauksessa on mainittu ja kuvattu lyhyesti ainakin 4-5 </a:t>
            </a:r>
            <a:r>
              <a:rPr lang="fi-FI" sz="1800" dirty="0" smtClean="0">
                <a:latin typeface="Arial" panose="020B0604020202020204" pitchFamily="34" charset="0"/>
              </a:rPr>
              <a:t>perusterveydenhuoltoon </a:t>
            </a:r>
            <a:r>
              <a:rPr lang="fi-FI" sz="1800" dirty="0">
                <a:latin typeface="Arial" panose="020B0604020202020204" pitchFamily="34" charset="0"/>
              </a:rPr>
              <a:t>kuuluvaa </a:t>
            </a:r>
            <a:r>
              <a:rPr lang="fi-FI" sz="1800" dirty="0" smtClean="0">
                <a:latin typeface="Arial" panose="020B0604020202020204" pitchFamily="34" charset="0"/>
              </a:rPr>
              <a:t>kunnan </a:t>
            </a:r>
            <a:r>
              <a:rPr lang="fi-FI" sz="1800" dirty="0">
                <a:latin typeface="Arial" panose="020B0604020202020204" pitchFamily="34" charset="0"/>
              </a:rPr>
              <a:t>tehtävää. Vastauksessa mainitaan velvoite erikoissairaanhoidon </a:t>
            </a:r>
            <a:r>
              <a:rPr lang="fi-FI" sz="1800" dirty="0" smtClean="0">
                <a:latin typeface="Arial" panose="020B0604020202020204" pitchFamily="34" charset="0"/>
              </a:rPr>
              <a:t>järjestämisessä </a:t>
            </a:r>
            <a:r>
              <a:rPr lang="fi-FI" sz="1800" dirty="0">
                <a:latin typeface="Arial" panose="020B0604020202020204" pitchFamily="34" charset="0"/>
              </a:rPr>
              <a:t>ja </a:t>
            </a:r>
            <a:r>
              <a:rPr lang="fi-FI" sz="1800" dirty="0" smtClean="0">
                <a:latin typeface="Arial" panose="020B0604020202020204" pitchFamily="34" charset="0"/>
              </a:rPr>
              <a:t>kuvataan </a:t>
            </a:r>
            <a:r>
              <a:rPr lang="fi-FI" sz="1800" dirty="0">
                <a:latin typeface="Arial" panose="020B0604020202020204" pitchFamily="34" charset="0"/>
              </a:rPr>
              <a:t>niitä esimerkillä. Kolme pistettä voi saada myös ilman </a:t>
            </a:r>
            <a:r>
              <a:rPr lang="fi-FI" sz="1800" dirty="0" smtClean="0">
                <a:latin typeface="Arial" panose="020B0604020202020204" pitchFamily="34" charset="0"/>
              </a:rPr>
              <a:t>erikoissairaanhoidon mainitsemista</a:t>
            </a:r>
            <a:r>
              <a:rPr lang="fi-FI" sz="1800" dirty="0">
                <a:latin typeface="Arial" panose="020B0604020202020204" pitchFamily="34" charset="0"/>
              </a:rPr>
              <a:t>, mikäli perusterveydenhuolto on kuvattu ansiokkaasti. </a:t>
            </a:r>
          </a:p>
          <a:p>
            <a:r>
              <a:rPr lang="fi-FI" sz="1800" dirty="0">
                <a:latin typeface="Arial" panose="020B0604020202020204" pitchFamily="34" charset="0"/>
              </a:rPr>
              <a:t>5p </a:t>
            </a:r>
          </a:p>
          <a:p>
            <a:r>
              <a:rPr lang="fi-FI" sz="1800" dirty="0">
                <a:latin typeface="Arial" panose="020B0604020202020204" pitchFamily="34" charset="0"/>
              </a:rPr>
              <a:t>Vastauksessa on kuvattu pääosin perusterveydenhuoltoon liittyvät tehtävät </a:t>
            </a:r>
            <a:r>
              <a:rPr lang="fi-FI" sz="1800" dirty="0" smtClean="0">
                <a:latin typeface="Arial" panose="020B0604020202020204" pitchFamily="34" charset="0"/>
              </a:rPr>
              <a:t>sekä </a:t>
            </a:r>
            <a:r>
              <a:rPr lang="fi-FI" sz="1800" dirty="0">
                <a:latin typeface="Arial" panose="020B0604020202020204" pitchFamily="34" charset="0"/>
              </a:rPr>
              <a:t>esitetty </a:t>
            </a:r>
            <a:r>
              <a:rPr lang="fi-FI" sz="1800" dirty="0" smtClean="0">
                <a:latin typeface="Arial" panose="020B0604020202020204" pitchFamily="34" charset="0"/>
              </a:rPr>
              <a:t>tarkemmin </a:t>
            </a:r>
            <a:r>
              <a:rPr lang="fi-FI" sz="1800" dirty="0">
                <a:latin typeface="Arial" panose="020B0604020202020204" pitchFamily="34" charset="0"/>
              </a:rPr>
              <a:t>muutamia esimerkkejä. Vastauksessa mainitaan palveluiden </a:t>
            </a:r>
            <a:r>
              <a:rPr lang="fi-FI" sz="1800" dirty="0" smtClean="0">
                <a:latin typeface="Arial" panose="020B0604020202020204" pitchFamily="34" charset="0"/>
              </a:rPr>
              <a:t>lakisääteisyys</a:t>
            </a:r>
            <a:r>
              <a:rPr lang="fi-FI" sz="1800" dirty="0">
                <a:latin typeface="Arial" panose="020B0604020202020204" pitchFamily="34" charset="0"/>
              </a:rPr>
              <a:t>. </a:t>
            </a:r>
            <a:r>
              <a:rPr lang="fi-FI" sz="1800" dirty="0" smtClean="0">
                <a:latin typeface="Arial" panose="020B0604020202020204" pitchFamily="34" charset="0"/>
              </a:rPr>
              <a:t>Vastauksessa </a:t>
            </a:r>
            <a:r>
              <a:rPr lang="fi-FI" sz="1800" dirty="0">
                <a:latin typeface="Arial" panose="020B0604020202020204" pitchFamily="34" charset="0"/>
              </a:rPr>
              <a:t>on myös kuvattu kunnan velvoitteita erikoissairaanhoidossa ja </a:t>
            </a:r>
            <a:r>
              <a:rPr lang="fi-FI" sz="1800" dirty="0" smtClean="0">
                <a:latin typeface="Arial" panose="020B0604020202020204" pitchFamily="34" charset="0"/>
              </a:rPr>
              <a:t>mielenterveyspalveluiden </a:t>
            </a:r>
            <a:r>
              <a:rPr lang="fi-FI" sz="1800" dirty="0">
                <a:latin typeface="Arial" panose="020B0604020202020204" pitchFamily="34" charset="0"/>
              </a:rPr>
              <a:t>tarjoamisessa sekä mainittu hoidon </a:t>
            </a:r>
            <a:r>
              <a:rPr lang="fi-FI" sz="1800" dirty="0" smtClean="0">
                <a:latin typeface="Arial" panose="020B0604020202020204" pitchFamily="34" charset="0"/>
              </a:rPr>
              <a:t>porrastaminen</a:t>
            </a:r>
            <a:r>
              <a:rPr lang="fi-FI" sz="1800" dirty="0">
                <a:latin typeface="Arial" panose="020B0604020202020204" pitchFamily="34" charset="0"/>
              </a:rPr>
              <a:t>. Vastauksessa </a:t>
            </a:r>
            <a:r>
              <a:rPr lang="fi-FI" sz="1800" dirty="0" smtClean="0">
                <a:latin typeface="Arial" panose="020B0604020202020204" pitchFamily="34" charset="0"/>
              </a:rPr>
              <a:t>pohditaan </a:t>
            </a:r>
            <a:r>
              <a:rPr lang="fi-FI" sz="1800" dirty="0">
                <a:latin typeface="Arial" panose="020B0604020202020204" pitchFamily="34" charset="0"/>
              </a:rPr>
              <a:t>kunnan vastuuta kansalaisten terveyspalveluiden </a:t>
            </a:r>
            <a:r>
              <a:rPr lang="fi-FI" sz="1800" dirty="0" smtClean="0">
                <a:latin typeface="Arial" panose="020B0604020202020204" pitchFamily="34" charset="0"/>
              </a:rPr>
              <a:t>järjestämisessä ja </a:t>
            </a:r>
            <a:r>
              <a:rPr lang="fi-FI" sz="1800" dirty="0">
                <a:latin typeface="Arial" panose="020B0604020202020204" pitchFamily="34" charset="0"/>
              </a:rPr>
              <a:t>annetaan </a:t>
            </a:r>
            <a:r>
              <a:rPr lang="fi-FI" sz="1800" dirty="0" smtClean="0">
                <a:latin typeface="Arial" panose="020B0604020202020204" pitchFamily="34" charset="0"/>
              </a:rPr>
              <a:t>esimerkkejä </a:t>
            </a:r>
            <a:r>
              <a:rPr lang="fi-FI" sz="1800" dirty="0">
                <a:latin typeface="Arial" panose="020B0604020202020204" pitchFamily="34" charset="0"/>
              </a:rPr>
              <a:t>järjestämistavoista. Vastauksessa viitataan myös </a:t>
            </a:r>
            <a:r>
              <a:rPr lang="fi-FI" sz="1800" dirty="0" smtClean="0">
                <a:latin typeface="Arial" panose="020B0604020202020204" pitchFamily="34" charset="0"/>
              </a:rPr>
              <a:t>ympäristöterveydenhuoltoon</a:t>
            </a:r>
            <a:r>
              <a:rPr lang="fi-FI" sz="1800" dirty="0">
                <a:latin typeface="Arial" panose="020B0604020202020204" pitchFamily="34" charset="0"/>
              </a:rPr>
              <a:t>. </a:t>
            </a:r>
          </a:p>
          <a:p>
            <a:endParaRPr lang="fi-FI" sz="1800" dirty="0"/>
          </a:p>
        </p:txBody>
      </p:sp>
    </p:spTree>
    <p:extLst>
      <p:ext uri="{BB962C8B-B14F-4D97-AF65-F5344CB8AC3E}">
        <p14:creationId xmlns:p14="http://schemas.microsoft.com/office/powerpoint/2010/main" val="1904797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Terveyden (yhteiskunnalliset) taustatekijät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(Ks. TE2 kirja)</a:t>
            </a:r>
            <a:endParaRPr lang="fi-FI" dirty="0"/>
          </a:p>
          <a:p>
            <a:r>
              <a:rPr lang="fi-FI" dirty="0" smtClean="0"/>
              <a:t>1. Ikä, sukupuoli, perimä</a:t>
            </a:r>
          </a:p>
          <a:p>
            <a:r>
              <a:rPr lang="fi-FI" dirty="0" smtClean="0"/>
              <a:t>2. elämäntavat</a:t>
            </a:r>
          </a:p>
          <a:p>
            <a:r>
              <a:rPr lang="fi-FI" dirty="0" smtClean="0"/>
              <a:t>3. Yhteisöt ja sosiaalinen tuki</a:t>
            </a:r>
          </a:p>
          <a:p>
            <a:r>
              <a:rPr lang="fi-FI" dirty="0" smtClean="0"/>
              <a:t>4. Aktiivinen kansalaisuus</a:t>
            </a:r>
          </a:p>
          <a:p>
            <a:r>
              <a:rPr lang="fi-FI" dirty="0" smtClean="0"/>
              <a:t>5. luonnonympäristö ja rakennettu ympäristö</a:t>
            </a:r>
          </a:p>
          <a:p>
            <a:r>
              <a:rPr lang="fi-FI" dirty="0" smtClean="0"/>
              <a:t>6. Muut: puhdas vesi, hygienia, ravinnontuotanto, koulutus, työ, taloudellinen asema, yhteiskunnallinen päätöksenteko, kulttuuriympäristö, turvallisuus, terveyspalvelut, </a:t>
            </a:r>
            <a:r>
              <a:rPr lang="fi-FI" dirty="0" err="1" smtClean="0"/>
              <a:t>asuinolot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99393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980739" y="273353"/>
            <a:ext cx="8229627" cy="977738"/>
          </a:xfrm>
        </p:spPr>
        <p:txBody>
          <a:bodyPr/>
          <a:lstStyle/>
          <a:p>
            <a:r>
              <a:rPr lang="fi-FI" dirty="0" smtClean="0"/>
              <a:t>TERVEYSOSAAMINEN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53037" y="1251090"/>
            <a:ext cx="9257329" cy="5113151"/>
          </a:xfrm>
        </p:spPr>
        <p:txBody>
          <a:bodyPr>
            <a:noAutofit/>
          </a:bodyPr>
          <a:lstStyle/>
          <a:p>
            <a:pPr marL="466618" indent="-466618">
              <a:buAutoNum type="arabicPeriod"/>
            </a:pPr>
            <a:r>
              <a:rPr lang="fi-FI" sz="3200" b="1" dirty="0" smtClean="0"/>
              <a:t>Teoreettinen tieto </a:t>
            </a:r>
            <a:r>
              <a:rPr lang="fi-FI" sz="3200" dirty="0" smtClean="0"/>
              <a:t>(eri terveystiedon sisällöt, riskit, syyt, seuraukset)</a:t>
            </a:r>
          </a:p>
          <a:p>
            <a:pPr marL="466618" indent="-466618">
              <a:buAutoNum type="arabicPeriod"/>
            </a:pPr>
            <a:r>
              <a:rPr lang="fi-FI" sz="3200" b="1" dirty="0" smtClean="0"/>
              <a:t>Käytännön taito </a:t>
            </a:r>
            <a:r>
              <a:rPr lang="fi-FI" sz="3200" dirty="0" smtClean="0"/>
              <a:t>(</a:t>
            </a:r>
            <a:r>
              <a:rPr lang="fi-FI" sz="3200" dirty="0" err="1" smtClean="0"/>
              <a:t>ea</a:t>
            </a:r>
            <a:r>
              <a:rPr lang="fi-FI" sz="3200" dirty="0" smtClean="0"/>
              <a:t>-taidot, vuorovaikutustaidot, medialukutaito, hygieniataidot)</a:t>
            </a:r>
          </a:p>
          <a:p>
            <a:pPr marL="466618" indent="-466618">
              <a:buAutoNum type="arabicPeriod"/>
            </a:pPr>
            <a:r>
              <a:rPr lang="fi-FI" sz="3200" b="1" dirty="0" smtClean="0"/>
              <a:t>Kriittinen ajattelu </a:t>
            </a:r>
            <a:r>
              <a:rPr lang="fi-FI" sz="3200" dirty="0" smtClean="0"/>
              <a:t>(tiedon tulkinta, arviointi, vertailu, perustelu)</a:t>
            </a:r>
          </a:p>
          <a:p>
            <a:pPr marL="466618" indent="-466618">
              <a:buAutoNum type="arabicPeriod"/>
            </a:pPr>
            <a:r>
              <a:rPr lang="fi-FI" sz="3200" b="1" dirty="0" smtClean="0"/>
              <a:t>Itsetuntemus</a:t>
            </a:r>
            <a:r>
              <a:rPr lang="fi-FI" sz="3200" dirty="0" smtClean="0"/>
              <a:t> (omat valmiudet ja ominaisuudet, terveysasiat omassa elämässä)</a:t>
            </a:r>
          </a:p>
          <a:p>
            <a:pPr marL="466618" indent="-466618">
              <a:buAutoNum type="arabicPeriod"/>
            </a:pPr>
            <a:r>
              <a:rPr lang="fi-FI" sz="3200" b="1" dirty="0" smtClean="0"/>
              <a:t>Eettinen vastuullisuus </a:t>
            </a:r>
            <a:r>
              <a:rPr lang="fi-FI" sz="3200" dirty="0" smtClean="0"/>
              <a:t>(oikeudet, vastuu, oman toiminnan seuraukset ja hyödyt)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4089780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 txBox="1">
            <a:spLocks noGrp="1"/>
          </p:cNvSpPr>
          <p:nvPr>
            <p:ph type="title" idx="4294967295"/>
          </p:nvPr>
        </p:nvSpPr>
        <p:spPr>
          <a:xfrm>
            <a:off x="386367" y="247292"/>
            <a:ext cx="8229600" cy="1146175"/>
          </a:xfrm>
        </p:spPr>
        <p:txBody>
          <a:bodyPr/>
          <a:lstStyle/>
          <a:p>
            <a:pPr lvl="0"/>
            <a:r>
              <a:rPr lang="fi-FI"/>
              <a:t>Terveyden edistäminen</a:t>
            </a:r>
          </a:p>
        </p:txBody>
      </p:sp>
      <p:sp>
        <p:nvSpPr>
          <p:cNvPr id="3" name="Tekstin paikkamerkki 2"/>
          <p:cNvSpPr txBox="1">
            <a:spLocks noGrp="1"/>
          </p:cNvSpPr>
          <p:nvPr>
            <p:ph type="body" idx="4294967295"/>
          </p:nvPr>
        </p:nvSpPr>
        <p:spPr>
          <a:xfrm>
            <a:off x="875763" y="1669357"/>
            <a:ext cx="9672035" cy="4525962"/>
          </a:xfrm>
        </p:spPr>
        <p:txBody>
          <a:bodyPr>
            <a:normAutofit lnSpcReduction="10000"/>
          </a:bodyPr>
          <a:lstStyle/>
          <a:p>
            <a:pPr lvl="0">
              <a:buClr>
                <a:srgbClr val="800000"/>
              </a:buClr>
              <a:buSzPct val="45000"/>
              <a:buFont typeface="StarSymbol"/>
              <a:buChar char="●"/>
            </a:pPr>
            <a:r>
              <a:rPr lang="fi-FI" sz="3200" b="1" u="sng" dirty="0"/>
              <a:t>Promootio</a:t>
            </a:r>
          </a:p>
          <a:p>
            <a:pPr marL="0" lvl="0" indent="0">
              <a:buClr>
                <a:srgbClr val="800000"/>
              </a:buClr>
              <a:buSzPct val="45000"/>
              <a:buNone/>
            </a:pPr>
            <a:r>
              <a:rPr lang="fi-FI" dirty="0" smtClean="0"/>
              <a:t>-Terveyttä </a:t>
            </a:r>
            <a:r>
              <a:rPr lang="fi-FI" dirty="0"/>
              <a:t>voidaan edistää </a:t>
            </a:r>
            <a:r>
              <a:rPr lang="fi-FI" b="1" dirty="0"/>
              <a:t>yksilön </a:t>
            </a:r>
            <a:r>
              <a:rPr lang="fi-FI" dirty="0"/>
              <a:t> ja </a:t>
            </a:r>
            <a:r>
              <a:rPr lang="fi-FI" b="1" dirty="0"/>
              <a:t>yhteiskunnan</a:t>
            </a:r>
            <a:r>
              <a:rPr lang="fi-FI" dirty="0"/>
              <a:t> tasolla  </a:t>
            </a:r>
          </a:p>
          <a:p>
            <a:pPr lvl="0">
              <a:buClr>
                <a:srgbClr val="800000"/>
              </a:buClr>
              <a:buSzPct val="45000"/>
              <a:buFont typeface="StarSymbol"/>
              <a:buChar char="●"/>
            </a:pPr>
            <a:endParaRPr lang="fi-FI" b="1" dirty="0" smtClean="0"/>
          </a:p>
          <a:p>
            <a:pPr lvl="0">
              <a:buClr>
                <a:srgbClr val="800000"/>
              </a:buClr>
              <a:buSzPct val="45000"/>
              <a:buFont typeface="StarSymbol"/>
              <a:buChar char="●"/>
            </a:pPr>
            <a:r>
              <a:rPr lang="fi-FI" sz="3200" b="1" dirty="0" smtClean="0"/>
              <a:t>Yksilö</a:t>
            </a:r>
            <a:r>
              <a:rPr lang="fi-FI" sz="3200" dirty="0" smtClean="0"/>
              <a:t>: (omat päätökset ja valinnat)</a:t>
            </a:r>
            <a:endParaRPr lang="fi-FI" sz="3200" dirty="0"/>
          </a:p>
          <a:p>
            <a:pPr marL="0" lvl="1" indent="0" hangingPunct="0">
              <a:spcBef>
                <a:spcPts val="0"/>
              </a:spcBef>
              <a:spcAft>
                <a:spcPts val="1286"/>
              </a:spcAft>
              <a:buNone/>
            </a:pPr>
            <a:endParaRPr lang="fi-FI" sz="2903" dirty="0" smtClean="0">
              <a:latin typeface="Albany" pitchFamily="18"/>
              <a:cs typeface="Tahoma" pitchFamily="2"/>
            </a:endParaRPr>
          </a:p>
          <a:p>
            <a:pPr marL="0" lvl="1" indent="0" hangingPunct="0">
              <a:spcBef>
                <a:spcPts val="0"/>
              </a:spcBef>
              <a:spcAft>
                <a:spcPts val="1286"/>
              </a:spcAft>
              <a:buNone/>
            </a:pPr>
            <a:r>
              <a:rPr lang="fi-FI" sz="2903" dirty="0" smtClean="0">
                <a:latin typeface="Albany" pitchFamily="18"/>
                <a:cs typeface="Tahoma" pitchFamily="2"/>
              </a:rPr>
              <a:t>-</a:t>
            </a:r>
            <a:r>
              <a:rPr lang="fi-FI" sz="2903" dirty="0">
                <a:latin typeface="Albany" pitchFamily="18"/>
                <a:cs typeface="Tahoma" pitchFamily="2"/>
              </a:rPr>
              <a:t>kiinnostus ja vastuu terveydestä</a:t>
            </a:r>
          </a:p>
          <a:p>
            <a:pPr marL="0" lvl="1" indent="0" hangingPunct="0">
              <a:spcBef>
                <a:spcPts val="0"/>
              </a:spcBef>
              <a:spcAft>
                <a:spcPts val="1286"/>
              </a:spcAft>
              <a:buNone/>
            </a:pPr>
            <a:r>
              <a:rPr lang="fi-FI" sz="2903" dirty="0">
                <a:latin typeface="Albany" pitchFamily="18"/>
                <a:cs typeface="Tahoma" pitchFamily="2"/>
              </a:rPr>
              <a:t>-terveysosaamisen kehittäminen</a:t>
            </a:r>
          </a:p>
          <a:p>
            <a:pPr marL="0" lvl="1" indent="0" hangingPunct="0">
              <a:spcBef>
                <a:spcPts val="0"/>
              </a:spcBef>
              <a:spcAft>
                <a:spcPts val="1286"/>
              </a:spcAft>
              <a:buNone/>
            </a:pPr>
            <a:r>
              <a:rPr lang="fi-FI" sz="2903" dirty="0">
                <a:latin typeface="Albany" pitchFamily="18"/>
                <a:cs typeface="Tahoma" pitchFamily="2"/>
              </a:rPr>
              <a:t>-terveyskäyttäytymisen valinnat</a:t>
            </a:r>
          </a:p>
          <a:p>
            <a:pPr marL="0" lvl="1" indent="0" hangingPunct="0">
              <a:spcBef>
                <a:spcPts val="0"/>
              </a:spcBef>
              <a:spcAft>
                <a:spcPts val="1286"/>
              </a:spcAft>
              <a:buNone/>
            </a:pPr>
            <a:r>
              <a:rPr lang="fi-FI" sz="2903" dirty="0">
                <a:latin typeface="Albany" pitchFamily="18"/>
                <a:cs typeface="Tahoma" pitchFamily="2"/>
              </a:rPr>
              <a:t>-terveyspalvelujen käyttö</a:t>
            </a:r>
          </a:p>
          <a:p>
            <a:pPr marL="0" lvl="1" indent="0" hangingPunct="0">
              <a:spcBef>
                <a:spcPts val="0"/>
              </a:spcBef>
              <a:spcAft>
                <a:spcPts val="1286"/>
              </a:spcAft>
              <a:buNone/>
            </a:pPr>
            <a:endParaRPr lang="fi-FI" sz="2903" dirty="0">
              <a:latin typeface="Albany" pitchFamily="18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4004964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Terveyden edistäminen eli promootio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5988" dirty="0"/>
              <a:t>”Tuetaan ja parannetaan ihmisten mahdollisuuksia huolehtia omasta terveydestään”</a:t>
            </a:r>
          </a:p>
        </p:txBody>
      </p:sp>
    </p:spTree>
    <p:extLst>
      <p:ext uri="{BB962C8B-B14F-4D97-AF65-F5344CB8AC3E}">
        <p14:creationId xmlns:p14="http://schemas.microsoft.com/office/powerpoint/2010/main" val="876237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/>
              <a:t>Väestön hyvinvoinnin ja terveyden edistäminen on yhteinen asia. Tavoitteena </a:t>
            </a:r>
            <a:r>
              <a:rPr lang="fi-FI" b="1" dirty="0" smtClean="0"/>
              <a:t>on…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fi-FI" dirty="0"/>
          </a:p>
          <a:p>
            <a:r>
              <a:rPr lang="fi-FI" sz="2800" dirty="0" smtClean="0"/>
              <a:t>-terveyden</a:t>
            </a:r>
            <a:r>
              <a:rPr lang="fi-FI" sz="2800" dirty="0"/>
              <a:t>, elämän laadun sekä työ- ja toimintakyvyn ylläpitäminen ja </a:t>
            </a:r>
            <a:r>
              <a:rPr lang="fi-FI" sz="2800" dirty="0" smtClean="0"/>
              <a:t>parantaminen</a:t>
            </a:r>
            <a:endParaRPr lang="fi-FI" sz="2800" dirty="0"/>
          </a:p>
          <a:p>
            <a:r>
              <a:rPr lang="fi-FI" sz="2800" dirty="0" smtClean="0"/>
              <a:t>-sairauksien</a:t>
            </a:r>
            <a:r>
              <a:rPr lang="fi-FI" sz="2800" dirty="0"/>
              <a:t>, tapaturmien ja muiden terveysongelmien </a:t>
            </a:r>
            <a:r>
              <a:rPr lang="fi-FI" sz="2800" dirty="0" smtClean="0"/>
              <a:t>ehkäiseminen</a:t>
            </a:r>
            <a:endParaRPr lang="fi-FI" sz="2800" dirty="0"/>
          </a:p>
          <a:p>
            <a:r>
              <a:rPr lang="fi-FI" sz="2800" dirty="0" smtClean="0"/>
              <a:t>-syrjäytymisen </a:t>
            </a:r>
            <a:r>
              <a:rPr lang="fi-FI" sz="2800" dirty="0"/>
              <a:t>ja muiden sosiaalisten ongelmien </a:t>
            </a:r>
            <a:r>
              <a:rPr lang="fi-FI" sz="2800" dirty="0" smtClean="0"/>
              <a:t>vähentäminen</a:t>
            </a:r>
            <a:endParaRPr lang="fi-FI" sz="2800" dirty="0"/>
          </a:p>
          <a:p>
            <a:r>
              <a:rPr lang="fi-FI" sz="2800" dirty="0" smtClean="0"/>
              <a:t>-</a:t>
            </a:r>
            <a:r>
              <a:rPr lang="fi-FI" sz="2800" dirty="0" err="1" smtClean="0"/>
              <a:t>sosiaali</a:t>
            </a:r>
            <a:r>
              <a:rPr lang="fi-FI" sz="2800" dirty="0" smtClean="0"/>
              <a:t>- </a:t>
            </a:r>
            <a:r>
              <a:rPr lang="fi-FI" sz="2800" dirty="0"/>
              <a:t>ja terveydenhuoltopalveluiden tarpeen ja sairauspoissaolojen vähentäminen </a:t>
            </a:r>
            <a:r>
              <a:rPr lang="fi-FI" sz="2800" dirty="0" smtClean="0"/>
              <a:t>sekä</a:t>
            </a:r>
            <a:endParaRPr lang="fi-FI" sz="2800" dirty="0"/>
          </a:p>
          <a:p>
            <a:r>
              <a:rPr lang="fi-FI" sz="2800" smtClean="0"/>
              <a:t>-väestöryhmien </a:t>
            </a:r>
            <a:r>
              <a:rPr lang="fi-FI" sz="2800" dirty="0"/>
              <a:t>välisten terveyserojen vähentäminen</a:t>
            </a:r>
          </a:p>
          <a:p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3439009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 txBox="1">
            <a:spLocks noGrp="1"/>
          </p:cNvSpPr>
          <p:nvPr>
            <p:ph type="title" idx="4294967295"/>
          </p:nvPr>
        </p:nvSpPr>
        <p:spPr>
          <a:xfrm>
            <a:off x="0" y="242888"/>
            <a:ext cx="8229600" cy="1206500"/>
          </a:xfrm>
        </p:spPr>
        <p:txBody>
          <a:bodyPr>
            <a:normAutofit fontScale="90000"/>
          </a:bodyPr>
          <a:lstStyle/>
          <a:p>
            <a:pPr lvl="0"/>
            <a:r>
              <a:rPr lang="fi-FI"/>
              <a:t>Terveyden edistämisen osa-alueet (yhteiskunnan taso)</a:t>
            </a:r>
          </a:p>
        </p:txBody>
      </p:sp>
      <p:sp>
        <p:nvSpPr>
          <p:cNvPr id="3" name="Tekstin paikkamerkki 2"/>
          <p:cNvSpPr txBox="1">
            <a:spLocks noGrp="1"/>
          </p:cNvSpPr>
          <p:nvPr>
            <p:ph type="body" idx="4294967295"/>
          </p:nvPr>
        </p:nvSpPr>
        <p:spPr>
          <a:xfrm>
            <a:off x="1352281" y="1604963"/>
            <a:ext cx="8603087" cy="4525962"/>
          </a:xfrm>
        </p:spPr>
        <p:txBody>
          <a:bodyPr/>
          <a:lstStyle/>
          <a:p>
            <a:pPr>
              <a:tabLst>
                <a:tab pos="622157" algn="l"/>
              </a:tabLst>
            </a:pPr>
            <a:r>
              <a:rPr lang="fi-FI" sz="2359" dirty="0"/>
              <a:t>1. </a:t>
            </a:r>
            <a:r>
              <a:rPr lang="fi-FI" sz="2359" b="1" u="sng" dirty="0"/>
              <a:t>Terveyttä tukeva yhteiskuntapolitiikka ja päätöksenteko</a:t>
            </a:r>
          </a:p>
          <a:p>
            <a:pPr lvl="0"/>
            <a:r>
              <a:rPr lang="fi-FI" sz="2359" dirty="0">
                <a:latin typeface="Comic Sans MS" pitchFamily="66"/>
              </a:rPr>
              <a:t>-</a:t>
            </a:r>
            <a:r>
              <a:rPr lang="fi-FI" sz="2359" dirty="0"/>
              <a:t>koulujen liikunta-ja terveystiedon tuntien lisääminen</a:t>
            </a:r>
          </a:p>
          <a:p>
            <a:pPr lvl="0"/>
            <a:r>
              <a:rPr lang="fi-FI" sz="2359" dirty="0"/>
              <a:t>-lainsäädännön muutokset</a:t>
            </a:r>
          </a:p>
          <a:p>
            <a:pPr lvl="0"/>
            <a:r>
              <a:rPr lang="fi-FI" sz="2359" dirty="0"/>
              <a:t>-terveyspalveluiden resurssit</a:t>
            </a:r>
          </a:p>
          <a:p>
            <a:pPr>
              <a:tabLst>
                <a:tab pos="622157" algn="l"/>
              </a:tabLst>
            </a:pPr>
            <a:r>
              <a:rPr lang="fi-FI" sz="2359" b="1" u="sng" dirty="0"/>
              <a:t>2. Terveellisen ympäristön aikaansaaminen</a:t>
            </a:r>
          </a:p>
          <a:p>
            <a:pPr lvl="0"/>
            <a:r>
              <a:rPr lang="fi-FI" sz="2359" dirty="0">
                <a:latin typeface="Comic Sans MS" pitchFamily="66"/>
              </a:rPr>
              <a:t>-</a:t>
            </a:r>
            <a:r>
              <a:rPr lang="fi-FI" sz="2359" dirty="0"/>
              <a:t>päihteiden käyttöpaikkoihin liittyvät rajoitukset</a:t>
            </a:r>
          </a:p>
          <a:p>
            <a:pPr lvl="0"/>
            <a:r>
              <a:rPr lang="fi-FI" sz="2359" dirty="0"/>
              <a:t>-liikuntapaikkojen rakentuminen</a:t>
            </a:r>
          </a:p>
          <a:p>
            <a:pPr lvl="0"/>
            <a:r>
              <a:rPr lang="fi-FI" sz="2359" dirty="0"/>
              <a:t>-liikenneturvallisuus</a:t>
            </a:r>
          </a:p>
        </p:txBody>
      </p:sp>
    </p:spTree>
    <p:extLst>
      <p:ext uri="{BB962C8B-B14F-4D97-AF65-F5344CB8AC3E}">
        <p14:creationId xmlns:p14="http://schemas.microsoft.com/office/powerpoint/2010/main" val="239222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 txBox="1">
            <a:spLocks noGrp="1"/>
          </p:cNvSpPr>
          <p:nvPr>
            <p:ph type="title" idx="4294967295"/>
          </p:nvPr>
        </p:nvSpPr>
        <p:spPr>
          <a:xfrm>
            <a:off x="0" y="242888"/>
            <a:ext cx="8229600" cy="1206500"/>
          </a:xfrm>
        </p:spPr>
        <p:txBody>
          <a:bodyPr>
            <a:normAutofit fontScale="90000"/>
          </a:bodyPr>
          <a:lstStyle/>
          <a:p>
            <a:pPr lvl="0"/>
            <a:r>
              <a:rPr lang="fi-FI"/>
              <a:t>Terveyden edistämisen osa-alueet</a:t>
            </a:r>
          </a:p>
        </p:txBody>
      </p:sp>
      <p:sp>
        <p:nvSpPr>
          <p:cNvPr id="3" name="Tekstin paikkamerkki 2"/>
          <p:cNvSpPr txBox="1">
            <a:spLocks noGrp="1"/>
          </p:cNvSpPr>
          <p:nvPr>
            <p:ph type="body" idx="4294967295"/>
          </p:nvPr>
        </p:nvSpPr>
        <p:spPr>
          <a:xfrm>
            <a:off x="1674253" y="1604963"/>
            <a:ext cx="8332631" cy="4525962"/>
          </a:xfrm>
        </p:spPr>
        <p:txBody>
          <a:bodyPr>
            <a:normAutofit/>
          </a:bodyPr>
          <a:lstStyle/>
          <a:p>
            <a:pPr>
              <a:tabLst>
                <a:tab pos="622157" algn="l"/>
              </a:tabLst>
            </a:pPr>
            <a:r>
              <a:rPr lang="fi-FI" sz="2359" b="1" u="sng" dirty="0"/>
              <a:t>3. Yhteisöjen toiminnan kehittäminen</a:t>
            </a:r>
          </a:p>
          <a:p>
            <a:pPr lvl="0"/>
            <a:r>
              <a:rPr lang="fi-FI" sz="2359" dirty="0">
                <a:latin typeface="Comic Sans MS" pitchFamily="66"/>
              </a:rPr>
              <a:t>-</a:t>
            </a:r>
            <a:r>
              <a:rPr lang="fi-FI" sz="2359" dirty="0"/>
              <a:t>järjestöt, yhdistykset, seurat → kampanjat</a:t>
            </a:r>
          </a:p>
          <a:p>
            <a:pPr lvl="0"/>
            <a:r>
              <a:rPr lang="fi-FI" sz="2359" dirty="0"/>
              <a:t>-yhteisöllisyys arvo sinänsä</a:t>
            </a:r>
          </a:p>
          <a:p>
            <a:pPr lvl="0"/>
            <a:r>
              <a:rPr lang="fi-FI" sz="2359" dirty="0"/>
              <a:t>-toiminnan sisällöt (leirit, tapahtumat..)</a:t>
            </a:r>
          </a:p>
          <a:p>
            <a:pPr lvl="0"/>
            <a:r>
              <a:rPr lang="fi-FI" sz="2359" dirty="0"/>
              <a:t>-toiminnan edullisuus, matala mukaantulokynnys</a:t>
            </a:r>
          </a:p>
          <a:p>
            <a:pPr>
              <a:tabLst>
                <a:tab pos="622157" algn="l"/>
              </a:tabLst>
            </a:pPr>
            <a:r>
              <a:rPr lang="fi-FI" sz="2359" b="1" u="sng" dirty="0"/>
              <a:t>4. Väestön terveysvalistus ja –kasvatus (terveysosaaminen)</a:t>
            </a:r>
          </a:p>
          <a:p>
            <a:r>
              <a:rPr lang="fi-FI" sz="2359" dirty="0">
                <a:latin typeface="Comic Sans MS" pitchFamily="66"/>
              </a:rPr>
              <a:t>-</a:t>
            </a:r>
            <a:r>
              <a:rPr lang="fi-FI" sz="2359" dirty="0"/>
              <a:t>koulu- ja opiskelijaterveydenhuolto, työterveyshuolto</a:t>
            </a:r>
          </a:p>
          <a:p>
            <a:r>
              <a:rPr lang="fi-FI" sz="2359" dirty="0"/>
              <a:t>-median ja kolmannen sektorin rooli </a:t>
            </a:r>
          </a:p>
          <a:p>
            <a:pPr lvl="0"/>
            <a:r>
              <a:rPr lang="fi-FI" sz="2359" dirty="0"/>
              <a:t>-terveysosaaminen-&gt; koulutus, terveystiedon oppisisällöt</a:t>
            </a:r>
          </a:p>
          <a:p>
            <a:pPr lvl="0"/>
            <a:endParaRPr lang="fi-FI" sz="2359" dirty="0"/>
          </a:p>
        </p:txBody>
      </p:sp>
    </p:spTree>
    <p:extLst>
      <p:ext uri="{BB962C8B-B14F-4D97-AF65-F5344CB8AC3E}">
        <p14:creationId xmlns:p14="http://schemas.microsoft.com/office/powerpoint/2010/main" val="3811065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Retro">
  <a:themeElements>
    <a:clrScheme name="Retro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2079</TotalTime>
  <Words>1207</Words>
  <Application>Microsoft Office PowerPoint</Application>
  <PresentationFormat>Laajakuva</PresentationFormat>
  <Paragraphs>179</Paragraphs>
  <Slides>26</Slides>
  <Notes>10</Notes>
  <HiddenSlides>0</HiddenSlides>
  <MMClips>0</MMClips>
  <ScaleCrop>false</ScaleCrop>
  <HeadingPairs>
    <vt:vector size="6" baseType="variant">
      <vt:variant>
        <vt:lpstr>Käytetyt fontit</vt:lpstr>
      </vt:variant>
      <vt:variant>
        <vt:i4>8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26</vt:i4>
      </vt:variant>
    </vt:vector>
  </HeadingPairs>
  <TitlesOfParts>
    <vt:vector size="35" baseType="lpstr">
      <vt:lpstr>Albany</vt:lpstr>
      <vt:lpstr>Andale Sans UI</vt:lpstr>
      <vt:lpstr>Arial</vt:lpstr>
      <vt:lpstr>Calibri</vt:lpstr>
      <vt:lpstr>Calibri Light</vt:lpstr>
      <vt:lpstr>Comic Sans MS</vt:lpstr>
      <vt:lpstr>StarSymbol</vt:lpstr>
      <vt:lpstr>Tahoma</vt:lpstr>
      <vt:lpstr>Retro</vt:lpstr>
      <vt:lpstr>Terveyden edistäminen ja hyvinvointipalvelut</vt:lpstr>
      <vt:lpstr>Terveyden rakennusaineet</vt:lpstr>
      <vt:lpstr>Terveyden (yhteiskunnalliset) taustatekijät</vt:lpstr>
      <vt:lpstr>TERVEYSOSAAMINEN</vt:lpstr>
      <vt:lpstr>Terveyden edistäminen</vt:lpstr>
      <vt:lpstr>Terveyden edistäminen eli promootio</vt:lpstr>
      <vt:lpstr>Väestön hyvinvoinnin ja terveyden edistäminen on yhteinen asia. Tavoitteena on…</vt:lpstr>
      <vt:lpstr>Terveyden edistämisen osa-alueet (yhteiskunnan taso)</vt:lpstr>
      <vt:lpstr>Terveyden edistämisen osa-alueet</vt:lpstr>
      <vt:lpstr>Terveyden edistämisen osa-alueet</vt:lpstr>
      <vt:lpstr>PREVENTIO - Sairauksien ehkäisy</vt:lpstr>
      <vt:lpstr>Yo 2010 kevät - kysymys</vt:lpstr>
      <vt:lpstr>HYVINVOINTI- ja TERVEYSPALVELUT</vt:lpstr>
      <vt:lpstr>Terveydenhuoltoa Suomessa…</vt:lpstr>
      <vt:lpstr>Käytännössä kuitenkin 3 tasoa…</vt:lpstr>
      <vt:lpstr>Terveyspalvelut eri elämän vaiheissa</vt:lpstr>
      <vt:lpstr>PowerPoint-esitys</vt:lpstr>
      <vt:lpstr>Terveydenhuollon haasteet</vt:lpstr>
      <vt:lpstr>Perusterveydenhuolto</vt:lpstr>
      <vt:lpstr>Perusterveydenhuolto 2</vt:lpstr>
      <vt:lpstr>Työterveyshuolto</vt:lpstr>
      <vt:lpstr>Erikoissairaanhoito</vt:lpstr>
      <vt:lpstr>Ympäristöterveydenhuolto</vt:lpstr>
      <vt:lpstr>LÄÄKEHUOLTO </vt:lpstr>
      <vt:lpstr>Yo syksy 2007</vt:lpstr>
      <vt:lpstr>Yo syksy 2007</vt:lpstr>
    </vt:vector>
  </TitlesOfParts>
  <Company>Kouvola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Terveyden edistäminen ja hyvinvointipalvelut</dc:title>
  <dc:creator>Mäkelä Toni</dc:creator>
  <cp:lastModifiedBy>Mari Rantalainen</cp:lastModifiedBy>
  <cp:revision>22</cp:revision>
  <dcterms:created xsi:type="dcterms:W3CDTF">2016-08-16T07:01:48Z</dcterms:created>
  <dcterms:modified xsi:type="dcterms:W3CDTF">2019-08-07T10:45:11Z</dcterms:modified>
</cp:coreProperties>
</file>