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10" Type="http://schemas.openxmlformats.org/officeDocument/2006/relationships/slide" Target="slides/slide6.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Shape 51"/>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52" name="Shape 5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 name="Shape 56"/>
        <p:cNvGrpSpPr/>
        <p:nvPr/>
      </p:nvGrpSpPr>
      <p:grpSpPr>
        <a:xfrm>
          <a:off x="0" y="0"/>
          <a:ext cx="0" cy="0"/>
          <a:chOff x="0" y="0"/>
          <a:chExt cx="0" cy="0"/>
        </a:xfrm>
      </p:grpSpPr>
      <p:sp>
        <p:nvSpPr>
          <p:cNvPr id="57" name="Shape 5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58" name="Shape 58"/>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2" name="Shape 62"/>
        <p:cNvGrpSpPr/>
        <p:nvPr/>
      </p:nvGrpSpPr>
      <p:grpSpPr>
        <a:xfrm>
          <a:off x="0" y="0"/>
          <a:ext cx="0" cy="0"/>
          <a:chOff x="0" y="0"/>
          <a:chExt cx="0" cy="0"/>
        </a:xfrm>
      </p:grpSpPr>
      <p:sp>
        <p:nvSpPr>
          <p:cNvPr id="63" name="Shape 6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4" name="Shape 64"/>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8" name="Shape 68"/>
        <p:cNvGrpSpPr/>
        <p:nvPr/>
      </p:nvGrpSpPr>
      <p:grpSpPr>
        <a:xfrm>
          <a:off x="0" y="0"/>
          <a:ext cx="0" cy="0"/>
          <a:chOff x="0" y="0"/>
          <a:chExt cx="0" cy="0"/>
        </a:xfrm>
      </p:grpSpPr>
      <p:sp>
        <p:nvSpPr>
          <p:cNvPr id="69" name="Shape 6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0" name="Shape 70"/>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4" name="Shape 74"/>
        <p:cNvGrpSpPr/>
        <p:nvPr/>
      </p:nvGrpSpPr>
      <p:grpSpPr>
        <a:xfrm>
          <a:off x="0" y="0"/>
          <a:ext cx="0" cy="0"/>
          <a:chOff x="0" y="0"/>
          <a:chExt cx="0" cy="0"/>
        </a:xfrm>
      </p:grpSpPr>
      <p:sp>
        <p:nvSpPr>
          <p:cNvPr id="75" name="Shape 7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6" name="Shape 76"/>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 name="Shape 80"/>
        <p:cNvGrpSpPr/>
        <p:nvPr/>
      </p:nvGrpSpPr>
      <p:grpSpPr>
        <a:xfrm>
          <a:off x="0" y="0"/>
          <a:ext cx="0" cy="0"/>
          <a:chOff x="0" y="0"/>
          <a:chExt cx="0" cy="0"/>
        </a:xfrm>
      </p:grpSpPr>
      <p:sp>
        <p:nvSpPr>
          <p:cNvPr id="81" name="Shape 8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2" name="Shape 8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
  <p:cSld name="Title slide">
    <p:spTree>
      <p:nvGrpSpPr>
        <p:cNvPr id="9" name="Shape 9"/>
        <p:cNvGrpSpPr/>
        <p:nvPr/>
      </p:nvGrpSpPr>
      <p:grpSpPr>
        <a:xfrm>
          <a:off x="0" y="0"/>
          <a:ext cx="0" cy="0"/>
          <a:chOff x="0" y="0"/>
          <a:chExt cx="0" cy="0"/>
        </a:xfrm>
      </p:grpSpPr>
      <p:sp>
        <p:nvSpPr>
          <p:cNvPr id="10" name="Shape 10"/>
          <p:cNvSpPr txBox="1"/>
          <p:nvPr>
            <p:ph type="ctrTitle"/>
          </p:nvPr>
        </p:nvSpPr>
        <p:spPr>
          <a:xfrm>
            <a:off x="311708" y="744575"/>
            <a:ext cx="8520600" cy="2052600"/>
          </a:xfrm>
          <a:prstGeom prst="rect">
            <a:avLst/>
          </a:prstGeom>
        </p:spPr>
        <p:txBody>
          <a:bodyPr anchorCtr="0" anchor="b" bIns="91425" lIns="91425" spcFirstLastPara="1" rIns="91425" wrap="square" tIns="91425"/>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Shape 11"/>
          <p:cNvSpPr txBox="1"/>
          <p:nvPr>
            <p:ph idx="1" type="subTitle"/>
          </p:nvPr>
        </p:nvSpPr>
        <p:spPr>
          <a:xfrm>
            <a:off x="311700" y="2834125"/>
            <a:ext cx="8520600" cy="7926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Shape 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Big number">
    <p:spTree>
      <p:nvGrpSpPr>
        <p:cNvPr id="44" name="Shape 44"/>
        <p:cNvGrpSpPr/>
        <p:nvPr/>
      </p:nvGrpSpPr>
      <p:grpSpPr>
        <a:xfrm>
          <a:off x="0" y="0"/>
          <a:ext cx="0" cy="0"/>
          <a:chOff x="0" y="0"/>
          <a:chExt cx="0" cy="0"/>
        </a:xfrm>
      </p:grpSpPr>
      <p:sp>
        <p:nvSpPr>
          <p:cNvPr id="45" name="Shape 45"/>
          <p:cNvSpPr txBox="1"/>
          <p:nvPr>
            <p:ph type="title"/>
          </p:nvPr>
        </p:nvSpPr>
        <p:spPr>
          <a:xfrm>
            <a:off x="311700" y="1106125"/>
            <a:ext cx="8520600" cy="1963500"/>
          </a:xfrm>
          <a:prstGeom prst="rect">
            <a:avLst/>
          </a:prstGeom>
        </p:spPr>
        <p:txBody>
          <a:bodyPr anchorCtr="0" anchor="b" bIns="91425" lIns="91425" spcFirstLastPara="1" rIns="91425" wrap="square" tIns="91425"/>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p:txBody>
      </p:sp>
      <p:sp>
        <p:nvSpPr>
          <p:cNvPr id="46" name="Shape 46"/>
          <p:cNvSpPr txBox="1"/>
          <p:nvPr>
            <p:ph idx="1" type="body"/>
          </p:nvPr>
        </p:nvSpPr>
        <p:spPr>
          <a:xfrm>
            <a:off x="311700" y="3152225"/>
            <a:ext cx="8520600" cy="1300800"/>
          </a:xfrm>
          <a:prstGeom prst="rect">
            <a:avLst/>
          </a:prstGeom>
        </p:spPr>
        <p:txBody>
          <a:bodyPr anchorCtr="0" anchor="t" bIns="91425" lIns="91425" spcFirstLastPara="1" rIns="91425" wrap="square" tIns="91425"/>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Shape 4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blank">
  <p:cSld name="Blank">
    <p:spTree>
      <p:nvGrpSpPr>
        <p:cNvPr id="48" name="Shape 48"/>
        <p:cNvGrpSpPr/>
        <p:nvPr/>
      </p:nvGrpSpPr>
      <p:grpSpPr>
        <a:xfrm>
          <a:off x="0" y="0"/>
          <a:ext cx="0" cy="0"/>
          <a:chOff x="0" y="0"/>
          <a:chExt cx="0" cy="0"/>
        </a:xfrm>
      </p:grpSpPr>
      <p:sp>
        <p:nvSpPr>
          <p:cNvPr id="49" name="Shape 4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secHead">
  <p:cSld name="Section header">
    <p:spTree>
      <p:nvGrpSpPr>
        <p:cNvPr id="13" name="Shape 13"/>
        <p:cNvGrpSpPr/>
        <p:nvPr/>
      </p:nvGrpSpPr>
      <p:grpSpPr>
        <a:xfrm>
          <a:off x="0" y="0"/>
          <a:ext cx="0" cy="0"/>
          <a:chOff x="0" y="0"/>
          <a:chExt cx="0" cy="0"/>
        </a:xfrm>
      </p:grpSpPr>
      <p:sp>
        <p:nvSpPr>
          <p:cNvPr id="14" name="Shape 14"/>
          <p:cNvSpPr txBox="1"/>
          <p:nvPr>
            <p:ph type="title"/>
          </p:nvPr>
        </p:nvSpPr>
        <p:spPr>
          <a:xfrm>
            <a:off x="311700" y="2150850"/>
            <a:ext cx="8520600" cy="841800"/>
          </a:xfrm>
          <a:prstGeom prst="rect">
            <a:avLst/>
          </a:prstGeom>
        </p:spPr>
        <p:txBody>
          <a:bodyPr anchorCtr="0" anchor="ctr" bIns="91425" lIns="91425" spcFirstLastPara="1" rIns="91425" wrap="square" tIns="91425"/>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Shape 1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x">
  <p:cSld name="Title and body">
    <p:spTree>
      <p:nvGrpSpPr>
        <p:cNvPr id="16" name="Shape 16"/>
        <p:cNvGrpSpPr/>
        <p:nvPr/>
      </p:nvGrpSpPr>
      <p:grpSpPr>
        <a:xfrm>
          <a:off x="0" y="0"/>
          <a:ext cx="0" cy="0"/>
          <a:chOff x="0" y="0"/>
          <a:chExt cx="0" cy="0"/>
        </a:xfrm>
      </p:grpSpPr>
      <p:sp>
        <p:nvSpPr>
          <p:cNvPr id="17" name="Shape 17"/>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Shape 18"/>
          <p:cNvSpPr txBox="1"/>
          <p:nvPr>
            <p:ph idx="1" type="body"/>
          </p:nvPr>
        </p:nvSpPr>
        <p:spPr>
          <a:xfrm>
            <a:off x="311700" y="1152475"/>
            <a:ext cx="8520600" cy="34164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Shape 1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ColTx">
  <p:cSld name="Title and two columns">
    <p:spTree>
      <p:nvGrpSpPr>
        <p:cNvPr id="20" name="Shape 20"/>
        <p:cNvGrpSpPr/>
        <p:nvPr/>
      </p:nvGrpSpPr>
      <p:grpSpPr>
        <a:xfrm>
          <a:off x="0" y="0"/>
          <a:ext cx="0" cy="0"/>
          <a:chOff x="0" y="0"/>
          <a:chExt cx="0" cy="0"/>
        </a:xfrm>
      </p:grpSpPr>
      <p:sp>
        <p:nvSpPr>
          <p:cNvPr id="21" name="Shape 21"/>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Shape 22"/>
          <p:cNvSpPr txBox="1"/>
          <p:nvPr>
            <p:ph idx="1" type="body"/>
          </p:nvPr>
        </p:nvSpPr>
        <p:spPr>
          <a:xfrm>
            <a:off x="3117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Shape 23"/>
          <p:cNvSpPr txBox="1"/>
          <p:nvPr>
            <p:ph idx="2" type="body"/>
          </p:nvPr>
        </p:nvSpPr>
        <p:spPr>
          <a:xfrm>
            <a:off x="48324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Shape 2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Only">
  <p:cSld name="Title only">
    <p:spTree>
      <p:nvGrpSpPr>
        <p:cNvPr id="25" name="Shape 25"/>
        <p:cNvGrpSpPr/>
        <p:nvPr/>
      </p:nvGrpSpPr>
      <p:grpSpPr>
        <a:xfrm>
          <a:off x="0" y="0"/>
          <a:ext cx="0" cy="0"/>
          <a:chOff x="0" y="0"/>
          <a:chExt cx="0" cy="0"/>
        </a:xfrm>
      </p:grpSpPr>
      <p:sp>
        <p:nvSpPr>
          <p:cNvPr id="26" name="Shape 26"/>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Shape 2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One column text">
    <p:spTree>
      <p:nvGrpSpPr>
        <p:cNvPr id="28" name="Shape 28"/>
        <p:cNvGrpSpPr/>
        <p:nvPr/>
      </p:nvGrpSpPr>
      <p:grpSpPr>
        <a:xfrm>
          <a:off x="0" y="0"/>
          <a:ext cx="0" cy="0"/>
          <a:chOff x="0" y="0"/>
          <a:chExt cx="0" cy="0"/>
        </a:xfrm>
      </p:grpSpPr>
      <p:sp>
        <p:nvSpPr>
          <p:cNvPr id="29" name="Shape 29"/>
          <p:cNvSpPr txBox="1"/>
          <p:nvPr>
            <p:ph type="title"/>
          </p:nvPr>
        </p:nvSpPr>
        <p:spPr>
          <a:xfrm>
            <a:off x="311700" y="555600"/>
            <a:ext cx="2808000" cy="755700"/>
          </a:xfrm>
          <a:prstGeom prst="rect">
            <a:avLst/>
          </a:prstGeom>
        </p:spPr>
        <p:txBody>
          <a:bodyPr anchorCtr="0" anchor="b"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Shape 30"/>
          <p:cNvSpPr txBox="1"/>
          <p:nvPr>
            <p:ph idx="1" type="body"/>
          </p:nvPr>
        </p:nvSpPr>
        <p:spPr>
          <a:xfrm>
            <a:off x="311700" y="1389600"/>
            <a:ext cx="2808000" cy="3179400"/>
          </a:xfrm>
          <a:prstGeom prst="rect">
            <a:avLst/>
          </a:prstGeom>
        </p:spPr>
        <p:txBody>
          <a:bodyPr anchorCtr="0" anchor="t" bIns="91425" lIns="91425" spcFirstLastPara="1" rIns="91425" wrap="square" tIns="91425"/>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Shape 3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Main point">
    <p:spTree>
      <p:nvGrpSpPr>
        <p:cNvPr id="32" name="Shape 32"/>
        <p:cNvGrpSpPr/>
        <p:nvPr/>
      </p:nvGrpSpPr>
      <p:grpSpPr>
        <a:xfrm>
          <a:off x="0" y="0"/>
          <a:ext cx="0" cy="0"/>
          <a:chOff x="0" y="0"/>
          <a:chExt cx="0" cy="0"/>
        </a:xfrm>
      </p:grpSpPr>
      <p:sp>
        <p:nvSpPr>
          <p:cNvPr id="33" name="Shape 33"/>
          <p:cNvSpPr txBox="1"/>
          <p:nvPr>
            <p:ph type="title"/>
          </p:nvPr>
        </p:nvSpPr>
        <p:spPr>
          <a:xfrm>
            <a:off x="490250" y="450150"/>
            <a:ext cx="6367800" cy="4090800"/>
          </a:xfrm>
          <a:prstGeom prst="rect">
            <a:avLst/>
          </a:prstGeom>
        </p:spPr>
        <p:txBody>
          <a:bodyPr anchorCtr="0" anchor="ctr" bIns="91425" lIns="91425" spcFirstLastPara="1" rIns="91425" wrap="square" tIns="91425"/>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Shape 3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ection title and description">
    <p:spTree>
      <p:nvGrpSpPr>
        <p:cNvPr id="35"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7" name="Shape 37"/>
          <p:cNvSpPr txBox="1"/>
          <p:nvPr>
            <p:ph type="title"/>
          </p:nvPr>
        </p:nvSpPr>
        <p:spPr>
          <a:xfrm>
            <a:off x="265500" y="1233175"/>
            <a:ext cx="4045200" cy="1482300"/>
          </a:xfrm>
          <a:prstGeom prst="rect">
            <a:avLst/>
          </a:prstGeom>
        </p:spPr>
        <p:txBody>
          <a:bodyPr anchorCtr="0" anchor="b" bIns="91425" lIns="91425" spcFirstLastPara="1" rIns="91425" wrap="square" tIns="91425"/>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Shape 38"/>
          <p:cNvSpPr txBox="1"/>
          <p:nvPr>
            <p:ph idx="1" type="subTitle"/>
          </p:nvPr>
        </p:nvSpPr>
        <p:spPr>
          <a:xfrm>
            <a:off x="265500" y="2803075"/>
            <a:ext cx="4045200" cy="12351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Shape 39"/>
          <p:cNvSpPr txBox="1"/>
          <p:nvPr>
            <p:ph idx="2" type="body"/>
          </p:nvPr>
        </p:nvSpPr>
        <p:spPr>
          <a:xfrm>
            <a:off x="4939500" y="724075"/>
            <a:ext cx="3837000" cy="3695100"/>
          </a:xfrm>
          <a:prstGeom prst="rect">
            <a:avLst/>
          </a:prstGeom>
        </p:spPr>
        <p:txBody>
          <a:bodyPr anchorCtr="0" anchor="ctr"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Shape 4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Caption">
    <p:spTree>
      <p:nvGrpSpPr>
        <p:cNvPr id="41" name="Shape 41"/>
        <p:cNvGrpSpPr/>
        <p:nvPr/>
      </p:nvGrpSpPr>
      <p:grpSpPr>
        <a:xfrm>
          <a:off x="0" y="0"/>
          <a:ext cx="0" cy="0"/>
          <a:chOff x="0" y="0"/>
          <a:chExt cx="0" cy="0"/>
        </a:xfrm>
      </p:grpSpPr>
      <p:sp>
        <p:nvSpPr>
          <p:cNvPr id="42" name="Shape 42"/>
          <p:cNvSpPr txBox="1"/>
          <p:nvPr>
            <p:ph idx="1" type="body"/>
          </p:nvPr>
        </p:nvSpPr>
        <p:spPr>
          <a:xfrm>
            <a:off x="311700" y="4230575"/>
            <a:ext cx="5998800" cy="6051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1800"/>
              <a:buNone/>
              <a:defRPr/>
            </a:lvl1pPr>
          </a:lstStyle>
          <a:p/>
        </p:txBody>
      </p:sp>
      <p:sp>
        <p:nvSpPr>
          <p:cNvPr id="43" name="Shape 4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fld id="{00000000-1234-1234-1234-123412341234}" type="slidenum">
              <a:rPr lang="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Shape 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p>
            <a:pPr indent="0" lvl="0" marL="0" algn="r">
              <a:spcBef>
                <a:spcPts val="0"/>
              </a:spcBef>
              <a:spcAft>
                <a:spcPts val="0"/>
              </a:spcAft>
              <a:buNone/>
            </a:pPr>
            <a:fld id="{00000000-1234-1234-1234-123412341234}" type="slidenum">
              <a:rPr lang="fi" sz="1000">
                <a:solidFill>
                  <a:schemeClr val="dk2"/>
                </a:solidFill>
              </a:rPr>
              <a:t>‹#›</a:t>
            </a:fld>
            <a:endParaRPr sz="1000">
              <a:solidFill>
                <a:schemeClr val="dk2"/>
              </a:solidFil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Shape 54"/>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a:spcBef>
                <a:spcPts val="0"/>
              </a:spcBef>
              <a:spcAft>
                <a:spcPts val="0"/>
              </a:spcAft>
              <a:buNone/>
            </a:pPr>
            <a:r>
              <a:rPr lang="fi"/>
              <a:t>Kauhuelokuvat</a:t>
            </a:r>
            <a:endParaRPr/>
          </a:p>
        </p:txBody>
      </p:sp>
      <p:sp>
        <p:nvSpPr>
          <p:cNvPr id="55" name="Shape 55"/>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59" name="Shape 59"/>
        <p:cNvGrpSpPr/>
        <p:nvPr/>
      </p:nvGrpSpPr>
      <p:grpSpPr>
        <a:xfrm>
          <a:off x="0" y="0"/>
          <a:ext cx="0" cy="0"/>
          <a:chOff x="0" y="0"/>
          <a:chExt cx="0" cy="0"/>
        </a:xfrm>
      </p:grpSpPr>
      <p:sp>
        <p:nvSpPr>
          <p:cNvPr id="60" name="Shape 6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fi"/>
              <a:t>Historia</a:t>
            </a:r>
            <a:endParaRPr/>
          </a:p>
        </p:txBody>
      </p:sp>
      <p:sp>
        <p:nvSpPr>
          <p:cNvPr id="61" name="Shape 6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fi"/>
              <a:t>-Ensimmäinen kauhuelokuva on tehty Ranskassa ja se kesti 2 min. Ranskalainen kauhuelokuva esitettiin pariisissa vuonna 1896.</a:t>
            </a:r>
            <a:endParaRPr/>
          </a:p>
          <a:p>
            <a:pPr indent="0" lvl="0" marL="0">
              <a:spcBef>
                <a:spcPts val="1600"/>
              </a:spcBef>
              <a:spcAft>
                <a:spcPts val="0"/>
              </a:spcAft>
              <a:buNone/>
            </a:pPr>
            <a:r>
              <a:rPr lang="fi"/>
              <a:t>-Ensimmäinen Amerikkalainen kauhuelokuva tuli 1930-luvulla.</a:t>
            </a:r>
            <a:endParaRPr/>
          </a:p>
          <a:p>
            <a:pPr indent="0" lvl="0" marL="0">
              <a:spcBef>
                <a:spcPts val="1600"/>
              </a:spcBef>
              <a:spcAft>
                <a:spcPts val="0"/>
              </a:spcAft>
              <a:buNone/>
            </a:pPr>
            <a:r>
              <a:rPr lang="fi"/>
              <a:t>-40-luvulla Amerikassa kauhuelokuvista tuli b-elokuvia. Rahaa myönnettiin elokuviin vähemmän.</a:t>
            </a:r>
            <a:endParaRPr/>
          </a:p>
          <a:p>
            <a:pPr indent="0" lvl="0" marL="0">
              <a:spcBef>
                <a:spcPts val="1600"/>
              </a:spcBef>
              <a:spcAft>
                <a:spcPts val="0"/>
              </a:spcAft>
              <a:buNone/>
            </a:pPr>
            <a:r>
              <a:rPr lang="fi"/>
              <a:t>-2000-luvun puolivälissä ilmestyi joukko raakoja ja paljon rahaa tuottaneita elokuvia, tunnetuimpina Saw- sekä Hostel-sarjat.</a:t>
            </a:r>
            <a:endParaRPr/>
          </a:p>
          <a:p>
            <a:pPr indent="0" lvl="0" marL="0">
              <a:spcBef>
                <a:spcPts val="1600"/>
              </a:spcBef>
              <a:spcAft>
                <a:spcPts val="1600"/>
              </a:spcAft>
              <a:buNone/>
            </a:pPr>
            <a:r>
              <a:rPr lang="fi"/>
              <a:t>-Vanhoja elokuvia kierrätetään paljon eli tehdään vanhoista uusia versioita</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5" name="Shape 65"/>
        <p:cNvGrpSpPr/>
        <p:nvPr/>
      </p:nvGrpSpPr>
      <p:grpSpPr>
        <a:xfrm>
          <a:off x="0" y="0"/>
          <a:ext cx="0" cy="0"/>
          <a:chOff x="0" y="0"/>
          <a:chExt cx="0" cy="0"/>
        </a:xfrm>
      </p:grpSpPr>
      <p:sp>
        <p:nvSpPr>
          <p:cNvPr id="66" name="Shape 6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fi"/>
              <a:t>Kauhuelokuvien lajit</a:t>
            </a:r>
            <a:endParaRPr/>
          </a:p>
        </p:txBody>
      </p:sp>
      <p:sp>
        <p:nvSpPr>
          <p:cNvPr id="67" name="Shape 67"/>
          <p:cNvSpPr txBox="1"/>
          <p:nvPr>
            <p:ph idx="1" type="body"/>
          </p:nvPr>
        </p:nvSpPr>
        <p:spPr>
          <a:xfrm>
            <a:off x="311700" y="1152475"/>
            <a:ext cx="8520600" cy="52500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fi"/>
              <a:t>-Goottilaiset kauhuelokuvat perustuvat perinteisiin tarinoihin</a:t>
            </a:r>
            <a:endParaRPr/>
          </a:p>
          <a:p>
            <a:pPr indent="0" lvl="0" marL="0">
              <a:spcBef>
                <a:spcPts val="1600"/>
              </a:spcBef>
              <a:spcAft>
                <a:spcPts val="0"/>
              </a:spcAft>
              <a:buNone/>
            </a:pPr>
            <a:r>
              <a:rPr lang="fi"/>
              <a:t>-Slasher, slashereissa joukko nuoria joutuu vainoajan uhreiksi</a:t>
            </a:r>
            <a:endParaRPr/>
          </a:p>
          <a:p>
            <a:pPr indent="0" lvl="0" marL="0">
              <a:spcBef>
                <a:spcPts val="1600"/>
              </a:spcBef>
              <a:spcAft>
                <a:spcPts val="0"/>
              </a:spcAft>
              <a:buNone/>
            </a:pPr>
            <a:r>
              <a:rPr lang="fi"/>
              <a:t>-Yliluonnollisissa ja okkultisissa elokuvissa sekä kummituselokuvissa henget, kummitukset, noituus ja paholainen sekaantuvat todellisen elämän tapahtumiin.</a:t>
            </a:r>
            <a:endParaRPr/>
          </a:p>
          <a:p>
            <a:pPr indent="0" lvl="0" marL="0">
              <a:spcBef>
                <a:spcPts val="1600"/>
              </a:spcBef>
              <a:spcAft>
                <a:spcPts val="0"/>
              </a:spcAft>
              <a:buNone/>
            </a:pPr>
            <a:r>
              <a:rPr lang="fi"/>
              <a:t>-Psykologisessa kauhussa käsitellään psyykkisiä tiloja ja psykooseja sekä rikoksia ja sarjamurhaajia.</a:t>
            </a:r>
            <a:endParaRPr/>
          </a:p>
          <a:p>
            <a:pPr indent="0" lvl="0" marL="0">
              <a:spcBef>
                <a:spcPts val="1600"/>
              </a:spcBef>
              <a:spcAft>
                <a:spcPts val="0"/>
              </a:spcAft>
              <a:buNone/>
            </a:pPr>
            <a:r>
              <a:rPr lang="fi"/>
              <a:t>-Hirviöelokuvissa luonnolliset oliot tai tieteishirviöt aiheuttavat tuhoa.</a:t>
            </a:r>
            <a:endParaRPr/>
          </a:p>
          <a:p>
            <a:pPr indent="0" lvl="0" marL="0">
              <a:spcBef>
                <a:spcPts val="1600"/>
              </a:spcBef>
              <a:spcAft>
                <a:spcPts val="16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1" name="Shape 71"/>
        <p:cNvGrpSpPr/>
        <p:nvPr/>
      </p:nvGrpSpPr>
      <p:grpSpPr>
        <a:xfrm>
          <a:off x="0" y="0"/>
          <a:ext cx="0" cy="0"/>
          <a:chOff x="0" y="0"/>
          <a:chExt cx="0" cy="0"/>
        </a:xfrm>
      </p:grpSpPr>
      <p:sp>
        <p:nvSpPr>
          <p:cNvPr id="72" name="Shape 7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73" name="Shape 7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fi"/>
              <a:t>-Ruumiskauhussa, splatereissa ja goressa käsitellään ihmisruumiin iljettäviä piirteitä, ja niihin liittyy usein silpomista, sairauksia ja poikkeavaa tai fetisististä käyttäytymistä.</a:t>
            </a:r>
            <a:endParaRPr/>
          </a:p>
          <a:p>
            <a:pPr indent="0" lvl="0" marL="0">
              <a:spcBef>
                <a:spcPts val="1600"/>
              </a:spcBef>
              <a:spcAft>
                <a:spcPts val="1600"/>
              </a:spcAft>
              <a:buNone/>
            </a:pPr>
            <a:r>
              <a:rPr lang="fi"/>
              <a:t>-Äärimmäisen väkivaltaiset elokuvat keskittyvät äärimmäisiin aiheisiin tai tabuihin, kuten väkivaltaan ja kidutukseen.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7" name="Shape 77"/>
        <p:cNvGrpSpPr/>
        <p:nvPr/>
      </p:nvGrpSpPr>
      <p:grpSpPr>
        <a:xfrm>
          <a:off x="0" y="0"/>
          <a:ext cx="0" cy="0"/>
          <a:chOff x="0" y="0"/>
          <a:chExt cx="0" cy="0"/>
        </a:xfrm>
      </p:grpSpPr>
      <p:sp>
        <p:nvSpPr>
          <p:cNvPr id="78" name="Shape 7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fi"/>
              <a:t>Hostel</a:t>
            </a:r>
            <a:endParaRPr/>
          </a:p>
        </p:txBody>
      </p:sp>
      <p:sp>
        <p:nvSpPr>
          <p:cNvPr id="79" name="Shape 7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a:spcBef>
                <a:spcPts val="0"/>
              </a:spcBef>
              <a:spcAft>
                <a:spcPts val="1600"/>
              </a:spcAft>
              <a:buNone/>
            </a:pPr>
            <a:r>
              <a:rPr lang="fi"/>
              <a:t>Elokuva kertoo kolmesta nuoresta reppumatkaajasta jotka tapaavat Amsterdamissa venäläisen Alexein, joka kertoo heille Slovakian pääkaupungin Bratislavan lähellä sijaitsevasta kylpylästä, joka on täynnä kauniita naisia. Tarinan innoittamana kolmikko suuntaa hostelliin, joka osoittautuu ensikokemusten perusteella tarinansa veroiseksi. Myöhemmin hostellin asiakkaita alkaa kuitenkin kadota ja kylästä paljastuu kidutuskammioiden täyttämä rakennus, jonka asiakkaita ovat sadistisia fantasioitaan toteuttavat rikkaat länsimaalaiset.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3" name="Shape 83"/>
        <p:cNvGrpSpPr/>
        <p:nvPr/>
      </p:nvGrpSpPr>
      <p:grpSpPr>
        <a:xfrm>
          <a:off x="0" y="0"/>
          <a:ext cx="0" cy="0"/>
          <a:chOff x="0" y="0"/>
          <a:chExt cx="0" cy="0"/>
        </a:xfrm>
      </p:grpSpPr>
      <p:sp>
        <p:nvSpPr>
          <p:cNvPr id="84" name="Shape 8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85" name="Shape 8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a:spcBef>
                <a:spcPts val="0"/>
              </a:spcBef>
              <a:spcAft>
                <a:spcPts val="1600"/>
              </a:spcAft>
              <a:buNone/>
            </a:pPr>
            <a:r>
              <a:t/>
            </a:r>
            <a:endParaRPr/>
          </a:p>
        </p:txBody>
      </p:sp>
      <p:pic>
        <p:nvPicPr>
          <p:cNvPr id="86" name="Shape 86"/>
          <p:cNvPicPr preferRelativeResize="0"/>
          <p:nvPr/>
        </p:nvPicPr>
        <p:blipFill>
          <a:blip r:embed="rId3">
            <a:alphaModFix/>
          </a:blip>
          <a:stretch>
            <a:fillRect/>
          </a:stretch>
        </p:blipFill>
        <p:spPr>
          <a:xfrm>
            <a:off x="3268275" y="1218900"/>
            <a:ext cx="2251475" cy="32816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