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6" r:id="rId2"/>
    <p:sldId id="257" r:id="rId3"/>
    <p:sldId id="262" r:id="rId4"/>
    <p:sldId id="285" r:id="rId5"/>
    <p:sldId id="264" r:id="rId6"/>
    <p:sldId id="286" r:id="rId7"/>
    <p:sldId id="287" r:id="rId8"/>
    <p:sldId id="288" r:id="rId9"/>
    <p:sldId id="289" r:id="rId10"/>
    <p:sldId id="290" r:id="rId11"/>
    <p:sldId id="271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284" r:id="rId25"/>
    <p:sldId id="303" r:id="rId26"/>
    <p:sldId id="304" r:id="rId27"/>
    <p:sldId id="305" r:id="rId28"/>
    <p:sldId id="306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07" r:id="rId45"/>
    <p:sldId id="308" r:id="rId46"/>
    <p:sldId id="339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93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pos="4725" userDrawn="1">
          <p15:clr>
            <a:srgbClr val="A4A3A4"/>
          </p15:clr>
        </p15:guide>
        <p15:guide id="4" pos="5813" userDrawn="1">
          <p15:clr>
            <a:srgbClr val="A4A3A4"/>
          </p15:clr>
        </p15:guide>
        <p15:guide id="5" orient="horz" pos="3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D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/>
    <p:restoredTop sz="89439"/>
  </p:normalViewPr>
  <p:slideViewPr>
    <p:cSldViewPr snapToGrid="0" snapToObjects="1" showGuides="1">
      <p:cViewPr varScale="1">
        <p:scale>
          <a:sx n="60" d="100"/>
          <a:sy n="60" d="100"/>
        </p:scale>
        <p:origin x="820" y="38"/>
      </p:cViewPr>
      <p:guideLst>
        <p:guide orient="horz" pos="3793"/>
        <p:guide pos="3863"/>
        <p:guide pos="4725"/>
        <p:guide pos="5813"/>
        <p:guide orient="horz" pos="3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04" d="100"/>
          <a:sy n="104" d="100"/>
        </p:scale>
        <p:origin x="524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9083860E-4C17-A543-A8A2-081434CC46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E41797E-7FA1-BE4F-8DF4-204C707E42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B9183-4339-5A43-91CB-565A2BCF469F}" type="datetimeFigureOut">
              <a:rPr lang="en-GB" smtClean="0"/>
              <a:t>17/01/2022</a:t>
            </a:fld>
            <a:endParaRPr lang="en-GB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90583B9-BB2C-EE43-A008-64100632AB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9D36BE4-30BF-4149-935A-ACA58C194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531BB-876E-9548-9C52-89F1530C5A4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9347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6FA12-2E46-E64B-B2E7-D6BE7E0A11AE}" type="datetimeFigureOut">
              <a:rPr lang="en-GB" smtClean="0"/>
              <a:t>17/01/2022</a:t>
            </a:fld>
            <a:endParaRPr lang="en-GB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E47BF-3C66-164A-A2C8-50541739AB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19789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4469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omistuspronominit monikossa}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364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vokaalinen H, sidonta}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982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konsonanttinen H, ei sidontaa}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8582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Attention: lyhyet adjektiivit: cher, super [R] ääntyy}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0045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avotavu päättyy vokaaliin vs umpitavu päättyy konsonanttiin}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0798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1: -èKe-sääntö, jossa K = mikä tahansa konsonantti ja pääte tai sanan loppu = mykkä -e}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2: vrt. kenkäverbin taivutus: yksikkö ja monikon 3. persoona}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2865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3: accent aigu -aksentin paikka (sanan alussa, sanan lopussa tai avotavu) &gt; écouter, écouté [ekute]}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3465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Substantiiveja, avotavu [e]</a:t>
            </a:r>
            <a:r>
              <a:rPr lang="fi-FI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8439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Minimipareja, paires minimales}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3843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Minimipareja, paires minimales}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3389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58395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subjektipronominit ja sidonta}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9905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determinantit: artikkelit, omistuspronominit, demonstratiivipronominit, numerot}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6303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15405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1: ei nasaalia, kun konsonantti kahdentuu}</a:t>
            </a:r>
          </a:p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2: Paires minimales / Minimiparit}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3: ei nasaalia, konsonantin jälkeen tulee vokaali}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03089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s kahden vokaalin välissä; sidonta}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549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paires minimales}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908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0528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ti + vokaali = [sj]}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779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g ja takavokaalit}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8606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g ja etuvokaalit}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480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{verbin taivutus; mykkä-e}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56412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g ja etuvokaalit}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42405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c ja takavokaalit }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59936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c ja etuvokaalit }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1701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c ja takavokaalit; ç [s]}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36371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19150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75589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poikkeuksena nasaali; ym, yn}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62929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1: intonaatio eli sävelkorkeus}    </a:t>
            </a:r>
          </a:p>
          <a:p>
            <a:pPr rtl="0"/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2: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fi-FI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Toteamus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sävelkorkeus laskee lauseen loppua kohden. 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fi-FI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Kysymys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sävelkorkeus nousee lauseen loppua kohden. 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fi-FI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Kehotus, käsky, ehdotus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sävelkorkeus on alussa korkealla, mutta laskee nopeasti.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fi-FI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Kielto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paino on jälkimmäisellä kieltosanalla (pas, plus, jamais, rien), sen jälkeen sävelkorkeus laskee.</a:t>
            </a:r>
            <a:endParaRPr lang="fi-FI" b="0" dirty="0">
              <a:effectLst/>
            </a:endParaRPr>
          </a:p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fi-FI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Luettelo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sävelkorkeus nousee uudelleen jokaisen luettelossa mainitun asian kohdalla ja laskee, kun päästään luettelon loppuun.}</a:t>
            </a:r>
          </a:p>
        </p:txBody>
      </p:sp>
    </p:spTree>
    <p:extLst>
      <p:ext uri="{BB962C8B-B14F-4D97-AF65-F5344CB8AC3E}">
        <p14:creationId xmlns:p14="http://schemas.microsoft.com/office/powerpoint/2010/main" val="10832364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/>
              <a:t>Ensi viikolla aurinko paistaa joka päivä.</a:t>
            </a:r>
            <a:endParaRPr lang="fr-FR" dirty="0"/>
          </a:p>
          <a:p>
            <a:pPr rtl="0"/>
            <a:endParaRPr lang="fi-FI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1: sana- ja sanaryhmän paino}</a:t>
            </a:r>
            <a:endParaRPr lang="fi-FI" b="0" dirty="0">
              <a:effectLst/>
            </a:endParaRPr>
          </a:p>
          <a:p>
            <a:pPr rtl="0"/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2: Sanapaino on ranskassa yksittäisen sanan viimeisellä ääntyvällä tavulla:} 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i-FI" b="0" dirty="0">
              <a:effectLst/>
            </a:endParaRPr>
          </a:p>
          <a:p>
            <a:pPr rtl="0"/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3: Virkkeissä ajatuksellisesti toisiinsa liittyvät sanat muodostavat sanaryhmiä. Ne pyritään sitomaan yhteen lausumalla ne yhdellä henkäyksellä. Sanaryhmässä paino on ryhmän viimeisen sanan viimeisellä ääntyvällä tavulla.}</a:t>
            </a:r>
            <a:endParaRPr lang="fi-FI" b="0" dirty="0">
              <a:effectLst/>
            </a:endParaRPr>
          </a:p>
          <a:p>
            <a:br>
              <a:rPr lang="fi-FI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9019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kaikki foneettiset merkit}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0860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6058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{puhekielessä pikkusanojen [ə] jää usein lausumatta}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5647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&gt; puhekielessä e caduc jää usein ääntymättä}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8613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mykkä loppukonsonantti}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Attention: lyhyet adjektiivit: cher, super [R] ääntyy}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6717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1: perusmuoto -er-verbit} </a:t>
            </a:r>
            <a:b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 2: Attention: lyhyet adjektiivit: cher, super [R] ääntyy}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9611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{kommentti: </a:t>
            </a:r>
            <a:r>
              <a:rPr lang="fi-FI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subjektipronominit}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fr-FR" u="none" dirty="0"/>
          </a:p>
        </p:txBody>
      </p:sp>
    </p:spTree>
    <p:extLst>
      <p:ext uri="{BB962C8B-B14F-4D97-AF65-F5344CB8AC3E}">
        <p14:creationId xmlns:p14="http://schemas.microsoft.com/office/powerpoint/2010/main" val="258395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4C0A1C-82A6-A742-85A5-0FEF5AC6A7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2390775"/>
            <a:ext cx="6261100" cy="1330326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Esityksen otsikko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4E85A02-BEED-3F42-A777-C54F55EB96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71900"/>
            <a:ext cx="5524500" cy="6883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F37E02A-05C9-5F47-B3D5-A566753455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Kuva 5" descr="Kuva, joka sisältää kohteen teksti, vektorigrafiikka&#10;&#10;Kuvaus luotu automaattisesti">
            <a:extLst>
              <a:ext uri="{FF2B5EF4-FFF2-40B4-BE49-F238E27FC236}">
                <a16:creationId xmlns:a16="http://schemas.microsoft.com/office/drawing/2014/main" id="{1060509F-2F7D-2D46-8BE9-2A8CB6498B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5469" y="1816100"/>
            <a:ext cx="4034731" cy="3942433"/>
          </a:xfrm>
          <a:prstGeom prst="rect">
            <a:avLst/>
          </a:prstGeom>
        </p:spPr>
      </p:pic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02B74993-8B5C-9C41-9749-2AE2E62F4D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788" y="859627"/>
            <a:ext cx="2170112" cy="148558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19B3148C-946A-474F-9373-66E959B4830B}"/>
              </a:ext>
            </a:extLst>
          </p:cNvPr>
          <p:cNvSpPr/>
          <p:nvPr userDrawn="1"/>
        </p:nvSpPr>
        <p:spPr>
          <a:xfrm>
            <a:off x="10325100" y="1"/>
            <a:ext cx="1866900" cy="14477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285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61E976A3-2F6F-1C4C-9FE4-9E5AE9312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853475">
            <a:off x="8418318" y="2626681"/>
            <a:ext cx="3667780" cy="3293114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9E09C05-4F15-3544-A3F0-52601A607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701016" y="1525713"/>
            <a:ext cx="3102383" cy="399361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5FCD3F0-AB7F-E94B-8201-7506B57E8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025"/>
            <a:ext cx="6005052" cy="813435"/>
          </a:xfrm>
          <a:noFill/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B53063-2BC8-5840-8665-2905B35FD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73238"/>
            <a:ext cx="7862816" cy="4359204"/>
          </a:xfrm>
          <a:prstGeom prst="rect">
            <a:avLst/>
          </a:prstGeom>
          <a:noFill/>
        </p:spPr>
        <p:txBody>
          <a:bodyPr numCol="2" spcCol="36000">
            <a:norm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1800"/>
            </a:lvl1pPr>
            <a:lvl2pPr marL="227013" indent="0">
              <a:buFont typeface="Arial" panose="020B0604020202020204" pitchFamily="34" charset="0"/>
              <a:buNone/>
              <a:tabLst/>
              <a:defRPr sz="1600"/>
            </a:lvl2pPr>
            <a:lvl3pPr marL="488950" indent="0">
              <a:buFont typeface="Arial" panose="020B0604020202020204" pitchFamily="34" charset="0"/>
              <a:buNone/>
              <a:tabLst/>
              <a:defRPr sz="14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6661073-BC55-8D4D-BB5C-ED9CFE73F4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416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117" userDrawn="1">
          <p15:clr>
            <a:srgbClr val="FBAE40"/>
          </p15:clr>
        </p15:guide>
        <p15:guide id="3" orient="horz" pos="154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FCD3F0-AB7F-E94B-8201-7506B57E8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025"/>
            <a:ext cx="6005052" cy="813435"/>
          </a:xfrm>
          <a:noFill/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B53063-2BC8-5840-8665-2905B35FD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71649"/>
            <a:ext cx="5985387" cy="436079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tabLst/>
              <a:defRPr sz="1800"/>
            </a:lvl1pPr>
            <a:lvl2pPr marL="446088" indent="-219075">
              <a:buFont typeface="Arial" panose="020B0604020202020204" pitchFamily="34" charset="0"/>
              <a:buChar char="•"/>
              <a:tabLst/>
              <a:defRPr sz="1600"/>
            </a:lvl2pPr>
            <a:lvl3pPr marL="717550" indent="-228600">
              <a:buFont typeface="Arial" panose="020B0604020202020204" pitchFamily="34" charset="0"/>
              <a:buChar char="•"/>
              <a:tabLst/>
              <a:defRPr sz="1400"/>
            </a:lvl3pPr>
            <a:lvl4pPr marL="1543050" indent="-171450">
              <a:buFont typeface="Arial" panose="020B0604020202020204" pitchFamily="34" charset="0"/>
              <a:buChar char="•"/>
              <a:defRPr sz="1200"/>
            </a:lvl4pPr>
            <a:lvl5pPr marL="20002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6661073-BC55-8D4D-BB5C-ED9CFE73F4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81D6CBE-2E9A-4A43-B53D-E003039519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853475">
            <a:off x="7909165" y="2441736"/>
            <a:ext cx="3667780" cy="3293114"/>
          </a:xfrm>
          <a:prstGeom prst="rect">
            <a:avLst/>
          </a:prstGeom>
        </p:spPr>
      </p:pic>
      <p:pic>
        <p:nvPicPr>
          <p:cNvPr id="8" name="Kuva 7" descr="Kuva, joka sisältää kohteen teksti, vektorigrafiikka&#10;&#10;Kuvaus luotu automaattisesti">
            <a:extLst>
              <a:ext uri="{FF2B5EF4-FFF2-40B4-BE49-F238E27FC236}">
                <a16:creationId xmlns:a16="http://schemas.microsoft.com/office/drawing/2014/main" id="{23355408-D2E2-644A-A839-91982AE0CA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5629" y="1446982"/>
            <a:ext cx="4879728" cy="399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57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117" userDrawn="1">
          <p15:clr>
            <a:srgbClr val="FBAE40"/>
          </p15:clr>
        </p15:guide>
        <p15:guide id="3" orient="horz" pos="15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teksti_kuva_ää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kulmio 15">
            <a:extLst>
              <a:ext uri="{FF2B5EF4-FFF2-40B4-BE49-F238E27FC236}">
                <a16:creationId xmlns:a16="http://schemas.microsoft.com/office/drawing/2014/main" id="{FD3D04B5-9BE2-C248-ADD8-D8F263CF6E78}"/>
              </a:ext>
            </a:extLst>
          </p:cNvPr>
          <p:cNvSpPr/>
          <p:nvPr userDrawn="1"/>
        </p:nvSpPr>
        <p:spPr>
          <a:xfrm>
            <a:off x="839163" y="0"/>
            <a:ext cx="2393168" cy="91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5FCD3F0-AB7F-E94B-8201-7506B57E8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16328" cy="884555"/>
          </a:xfrm>
          <a:noFill/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833A33AC-1659-E145-8665-9C6F3127C7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9457" y="1447273"/>
            <a:ext cx="3690438" cy="3369696"/>
          </a:xfrm>
          <a:custGeom>
            <a:avLst/>
            <a:gdLst>
              <a:gd name="connsiteX0" fmla="*/ 0 w 3296014"/>
              <a:gd name="connsiteY0" fmla="*/ 1676400 h 3352799"/>
              <a:gd name="connsiteX1" fmla="*/ 1648007 w 3296014"/>
              <a:gd name="connsiteY1" fmla="*/ 0 h 3352799"/>
              <a:gd name="connsiteX2" fmla="*/ 3296014 w 3296014"/>
              <a:gd name="connsiteY2" fmla="*/ 1676400 h 3352799"/>
              <a:gd name="connsiteX3" fmla="*/ 1648007 w 3296014"/>
              <a:gd name="connsiteY3" fmla="*/ 3352800 h 3352799"/>
              <a:gd name="connsiteX4" fmla="*/ 0 w 3296014"/>
              <a:gd name="connsiteY4" fmla="*/ 1676400 h 3352799"/>
              <a:gd name="connsiteX0" fmla="*/ 0 w 3448414"/>
              <a:gd name="connsiteY0" fmla="*/ 1689104 h 3352808"/>
              <a:gd name="connsiteX1" fmla="*/ 1800407 w 3448414"/>
              <a:gd name="connsiteY1" fmla="*/ 4 h 3352808"/>
              <a:gd name="connsiteX2" fmla="*/ 3448414 w 3448414"/>
              <a:gd name="connsiteY2" fmla="*/ 1676404 h 3352808"/>
              <a:gd name="connsiteX3" fmla="*/ 1800407 w 3448414"/>
              <a:gd name="connsiteY3" fmla="*/ 3352804 h 3352808"/>
              <a:gd name="connsiteX4" fmla="*/ 0 w 3448414"/>
              <a:gd name="connsiteY4" fmla="*/ 1689104 h 3352808"/>
              <a:gd name="connsiteX0" fmla="*/ 0 w 3448414"/>
              <a:gd name="connsiteY0" fmla="*/ 1689104 h 3454406"/>
              <a:gd name="connsiteX1" fmla="*/ 1800407 w 3448414"/>
              <a:gd name="connsiteY1" fmla="*/ 4 h 3454406"/>
              <a:gd name="connsiteX2" fmla="*/ 3448414 w 3448414"/>
              <a:gd name="connsiteY2" fmla="*/ 1676404 h 3454406"/>
              <a:gd name="connsiteX3" fmla="*/ 1800407 w 3448414"/>
              <a:gd name="connsiteY3" fmla="*/ 3454404 h 3454406"/>
              <a:gd name="connsiteX4" fmla="*/ 0 w 3448414"/>
              <a:gd name="connsiteY4" fmla="*/ 1689104 h 3454406"/>
              <a:gd name="connsiteX0" fmla="*/ 0 w 3677014"/>
              <a:gd name="connsiteY0" fmla="*/ 1689147 h 3454513"/>
              <a:gd name="connsiteX1" fmla="*/ 1800407 w 3677014"/>
              <a:gd name="connsiteY1" fmla="*/ 47 h 3454513"/>
              <a:gd name="connsiteX2" fmla="*/ 3677014 w 3677014"/>
              <a:gd name="connsiteY2" fmla="*/ 1739947 h 3454513"/>
              <a:gd name="connsiteX3" fmla="*/ 1800407 w 3677014"/>
              <a:gd name="connsiteY3" fmla="*/ 3454447 h 3454513"/>
              <a:gd name="connsiteX4" fmla="*/ 0 w 3677014"/>
              <a:gd name="connsiteY4" fmla="*/ 1689147 h 3454513"/>
              <a:gd name="connsiteX0" fmla="*/ 26 w 3677040"/>
              <a:gd name="connsiteY0" fmla="*/ 1689147 h 3467212"/>
              <a:gd name="connsiteX1" fmla="*/ 1800433 w 3677040"/>
              <a:gd name="connsiteY1" fmla="*/ 47 h 3467212"/>
              <a:gd name="connsiteX2" fmla="*/ 3677040 w 3677040"/>
              <a:gd name="connsiteY2" fmla="*/ 1739947 h 3467212"/>
              <a:gd name="connsiteX3" fmla="*/ 1762333 w 3677040"/>
              <a:gd name="connsiteY3" fmla="*/ 3467147 h 3467212"/>
              <a:gd name="connsiteX4" fmla="*/ 26 w 3677040"/>
              <a:gd name="connsiteY4" fmla="*/ 1689147 h 3467212"/>
              <a:gd name="connsiteX0" fmla="*/ 48 w 3677062"/>
              <a:gd name="connsiteY0" fmla="*/ 1689147 h 3468201"/>
              <a:gd name="connsiteX1" fmla="*/ 1800455 w 3677062"/>
              <a:gd name="connsiteY1" fmla="*/ 47 h 3468201"/>
              <a:gd name="connsiteX2" fmla="*/ 3677062 w 3677062"/>
              <a:gd name="connsiteY2" fmla="*/ 1739947 h 3468201"/>
              <a:gd name="connsiteX3" fmla="*/ 1762355 w 3677062"/>
              <a:gd name="connsiteY3" fmla="*/ 3467147 h 3468201"/>
              <a:gd name="connsiteX4" fmla="*/ 48 w 3677062"/>
              <a:gd name="connsiteY4" fmla="*/ 1689147 h 3468201"/>
              <a:gd name="connsiteX0" fmla="*/ 977 w 3677991"/>
              <a:gd name="connsiteY0" fmla="*/ 1485957 h 3264984"/>
              <a:gd name="connsiteX1" fmla="*/ 1941084 w 3677991"/>
              <a:gd name="connsiteY1" fmla="*/ 57 h 3264984"/>
              <a:gd name="connsiteX2" fmla="*/ 3677991 w 3677991"/>
              <a:gd name="connsiteY2" fmla="*/ 1536757 h 3264984"/>
              <a:gd name="connsiteX3" fmla="*/ 1763284 w 3677991"/>
              <a:gd name="connsiteY3" fmla="*/ 3263957 h 3264984"/>
              <a:gd name="connsiteX4" fmla="*/ 977 w 3677991"/>
              <a:gd name="connsiteY4" fmla="*/ 1485957 h 3264984"/>
              <a:gd name="connsiteX0" fmla="*/ 977 w 3677991"/>
              <a:gd name="connsiteY0" fmla="*/ 1508924 h 3287951"/>
              <a:gd name="connsiteX1" fmla="*/ 1941084 w 3677991"/>
              <a:gd name="connsiteY1" fmla="*/ 23024 h 3287951"/>
              <a:gd name="connsiteX2" fmla="*/ 3677991 w 3677991"/>
              <a:gd name="connsiteY2" fmla="*/ 1559724 h 3287951"/>
              <a:gd name="connsiteX3" fmla="*/ 1763284 w 3677991"/>
              <a:gd name="connsiteY3" fmla="*/ 3286924 h 3287951"/>
              <a:gd name="connsiteX4" fmla="*/ 977 w 3677991"/>
              <a:gd name="connsiteY4" fmla="*/ 1508924 h 3287951"/>
              <a:gd name="connsiteX0" fmla="*/ 1923 w 3678937"/>
              <a:gd name="connsiteY0" fmla="*/ 1596582 h 3375621"/>
              <a:gd name="connsiteX1" fmla="*/ 2018230 w 3678937"/>
              <a:gd name="connsiteY1" fmla="*/ 21782 h 3375621"/>
              <a:gd name="connsiteX2" fmla="*/ 3678937 w 3678937"/>
              <a:gd name="connsiteY2" fmla="*/ 1647382 h 3375621"/>
              <a:gd name="connsiteX3" fmla="*/ 1764230 w 3678937"/>
              <a:gd name="connsiteY3" fmla="*/ 3374582 h 3375621"/>
              <a:gd name="connsiteX4" fmla="*/ 1923 w 3678937"/>
              <a:gd name="connsiteY4" fmla="*/ 1596582 h 3375621"/>
              <a:gd name="connsiteX0" fmla="*/ 1923 w 3678937"/>
              <a:gd name="connsiteY0" fmla="*/ 1580793 h 3359832"/>
              <a:gd name="connsiteX1" fmla="*/ 2018230 w 3678937"/>
              <a:gd name="connsiteY1" fmla="*/ 5993 h 3359832"/>
              <a:gd name="connsiteX2" fmla="*/ 3678937 w 3678937"/>
              <a:gd name="connsiteY2" fmla="*/ 1631593 h 3359832"/>
              <a:gd name="connsiteX3" fmla="*/ 1764230 w 3678937"/>
              <a:gd name="connsiteY3" fmla="*/ 3358793 h 3359832"/>
              <a:gd name="connsiteX4" fmla="*/ 1923 w 3678937"/>
              <a:gd name="connsiteY4" fmla="*/ 1580793 h 3359832"/>
              <a:gd name="connsiteX0" fmla="*/ 1088 w 3690802"/>
              <a:gd name="connsiteY0" fmla="*/ 1612904 h 3352808"/>
              <a:gd name="connsiteX1" fmla="*/ 2030095 w 3690802"/>
              <a:gd name="connsiteY1" fmla="*/ 4 h 3352808"/>
              <a:gd name="connsiteX2" fmla="*/ 3690802 w 3690802"/>
              <a:gd name="connsiteY2" fmla="*/ 1625604 h 3352808"/>
              <a:gd name="connsiteX3" fmla="*/ 1776095 w 3690802"/>
              <a:gd name="connsiteY3" fmla="*/ 3352804 h 3352808"/>
              <a:gd name="connsiteX4" fmla="*/ 1088 w 3690802"/>
              <a:gd name="connsiteY4" fmla="*/ 1612904 h 3352808"/>
              <a:gd name="connsiteX0" fmla="*/ 1807 w 3691521"/>
              <a:gd name="connsiteY0" fmla="*/ 1612905 h 3352809"/>
              <a:gd name="connsiteX1" fmla="*/ 2030814 w 3691521"/>
              <a:gd name="connsiteY1" fmla="*/ 5 h 3352809"/>
              <a:gd name="connsiteX2" fmla="*/ 3691521 w 3691521"/>
              <a:gd name="connsiteY2" fmla="*/ 1625605 h 3352809"/>
              <a:gd name="connsiteX3" fmla="*/ 1776814 w 3691521"/>
              <a:gd name="connsiteY3" fmla="*/ 3352805 h 3352809"/>
              <a:gd name="connsiteX4" fmla="*/ 1807 w 3691521"/>
              <a:gd name="connsiteY4" fmla="*/ 1612905 h 3352809"/>
              <a:gd name="connsiteX0" fmla="*/ 310 w 3690024"/>
              <a:gd name="connsiteY0" fmla="*/ 1612904 h 3365508"/>
              <a:gd name="connsiteX1" fmla="*/ 2029317 w 3690024"/>
              <a:gd name="connsiteY1" fmla="*/ 4 h 3365508"/>
              <a:gd name="connsiteX2" fmla="*/ 3690024 w 3690024"/>
              <a:gd name="connsiteY2" fmla="*/ 1625604 h 3365508"/>
              <a:gd name="connsiteX3" fmla="*/ 1889617 w 3690024"/>
              <a:gd name="connsiteY3" fmla="*/ 3365504 h 3365508"/>
              <a:gd name="connsiteX4" fmla="*/ 310 w 3690024"/>
              <a:gd name="connsiteY4" fmla="*/ 1612904 h 3365508"/>
              <a:gd name="connsiteX0" fmla="*/ 724 w 3690438"/>
              <a:gd name="connsiteY0" fmla="*/ 1612904 h 3368620"/>
              <a:gd name="connsiteX1" fmla="*/ 2029731 w 3690438"/>
              <a:gd name="connsiteY1" fmla="*/ 4 h 3368620"/>
              <a:gd name="connsiteX2" fmla="*/ 3690438 w 3690438"/>
              <a:gd name="connsiteY2" fmla="*/ 1625604 h 3368620"/>
              <a:gd name="connsiteX3" fmla="*/ 1890031 w 3690438"/>
              <a:gd name="connsiteY3" fmla="*/ 3365504 h 3368620"/>
              <a:gd name="connsiteX4" fmla="*/ 724 w 3690438"/>
              <a:gd name="connsiteY4" fmla="*/ 1612904 h 3368620"/>
              <a:gd name="connsiteX0" fmla="*/ 724 w 3690438"/>
              <a:gd name="connsiteY0" fmla="*/ 1613980 h 3369696"/>
              <a:gd name="connsiteX1" fmla="*/ 2029731 w 3690438"/>
              <a:gd name="connsiteY1" fmla="*/ 1080 h 3369696"/>
              <a:gd name="connsiteX2" fmla="*/ 3690438 w 3690438"/>
              <a:gd name="connsiteY2" fmla="*/ 1626680 h 3369696"/>
              <a:gd name="connsiteX3" fmla="*/ 1890031 w 3690438"/>
              <a:gd name="connsiteY3" fmla="*/ 3366580 h 3369696"/>
              <a:gd name="connsiteX4" fmla="*/ 724 w 3690438"/>
              <a:gd name="connsiteY4" fmla="*/ 1613980 h 336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0438" h="3369696">
                <a:moveTo>
                  <a:pt x="724" y="1613980"/>
                </a:moveTo>
                <a:cubicBezTo>
                  <a:pt x="24007" y="1053063"/>
                  <a:pt x="817879" y="-39137"/>
                  <a:pt x="2029731" y="1080"/>
                </a:cubicBezTo>
                <a:cubicBezTo>
                  <a:pt x="3241583" y="41297"/>
                  <a:pt x="3690438" y="700830"/>
                  <a:pt x="3690438" y="1626680"/>
                </a:cubicBezTo>
                <a:cubicBezTo>
                  <a:pt x="3690438" y="2552530"/>
                  <a:pt x="3266983" y="3292497"/>
                  <a:pt x="1890031" y="3366580"/>
                </a:cubicBezTo>
                <a:cubicBezTo>
                  <a:pt x="513079" y="3440663"/>
                  <a:pt x="-22559" y="2174897"/>
                  <a:pt x="724" y="161398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83EFA4-E0BB-CC4F-8CD6-DC084EFEF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FB634AB-1514-1B40-8923-52972AFC52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0"/>
            <a:ext cx="2382914" cy="914400"/>
          </a:xfrm>
        </p:spPr>
        <p:txBody>
          <a:bodyPr bIns="216000" anchor="b" anchorCtr="0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i-FI" dirty="0"/>
              <a:t>Kirjoita aihealue</a:t>
            </a:r>
            <a:endParaRPr lang="en-GB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D3AB384D-D309-694E-BEA9-E4F031A3034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590810"/>
          </a:xfrm>
          <a:prstGeom prst="rect">
            <a:avLst/>
          </a:prstGeom>
          <a:noFill/>
        </p:spPr>
        <p:txBody>
          <a:bodyPr numCol="2" spc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14" name="Tekstin paikkamerkki 6">
            <a:extLst>
              <a:ext uri="{FF2B5EF4-FFF2-40B4-BE49-F238E27FC236}">
                <a16:creationId xmlns:a16="http://schemas.microsoft.com/office/drawing/2014/main" id="{7E46A507-EB34-0F48-A2F1-C36A82071B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05646" y="5016207"/>
            <a:ext cx="4203495" cy="1027754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Paikka äänitiedostolle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6379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117" userDrawn="1">
          <p15:clr>
            <a:srgbClr val="FBAE40"/>
          </p15:clr>
        </p15:guide>
        <p15:guide id="3" orient="horz" pos="15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teksti_huom_kuva_ää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8A137C9A-4034-344B-B7BD-7CED767AB835}"/>
              </a:ext>
            </a:extLst>
          </p:cNvPr>
          <p:cNvSpPr/>
          <p:nvPr userDrawn="1"/>
        </p:nvSpPr>
        <p:spPr>
          <a:xfrm>
            <a:off x="839163" y="0"/>
            <a:ext cx="2393168" cy="91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5FCD3F0-AB7F-E94B-8201-7506B57E8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26160" cy="884555"/>
          </a:xfrm>
          <a:noFill/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83EFA4-E0BB-CC4F-8CD6-DC084EFEF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D3AB384D-D309-694E-BEA9-E4F031A3034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1949180"/>
          </a:xfrm>
          <a:prstGeom prst="rect">
            <a:avLst/>
          </a:prstGeom>
          <a:noFill/>
        </p:spPr>
        <p:txBody>
          <a:bodyPr numCol="2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0A23D56B-B319-9946-AF00-5E7C566EF2E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4486918"/>
            <a:ext cx="6515906" cy="15678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16000" numCol="2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16" name="Tekstin paikkamerkki 6">
            <a:extLst>
              <a:ext uri="{FF2B5EF4-FFF2-40B4-BE49-F238E27FC236}">
                <a16:creationId xmlns:a16="http://schemas.microsoft.com/office/drawing/2014/main" id="{7BB7EB6A-AB35-5C49-8D2C-EB4CE116C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05646" y="5016207"/>
            <a:ext cx="4203495" cy="1027754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Paikka äänitiedostolle</a:t>
            </a:r>
            <a:endParaRPr lang="fr-FR" dirty="0"/>
          </a:p>
        </p:txBody>
      </p:sp>
      <p:sp>
        <p:nvSpPr>
          <p:cNvPr id="19" name="Kuvan paikkamerkki 4">
            <a:extLst>
              <a:ext uri="{FF2B5EF4-FFF2-40B4-BE49-F238E27FC236}">
                <a16:creationId xmlns:a16="http://schemas.microsoft.com/office/drawing/2014/main" id="{ECE92707-6104-9549-A873-BAFE937959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9457" y="1447273"/>
            <a:ext cx="3690438" cy="3369696"/>
          </a:xfrm>
          <a:custGeom>
            <a:avLst/>
            <a:gdLst>
              <a:gd name="connsiteX0" fmla="*/ 0 w 3296014"/>
              <a:gd name="connsiteY0" fmla="*/ 1676400 h 3352799"/>
              <a:gd name="connsiteX1" fmla="*/ 1648007 w 3296014"/>
              <a:gd name="connsiteY1" fmla="*/ 0 h 3352799"/>
              <a:gd name="connsiteX2" fmla="*/ 3296014 w 3296014"/>
              <a:gd name="connsiteY2" fmla="*/ 1676400 h 3352799"/>
              <a:gd name="connsiteX3" fmla="*/ 1648007 w 3296014"/>
              <a:gd name="connsiteY3" fmla="*/ 3352800 h 3352799"/>
              <a:gd name="connsiteX4" fmla="*/ 0 w 3296014"/>
              <a:gd name="connsiteY4" fmla="*/ 1676400 h 3352799"/>
              <a:gd name="connsiteX0" fmla="*/ 0 w 3448414"/>
              <a:gd name="connsiteY0" fmla="*/ 1689104 h 3352808"/>
              <a:gd name="connsiteX1" fmla="*/ 1800407 w 3448414"/>
              <a:gd name="connsiteY1" fmla="*/ 4 h 3352808"/>
              <a:gd name="connsiteX2" fmla="*/ 3448414 w 3448414"/>
              <a:gd name="connsiteY2" fmla="*/ 1676404 h 3352808"/>
              <a:gd name="connsiteX3" fmla="*/ 1800407 w 3448414"/>
              <a:gd name="connsiteY3" fmla="*/ 3352804 h 3352808"/>
              <a:gd name="connsiteX4" fmla="*/ 0 w 3448414"/>
              <a:gd name="connsiteY4" fmla="*/ 1689104 h 3352808"/>
              <a:gd name="connsiteX0" fmla="*/ 0 w 3448414"/>
              <a:gd name="connsiteY0" fmla="*/ 1689104 h 3454406"/>
              <a:gd name="connsiteX1" fmla="*/ 1800407 w 3448414"/>
              <a:gd name="connsiteY1" fmla="*/ 4 h 3454406"/>
              <a:gd name="connsiteX2" fmla="*/ 3448414 w 3448414"/>
              <a:gd name="connsiteY2" fmla="*/ 1676404 h 3454406"/>
              <a:gd name="connsiteX3" fmla="*/ 1800407 w 3448414"/>
              <a:gd name="connsiteY3" fmla="*/ 3454404 h 3454406"/>
              <a:gd name="connsiteX4" fmla="*/ 0 w 3448414"/>
              <a:gd name="connsiteY4" fmla="*/ 1689104 h 3454406"/>
              <a:gd name="connsiteX0" fmla="*/ 0 w 3677014"/>
              <a:gd name="connsiteY0" fmla="*/ 1689147 h 3454513"/>
              <a:gd name="connsiteX1" fmla="*/ 1800407 w 3677014"/>
              <a:gd name="connsiteY1" fmla="*/ 47 h 3454513"/>
              <a:gd name="connsiteX2" fmla="*/ 3677014 w 3677014"/>
              <a:gd name="connsiteY2" fmla="*/ 1739947 h 3454513"/>
              <a:gd name="connsiteX3" fmla="*/ 1800407 w 3677014"/>
              <a:gd name="connsiteY3" fmla="*/ 3454447 h 3454513"/>
              <a:gd name="connsiteX4" fmla="*/ 0 w 3677014"/>
              <a:gd name="connsiteY4" fmla="*/ 1689147 h 3454513"/>
              <a:gd name="connsiteX0" fmla="*/ 26 w 3677040"/>
              <a:gd name="connsiteY0" fmla="*/ 1689147 h 3467212"/>
              <a:gd name="connsiteX1" fmla="*/ 1800433 w 3677040"/>
              <a:gd name="connsiteY1" fmla="*/ 47 h 3467212"/>
              <a:gd name="connsiteX2" fmla="*/ 3677040 w 3677040"/>
              <a:gd name="connsiteY2" fmla="*/ 1739947 h 3467212"/>
              <a:gd name="connsiteX3" fmla="*/ 1762333 w 3677040"/>
              <a:gd name="connsiteY3" fmla="*/ 3467147 h 3467212"/>
              <a:gd name="connsiteX4" fmla="*/ 26 w 3677040"/>
              <a:gd name="connsiteY4" fmla="*/ 1689147 h 3467212"/>
              <a:gd name="connsiteX0" fmla="*/ 48 w 3677062"/>
              <a:gd name="connsiteY0" fmla="*/ 1689147 h 3468201"/>
              <a:gd name="connsiteX1" fmla="*/ 1800455 w 3677062"/>
              <a:gd name="connsiteY1" fmla="*/ 47 h 3468201"/>
              <a:gd name="connsiteX2" fmla="*/ 3677062 w 3677062"/>
              <a:gd name="connsiteY2" fmla="*/ 1739947 h 3468201"/>
              <a:gd name="connsiteX3" fmla="*/ 1762355 w 3677062"/>
              <a:gd name="connsiteY3" fmla="*/ 3467147 h 3468201"/>
              <a:gd name="connsiteX4" fmla="*/ 48 w 3677062"/>
              <a:gd name="connsiteY4" fmla="*/ 1689147 h 3468201"/>
              <a:gd name="connsiteX0" fmla="*/ 977 w 3677991"/>
              <a:gd name="connsiteY0" fmla="*/ 1485957 h 3264984"/>
              <a:gd name="connsiteX1" fmla="*/ 1941084 w 3677991"/>
              <a:gd name="connsiteY1" fmla="*/ 57 h 3264984"/>
              <a:gd name="connsiteX2" fmla="*/ 3677991 w 3677991"/>
              <a:gd name="connsiteY2" fmla="*/ 1536757 h 3264984"/>
              <a:gd name="connsiteX3" fmla="*/ 1763284 w 3677991"/>
              <a:gd name="connsiteY3" fmla="*/ 3263957 h 3264984"/>
              <a:gd name="connsiteX4" fmla="*/ 977 w 3677991"/>
              <a:gd name="connsiteY4" fmla="*/ 1485957 h 3264984"/>
              <a:gd name="connsiteX0" fmla="*/ 977 w 3677991"/>
              <a:gd name="connsiteY0" fmla="*/ 1508924 h 3287951"/>
              <a:gd name="connsiteX1" fmla="*/ 1941084 w 3677991"/>
              <a:gd name="connsiteY1" fmla="*/ 23024 h 3287951"/>
              <a:gd name="connsiteX2" fmla="*/ 3677991 w 3677991"/>
              <a:gd name="connsiteY2" fmla="*/ 1559724 h 3287951"/>
              <a:gd name="connsiteX3" fmla="*/ 1763284 w 3677991"/>
              <a:gd name="connsiteY3" fmla="*/ 3286924 h 3287951"/>
              <a:gd name="connsiteX4" fmla="*/ 977 w 3677991"/>
              <a:gd name="connsiteY4" fmla="*/ 1508924 h 3287951"/>
              <a:gd name="connsiteX0" fmla="*/ 1923 w 3678937"/>
              <a:gd name="connsiteY0" fmla="*/ 1596582 h 3375621"/>
              <a:gd name="connsiteX1" fmla="*/ 2018230 w 3678937"/>
              <a:gd name="connsiteY1" fmla="*/ 21782 h 3375621"/>
              <a:gd name="connsiteX2" fmla="*/ 3678937 w 3678937"/>
              <a:gd name="connsiteY2" fmla="*/ 1647382 h 3375621"/>
              <a:gd name="connsiteX3" fmla="*/ 1764230 w 3678937"/>
              <a:gd name="connsiteY3" fmla="*/ 3374582 h 3375621"/>
              <a:gd name="connsiteX4" fmla="*/ 1923 w 3678937"/>
              <a:gd name="connsiteY4" fmla="*/ 1596582 h 3375621"/>
              <a:gd name="connsiteX0" fmla="*/ 1923 w 3678937"/>
              <a:gd name="connsiteY0" fmla="*/ 1580793 h 3359832"/>
              <a:gd name="connsiteX1" fmla="*/ 2018230 w 3678937"/>
              <a:gd name="connsiteY1" fmla="*/ 5993 h 3359832"/>
              <a:gd name="connsiteX2" fmla="*/ 3678937 w 3678937"/>
              <a:gd name="connsiteY2" fmla="*/ 1631593 h 3359832"/>
              <a:gd name="connsiteX3" fmla="*/ 1764230 w 3678937"/>
              <a:gd name="connsiteY3" fmla="*/ 3358793 h 3359832"/>
              <a:gd name="connsiteX4" fmla="*/ 1923 w 3678937"/>
              <a:gd name="connsiteY4" fmla="*/ 1580793 h 3359832"/>
              <a:gd name="connsiteX0" fmla="*/ 1088 w 3690802"/>
              <a:gd name="connsiteY0" fmla="*/ 1612904 h 3352808"/>
              <a:gd name="connsiteX1" fmla="*/ 2030095 w 3690802"/>
              <a:gd name="connsiteY1" fmla="*/ 4 h 3352808"/>
              <a:gd name="connsiteX2" fmla="*/ 3690802 w 3690802"/>
              <a:gd name="connsiteY2" fmla="*/ 1625604 h 3352808"/>
              <a:gd name="connsiteX3" fmla="*/ 1776095 w 3690802"/>
              <a:gd name="connsiteY3" fmla="*/ 3352804 h 3352808"/>
              <a:gd name="connsiteX4" fmla="*/ 1088 w 3690802"/>
              <a:gd name="connsiteY4" fmla="*/ 1612904 h 3352808"/>
              <a:gd name="connsiteX0" fmla="*/ 1807 w 3691521"/>
              <a:gd name="connsiteY0" fmla="*/ 1612905 h 3352809"/>
              <a:gd name="connsiteX1" fmla="*/ 2030814 w 3691521"/>
              <a:gd name="connsiteY1" fmla="*/ 5 h 3352809"/>
              <a:gd name="connsiteX2" fmla="*/ 3691521 w 3691521"/>
              <a:gd name="connsiteY2" fmla="*/ 1625605 h 3352809"/>
              <a:gd name="connsiteX3" fmla="*/ 1776814 w 3691521"/>
              <a:gd name="connsiteY3" fmla="*/ 3352805 h 3352809"/>
              <a:gd name="connsiteX4" fmla="*/ 1807 w 3691521"/>
              <a:gd name="connsiteY4" fmla="*/ 1612905 h 3352809"/>
              <a:gd name="connsiteX0" fmla="*/ 310 w 3690024"/>
              <a:gd name="connsiteY0" fmla="*/ 1612904 h 3365508"/>
              <a:gd name="connsiteX1" fmla="*/ 2029317 w 3690024"/>
              <a:gd name="connsiteY1" fmla="*/ 4 h 3365508"/>
              <a:gd name="connsiteX2" fmla="*/ 3690024 w 3690024"/>
              <a:gd name="connsiteY2" fmla="*/ 1625604 h 3365508"/>
              <a:gd name="connsiteX3" fmla="*/ 1889617 w 3690024"/>
              <a:gd name="connsiteY3" fmla="*/ 3365504 h 3365508"/>
              <a:gd name="connsiteX4" fmla="*/ 310 w 3690024"/>
              <a:gd name="connsiteY4" fmla="*/ 1612904 h 3365508"/>
              <a:gd name="connsiteX0" fmla="*/ 724 w 3690438"/>
              <a:gd name="connsiteY0" fmla="*/ 1612904 h 3368620"/>
              <a:gd name="connsiteX1" fmla="*/ 2029731 w 3690438"/>
              <a:gd name="connsiteY1" fmla="*/ 4 h 3368620"/>
              <a:gd name="connsiteX2" fmla="*/ 3690438 w 3690438"/>
              <a:gd name="connsiteY2" fmla="*/ 1625604 h 3368620"/>
              <a:gd name="connsiteX3" fmla="*/ 1890031 w 3690438"/>
              <a:gd name="connsiteY3" fmla="*/ 3365504 h 3368620"/>
              <a:gd name="connsiteX4" fmla="*/ 724 w 3690438"/>
              <a:gd name="connsiteY4" fmla="*/ 1612904 h 3368620"/>
              <a:gd name="connsiteX0" fmla="*/ 724 w 3690438"/>
              <a:gd name="connsiteY0" fmla="*/ 1613980 h 3369696"/>
              <a:gd name="connsiteX1" fmla="*/ 2029731 w 3690438"/>
              <a:gd name="connsiteY1" fmla="*/ 1080 h 3369696"/>
              <a:gd name="connsiteX2" fmla="*/ 3690438 w 3690438"/>
              <a:gd name="connsiteY2" fmla="*/ 1626680 h 3369696"/>
              <a:gd name="connsiteX3" fmla="*/ 1890031 w 3690438"/>
              <a:gd name="connsiteY3" fmla="*/ 3366580 h 3369696"/>
              <a:gd name="connsiteX4" fmla="*/ 724 w 3690438"/>
              <a:gd name="connsiteY4" fmla="*/ 1613980 h 336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0438" h="3369696">
                <a:moveTo>
                  <a:pt x="724" y="1613980"/>
                </a:moveTo>
                <a:cubicBezTo>
                  <a:pt x="24007" y="1053063"/>
                  <a:pt x="817879" y="-39137"/>
                  <a:pt x="2029731" y="1080"/>
                </a:cubicBezTo>
                <a:cubicBezTo>
                  <a:pt x="3241583" y="41297"/>
                  <a:pt x="3690438" y="700830"/>
                  <a:pt x="3690438" y="1626680"/>
                </a:cubicBezTo>
                <a:cubicBezTo>
                  <a:pt x="3690438" y="2552530"/>
                  <a:pt x="3266983" y="3292497"/>
                  <a:pt x="1890031" y="3366580"/>
                </a:cubicBezTo>
                <a:cubicBezTo>
                  <a:pt x="513079" y="3440663"/>
                  <a:pt x="-22559" y="2174897"/>
                  <a:pt x="724" y="161398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F392B1FE-9410-6C4B-9CAB-009A87A874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0"/>
            <a:ext cx="2382914" cy="914400"/>
          </a:xfrm>
        </p:spPr>
        <p:txBody>
          <a:bodyPr bIns="216000" anchor="b" anchorCtr="0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i-FI" dirty="0"/>
              <a:t>Kirjoita aihealue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770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117" userDrawn="1">
          <p15:clr>
            <a:srgbClr val="FBAE40"/>
          </p15:clr>
        </p15:guide>
        <p15:guide id="3" orient="horz" pos="1548" userDrawn="1">
          <p15:clr>
            <a:srgbClr val="FBAE40"/>
          </p15:clr>
        </p15:guide>
        <p15:guide id="4" pos="26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4_tekstiä_ää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8A137C9A-4034-344B-B7BD-7CED767AB835}"/>
              </a:ext>
            </a:extLst>
          </p:cNvPr>
          <p:cNvSpPr/>
          <p:nvPr userDrawn="1"/>
        </p:nvSpPr>
        <p:spPr>
          <a:xfrm>
            <a:off x="839163" y="0"/>
            <a:ext cx="2393168" cy="91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5FCD3F0-AB7F-E94B-8201-7506B57E8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7"/>
            <a:ext cx="9303326" cy="517744"/>
          </a:xfrm>
          <a:noFill/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83EFA4-E0BB-CC4F-8CD6-DC084EFEF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D3AB384D-D309-694E-BEA9-E4F031A3034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53194"/>
            <a:ext cx="2405741" cy="3506083"/>
          </a:xfrm>
          <a:prstGeom prst="rect">
            <a:avLst/>
          </a:prstGeom>
          <a:noFill/>
        </p:spPr>
        <p:txBody>
          <a:bodyPr numCol="1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DD33EA9E-1F2F-3843-B0A4-9947161ECC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4143" y="2553195"/>
            <a:ext cx="2405741" cy="3515096"/>
          </a:xfrm>
          <a:prstGeom prst="rect">
            <a:avLst/>
          </a:prstGeom>
          <a:noFill/>
        </p:spPr>
        <p:txBody>
          <a:bodyPr numCol="1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69EB1634-1D48-E440-9F73-E88D49833F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996044"/>
            <a:ext cx="9291452" cy="468086"/>
          </a:xfrm>
          <a:prstGeom prst="rect">
            <a:avLst/>
          </a:prstGeom>
          <a:noFill/>
        </p:spPr>
        <p:txBody>
          <a:bodyPr anchor="ctr" anchorCtr="0">
            <a:noAutofit/>
          </a:bodyPr>
          <a:lstStyle>
            <a:lvl1pPr marL="0" indent="0">
              <a:lnSpc>
                <a:spcPct val="90000"/>
              </a:lnSpc>
              <a:buNone/>
              <a:defRPr sz="2400" b="1"/>
            </a:lvl1pPr>
            <a:lvl2pPr marL="457200" indent="0">
              <a:buNone/>
              <a:defRPr sz="14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100" b="1"/>
            </a:lvl4pPr>
            <a:lvl5pPr marL="1828800" indent="0">
              <a:buNone/>
              <a:defRPr sz="1100" b="1"/>
            </a:lvl5pPr>
          </a:lstStyle>
          <a:p>
            <a:pPr lvl="0"/>
            <a:r>
              <a:rPr lang="fi-FI" dirty="0"/>
              <a:t>Alaotsikko</a:t>
            </a:r>
          </a:p>
          <a:p>
            <a:pPr lvl="1"/>
            <a:endParaRPr lang="en-GB" dirty="0"/>
          </a:p>
        </p:txBody>
      </p:sp>
      <p:sp>
        <p:nvSpPr>
          <p:cNvPr id="19" name="Tekstin paikkamerkki 6">
            <a:extLst>
              <a:ext uri="{FF2B5EF4-FFF2-40B4-BE49-F238E27FC236}">
                <a16:creationId xmlns:a16="http://schemas.microsoft.com/office/drawing/2014/main" id="{2750441E-B42A-3645-97B4-980B2CE498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72939" y="5016207"/>
            <a:ext cx="3036202" cy="1027754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Paikka äänitiedostolle</a:t>
            </a:r>
            <a:endParaRPr lang="fr-FR" dirty="0"/>
          </a:p>
        </p:txBody>
      </p:sp>
      <p:sp>
        <p:nvSpPr>
          <p:cNvPr id="20" name="Kuvan paikkamerkki 4">
            <a:extLst>
              <a:ext uri="{FF2B5EF4-FFF2-40B4-BE49-F238E27FC236}">
                <a16:creationId xmlns:a16="http://schemas.microsoft.com/office/drawing/2014/main" id="{AB7F0D7C-DBC1-7C44-80E9-157149EF91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67157" y="2564873"/>
            <a:ext cx="2365759" cy="2160147"/>
          </a:xfrm>
          <a:custGeom>
            <a:avLst/>
            <a:gdLst>
              <a:gd name="connsiteX0" fmla="*/ 0 w 3296014"/>
              <a:gd name="connsiteY0" fmla="*/ 1676400 h 3352799"/>
              <a:gd name="connsiteX1" fmla="*/ 1648007 w 3296014"/>
              <a:gd name="connsiteY1" fmla="*/ 0 h 3352799"/>
              <a:gd name="connsiteX2" fmla="*/ 3296014 w 3296014"/>
              <a:gd name="connsiteY2" fmla="*/ 1676400 h 3352799"/>
              <a:gd name="connsiteX3" fmla="*/ 1648007 w 3296014"/>
              <a:gd name="connsiteY3" fmla="*/ 3352800 h 3352799"/>
              <a:gd name="connsiteX4" fmla="*/ 0 w 3296014"/>
              <a:gd name="connsiteY4" fmla="*/ 1676400 h 3352799"/>
              <a:gd name="connsiteX0" fmla="*/ 0 w 3448414"/>
              <a:gd name="connsiteY0" fmla="*/ 1689104 h 3352808"/>
              <a:gd name="connsiteX1" fmla="*/ 1800407 w 3448414"/>
              <a:gd name="connsiteY1" fmla="*/ 4 h 3352808"/>
              <a:gd name="connsiteX2" fmla="*/ 3448414 w 3448414"/>
              <a:gd name="connsiteY2" fmla="*/ 1676404 h 3352808"/>
              <a:gd name="connsiteX3" fmla="*/ 1800407 w 3448414"/>
              <a:gd name="connsiteY3" fmla="*/ 3352804 h 3352808"/>
              <a:gd name="connsiteX4" fmla="*/ 0 w 3448414"/>
              <a:gd name="connsiteY4" fmla="*/ 1689104 h 3352808"/>
              <a:gd name="connsiteX0" fmla="*/ 0 w 3448414"/>
              <a:gd name="connsiteY0" fmla="*/ 1689104 h 3454406"/>
              <a:gd name="connsiteX1" fmla="*/ 1800407 w 3448414"/>
              <a:gd name="connsiteY1" fmla="*/ 4 h 3454406"/>
              <a:gd name="connsiteX2" fmla="*/ 3448414 w 3448414"/>
              <a:gd name="connsiteY2" fmla="*/ 1676404 h 3454406"/>
              <a:gd name="connsiteX3" fmla="*/ 1800407 w 3448414"/>
              <a:gd name="connsiteY3" fmla="*/ 3454404 h 3454406"/>
              <a:gd name="connsiteX4" fmla="*/ 0 w 3448414"/>
              <a:gd name="connsiteY4" fmla="*/ 1689104 h 3454406"/>
              <a:gd name="connsiteX0" fmla="*/ 0 w 3677014"/>
              <a:gd name="connsiteY0" fmla="*/ 1689147 h 3454513"/>
              <a:gd name="connsiteX1" fmla="*/ 1800407 w 3677014"/>
              <a:gd name="connsiteY1" fmla="*/ 47 h 3454513"/>
              <a:gd name="connsiteX2" fmla="*/ 3677014 w 3677014"/>
              <a:gd name="connsiteY2" fmla="*/ 1739947 h 3454513"/>
              <a:gd name="connsiteX3" fmla="*/ 1800407 w 3677014"/>
              <a:gd name="connsiteY3" fmla="*/ 3454447 h 3454513"/>
              <a:gd name="connsiteX4" fmla="*/ 0 w 3677014"/>
              <a:gd name="connsiteY4" fmla="*/ 1689147 h 3454513"/>
              <a:gd name="connsiteX0" fmla="*/ 26 w 3677040"/>
              <a:gd name="connsiteY0" fmla="*/ 1689147 h 3467212"/>
              <a:gd name="connsiteX1" fmla="*/ 1800433 w 3677040"/>
              <a:gd name="connsiteY1" fmla="*/ 47 h 3467212"/>
              <a:gd name="connsiteX2" fmla="*/ 3677040 w 3677040"/>
              <a:gd name="connsiteY2" fmla="*/ 1739947 h 3467212"/>
              <a:gd name="connsiteX3" fmla="*/ 1762333 w 3677040"/>
              <a:gd name="connsiteY3" fmla="*/ 3467147 h 3467212"/>
              <a:gd name="connsiteX4" fmla="*/ 26 w 3677040"/>
              <a:gd name="connsiteY4" fmla="*/ 1689147 h 3467212"/>
              <a:gd name="connsiteX0" fmla="*/ 48 w 3677062"/>
              <a:gd name="connsiteY0" fmla="*/ 1689147 h 3468201"/>
              <a:gd name="connsiteX1" fmla="*/ 1800455 w 3677062"/>
              <a:gd name="connsiteY1" fmla="*/ 47 h 3468201"/>
              <a:gd name="connsiteX2" fmla="*/ 3677062 w 3677062"/>
              <a:gd name="connsiteY2" fmla="*/ 1739947 h 3468201"/>
              <a:gd name="connsiteX3" fmla="*/ 1762355 w 3677062"/>
              <a:gd name="connsiteY3" fmla="*/ 3467147 h 3468201"/>
              <a:gd name="connsiteX4" fmla="*/ 48 w 3677062"/>
              <a:gd name="connsiteY4" fmla="*/ 1689147 h 3468201"/>
              <a:gd name="connsiteX0" fmla="*/ 977 w 3677991"/>
              <a:gd name="connsiteY0" fmla="*/ 1485957 h 3264984"/>
              <a:gd name="connsiteX1" fmla="*/ 1941084 w 3677991"/>
              <a:gd name="connsiteY1" fmla="*/ 57 h 3264984"/>
              <a:gd name="connsiteX2" fmla="*/ 3677991 w 3677991"/>
              <a:gd name="connsiteY2" fmla="*/ 1536757 h 3264984"/>
              <a:gd name="connsiteX3" fmla="*/ 1763284 w 3677991"/>
              <a:gd name="connsiteY3" fmla="*/ 3263957 h 3264984"/>
              <a:gd name="connsiteX4" fmla="*/ 977 w 3677991"/>
              <a:gd name="connsiteY4" fmla="*/ 1485957 h 3264984"/>
              <a:gd name="connsiteX0" fmla="*/ 977 w 3677991"/>
              <a:gd name="connsiteY0" fmla="*/ 1508924 h 3287951"/>
              <a:gd name="connsiteX1" fmla="*/ 1941084 w 3677991"/>
              <a:gd name="connsiteY1" fmla="*/ 23024 h 3287951"/>
              <a:gd name="connsiteX2" fmla="*/ 3677991 w 3677991"/>
              <a:gd name="connsiteY2" fmla="*/ 1559724 h 3287951"/>
              <a:gd name="connsiteX3" fmla="*/ 1763284 w 3677991"/>
              <a:gd name="connsiteY3" fmla="*/ 3286924 h 3287951"/>
              <a:gd name="connsiteX4" fmla="*/ 977 w 3677991"/>
              <a:gd name="connsiteY4" fmla="*/ 1508924 h 3287951"/>
              <a:gd name="connsiteX0" fmla="*/ 1923 w 3678937"/>
              <a:gd name="connsiteY0" fmla="*/ 1596582 h 3375621"/>
              <a:gd name="connsiteX1" fmla="*/ 2018230 w 3678937"/>
              <a:gd name="connsiteY1" fmla="*/ 21782 h 3375621"/>
              <a:gd name="connsiteX2" fmla="*/ 3678937 w 3678937"/>
              <a:gd name="connsiteY2" fmla="*/ 1647382 h 3375621"/>
              <a:gd name="connsiteX3" fmla="*/ 1764230 w 3678937"/>
              <a:gd name="connsiteY3" fmla="*/ 3374582 h 3375621"/>
              <a:gd name="connsiteX4" fmla="*/ 1923 w 3678937"/>
              <a:gd name="connsiteY4" fmla="*/ 1596582 h 3375621"/>
              <a:gd name="connsiteX0" fmla="*/ 1923 w 3678937"/>
              <a:gd name="connsiteY0" fmla="*/ 1580793 h 3359832"/>
              <a:gd name="connsiteX1" fmla="*/ 2018230 w 3678937"/>
              <a:gd name="connsiteY1" fmla="*/ 5993 h 3359832"/>
              <a:gd name="connsiteX2" fmla="*/ 3678937 w 3678937"/>
              <a:gd name="connsiteY2" fmla="*/ 1631593 h 3359832"/>
              <a:gd name="connsiteX3" fmla="*/ 1764230 w 3678937"/>
              <a:gd name="connsiteY3" fmla="*/ 3358793 h 3359832"/>
              <a:gd name="connsiteX4" fmla="*/ 1923 w 3678937"/>
              <a:gd name="connsiteY4" fmla="*/ 1580793 h 3359832"/>
              <a:gd name="connsiteX0" fmla="*/ 1088 w 3690802"/>
              <a:gd name="connsiteY0" fmla="*/ 1612904 h 3352808"/>
              <a:gd name="connsiteX1" fmla="*/ 2030095 w 3690802"/>
              <a:gd name="connsiteY1" fmla="*/ 4 h 3352808"/>
              <a:gd name="connsiteX2" fmla="*/ 3690802 w 3690802"/>
              <a:gd name="connsiteY2" fmla="*/ 1625604 h 3352808"/>
              <a:gd name="connsiteX3" fmla="*/ 1776095 w 3690802"/>
              <a:gd name="connsiteY3" fmla="*/ 3352804 h 3352808"/>
              <a:gd name="connsiteX4" fmla="*/ 1088 w 3690802"/>
              <a:gd name="connsiteY4" fmla="*/ 1612904 h 3352808"/>
              <a:gd name="connsiteX0" fmla="*/ 1807 w 3691521"/>
              <a:gd name="connsiteY0" fmla="*/ 1612905 h 3352809"/>
              <a:gd name="connsiteX1" fmla="*/ 2030814 w 3691521"/>
              <a:gd name="connsiteY1" fmla="*/ 5 h 3352809"/>
              <a:gd name="connsiteX2" fmla="*/ 3691521 w 3691521"/>
              <a:gd name="connsiteY2" fmla="*/ 1625605 h 3352809"/>
              <a:gd name="connsiteX3" fmla="*/ 1776814 w 3691521"/>
              <a:gd name="connsiteY3" fmla="*/ 3352805 h 3352809"/>
              <a:gd name="connsiteX4" fmla="*/ 1807 w 3691521"/>
              <a:gd name="connsiteY4" fmla="*/ 1612905 h 3352809"/>
              <a:gd name="connsiteX0" fmla="*/ 310 w 3690024"/>
              <a:gd name="connsiteY0" fmla="*/ 1612904 h 3365508"/>
              <a:gd name="connsiteX1" fmla="*/ 2029317 w 3690024"/>
              <a:gd name="connsiteY1" fmla="*/ 4 h 3365508"/>
              <a:gd name="connsiteX2" fmla="*/ 3690024 w 3690024"/>
              <a:gd name="connsiteY2" fmla="*/ 1625604 h 3365508"/>
              <a:gd name="connsiteX3" fmla="*/ 1889617 w 3690024"/>
              <a:gd name="connsiteY3" fmla="*/ 3365504 h 3365508"/>
              <a:gd name="connsiteX4" fmla="*/ 310 w 3690024"/>
              <a:gd name="connsiteY4" fmla="*/ 1612904 h 3365508"/>
              <a:gd name="connsiteX0" fmla="*/ 724 w 3690438"/>
              <a:gd name="connsiteY0" fmla="*/ 1612904 h 3368620"/>
              <a:gd name="connsiteX1" fmla="*/ 2029731 w 3690438"/>
              <a:gd name="connsiteY1" fmla="*/ 4 h 3368620"/>
              <a:gd name="connsiteX2" fmla="*/ 3690438 w 3690438"/>
              <a:gd name="connsiteY2" fmla="*/ 1625604 h 3368620"/>
              <a:gd name="connsiteX3" fmla="*/ 1890031 w 3690438"/>
              <a:gd name="connsiteY3" fmla="*/ 3365504 h 3368620"/>
              <a:gd name="connsiteX4" fmla="*/ 724 w 3690438"/>
              <a:gd name="connsiteY4" fmla="*/ 1612904 h 3368620"/>
              <a:gd name="connsiteX0" fmla="*/ 724 w 3690438"/>
              <a:gd name="connsiteY0" fmla="*/ 1613980 h 3369696"/>
              <a:gd name="connsiteX1" fmla="*/ 2029731 w 3690438"/>
              <a:gd name="connsiteY1" fmla="*/ 1080 h 3369696"/>
              <a:gd name="connsiteX2" fmla="*/ 3690438 w 3690438"/>
              <a:gd name="connsiteY2" fmla="*/ 1626680 h 3369696"/>
              <a:gd name="connsiteX3" fmla="*/ 1890031 w 3690438"/>
              <a:gd name="connsiteY3" fmla="*/ 3366580 h 3369696"/>
              <a:gd name="connsiteX4" fmla="*/ 724 w 3690438"/>
              <a:gd name="connsiteY4" fmla="*/ 1613980 h 336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0438" h="3369696">
                <a:moveTo>
                  <a:pt x="724" y="1613980"/>
                </a:moveTo>
                <a:cubicBezTo>
                  <a:pt x="24007" y="1053063"/>
                  <a:pt x="817879" y="-39137"/>
                  <a:pt x="2029731" y="1080"/>
                </a:cubicBezTo>
                <a:cubicBezTo>
                  <a:pt x="3241583" y="41297"/>
                  <a:pt x="3690438" y="700830"/>
                  <a:pt x="3690438" y="1626680"/>
                </a:cubicBezTo>
                <a:cubicBezTo>
                  <a:pt x="3690438" y="2552530"/>
                  <a:pt x="3266983" y="3292497"/>
                  <a:pt x="1890031" y="3366580"/>
                </a:cubicBezTo>
                <a:cubicBezTo>
                  <a:pt x="513079" y="3440663"/>
                  <a:pt x="-22559" y="2174897"/>
                  <a:pt x="724" y="161398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360D1DB0-21FD-6842-9A4D-7EF0B2972E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966257" y="2564873"/>
            <a:ext cx="2365759" cy="2160147"/>
          </a:xfrm>
          <a:custGeom>
            <a:avLst/>
            <a:gdLst>
              <a:gd name="connsiteX0" fmla="*/ 0 w 3296014"/>
              <a:gd name="connsiteY0" fmla="*/ 1676400 h 3352799"/>
              <a:gd name="connsiteX1" fmla="*/ 1648007 w 3296014"/>
              <a:gd name="connsiteY1" fmla="*/ 0 h 3352799"/>
              <a:gd name="connsiteX2" fmla="*/ 3296014 w 3296014"/>
              <a:gd name="connsiteY2" fmla="*/ 1676400 h 3352799"/>
              <a:gd name="connsiteX3" fmla="*/ 1648007 w 3296014"/>
              <a:gd name="connsiteY3" fmla="*/ 3352800 h 3352799"/>
              <a:gd name="connsiteX4" fmla="*/ 0 w 3296014"/>
              <a:gd name="connsiteY4" fmla="*/ 1676400 h 3352799"/>
              <a:gd name="connsiteX0" fmla="*/ 0 w 3448414"/>
              <a:gd name="connsiteY0" fmla="*/ 1689104 h 3352808"/>
              <a:gd name="connsiteX1" fmla="*/ 1800407 w 3448414"/>
              <a:gd name="connsiteY1" fmla="*/ 4 h 3352808"/>
              <a:gd name="connsiteX2" fmla="*/ 3448414 w 3448414"/>
              <a:gd name="connsiteY2" fmla="*/ 1676404 h 3352808"/>
              <a:gd name="connsiteX3" fmla="*/ 1800407 w 3448414"/>
              <a:gd name="connsiteY3" fmla="*/ 3352804 h 3352808"/>
              <a:gd name="connsiteX4" fmla="*/ 0 w 3448414"/>
              <a:gd name="connsiteY4" fmla="*/ 1689104 h 3352808"/>
              <a:gd name="connsiteX0" fmla="*/ 0 w 3448414"/>
              <a:gd name="connsiteY0" fmla="*/ 1689104 h 3454406"/>
              <a:gd name="connsiteX1" fmla="*/ 1800407 w 3448414"/>
              <a:gd name="connsiteY1" fmla="*/ 4 h 3454406"/>
              <a:gd name="connsiteX2" fmla="*/ 3448414 w 3448414"/>
              <a:gd name="connsiteY2" fmla="*/ 1676404 h 3454406"/>
              <a:gd name="connsiteX3" fmla="*/ 1800407 w 3448414"/>
              <a:gd name="connsiteY3" fmla="*/ 3454404 h 3454406"/>
              <a:gd name="connsiteX4" fmla="*/ 0 w 3448414"/>
              <a:gd name="connsiteY4" fmla="*/ 1689104 h 3454406"/>
              <a:gd name="connsiteX0" fmla="*/ 0 w 3677014"/>
              <a:gd name="connsiteY0" fmla="*/ 1689147 h 3454513"/>
              <a:gd name="connsiteX1" fmla="*/ 1800407 w 3677014"/>
              <a:gd name="connsiteY1" fmla="*/ 47 h 3454513"/>
              <a:gd name="connsiteX2" fmla="*/ 3677014 w 3677014"/>
              <a:gd name="connsiteY2" fmla="*/ 1739947 h 3454513"/>
              <a:gd name="connsiteX3" fmla="*/ 1800407 w 3677014"/>
              <a:gd name="connsiteY3" fmla="*/ 3454447 h 3454513"/>
              <a:gd name="connsiteX4" fmla="*/ 0 w 3677014"/>
              <a:gd name="connsiteY4" fmla="*/ 1689147 h 3454513"/>
              <a:gd name="connsiteX0" fmla="*/ 26 w 3677040"/>
              <a:gd name="connsiteY0" fmla="*/ 1689147 h 3467212"/>
              <a:gd name="connsiteX1" fmla="*/ 1800433 w 3677040"/>
              <a:gd name="connsiteY1" fmla="*/ 47 h 3467212"/>
              <a:gd name="connsiteX2" fmla="*/ 3677040 w 3677040"/>
              <a:gd name="connsiteY2" fmla="*/ 1739947 h 3467212"/>
              <a:gd name="connsiteX3" fmla="*/ 1762333 w 3677040"/>
              <a:gd name="connsiteY3" fmla="*/ 3467147 h 3467212"/>
              <a:gd name="connsiteX4" fmla="*/ 26 w 3677040"/>
              <a:gd name="connsiteY4" fmla="*/ 1689147 h 3467212"/>
              <a:gd name="connsiteX0" fmla="*/ 48 w 3677062"/>
              <a:gd name="connsiteY0" fmla="*/ 1689147 h 3468201"/>
              <a:gd name="connsiteX1" fmla="*/ 1800455 w 3677062"/>
              <a:gd name="connsiteY1" fmla="*/ 47 h 3468201"/>
              <a:gd name="connsiteX2" fmla="*/ 3677062 w 3677062"/>
              <a:gd name="connsiteY2" fmla="*/ 1739947 h 3468201"/>
              <a:gd name="connsiteX3" fmla="*/ 1762355 w 3677062"/>
              <a:gd name="connsiteY3" fmla="*/ 3467147 h 3468201"/>
              <a:gd name="connsiteX4" fmla="*/ 48 w 3677062"/>
              <a:gd name="connsiteY4" fmla="*/ 1689147 h 3468201"/>
              <a:gd name="connsiteX0" fmla="*/ 977 w 3677991"/>
              <a:gd name="connsiteY0" fmla="*/ 1485957 h 3264984"/>
              <a:gd name="connsiteX1" fmla="*/ 1941084 w 3677991"/>
              <a:gd name="connsiteY1" fmla="*/ 57 h 3264984"/>
              <a:gd name="connsiteX2" fmla="*/ 3677991 w 3677991"/>
              <a:gd name="connsiteY2" fmla="*/ 1536757 h 3264984"/>
              <a:gd name="connsiteX3" fmla="*/ 1763284 w 3677991"/>
              <a:gd name="connsiteY3" fmla="*/ 3263957 h 3264984"/>
              <a:gd name="connsiteX4" fmla="*/ 977 w 3677991"/>
              <a:gd name="connsiteY4" fmla="*/ 1485957 h 3264984"/>
              <a:gd name="connsiteX0" fmla="*/ 977 w 3677991"/>
              <a:gd name="connsiteY0" fmla="*/ 1508924 h 3287951"/>
              <a:gd name="connsiteX1" fmla="*/ 1941084 w 3677991"/>
              <a:gd name="connsiteY1" fmla="*/ 23024 h 3287951"/>
              <a:gd name="connsiteX2" fmla="*/ 3677991 w 3677991"/>
              <a:gd name="connsiteY2" fmla="*/ 1559724 h 3287951"/>
              <a:gd name="connsiteX3" fmla="*/ 1763284 w 3677991"/>
              <a:gd name="connsiteY3" fmla="*/ 3286924 h 3287951"/>
              <a:gd name="connsiteX4" fmla="*/ 977 w 3677991"/>
              <a:gd name="connsiteY4" fmla="*/ 1508924 h 3287951"/>
              <a:gd name="connsiteX0" fmla="*/ 1923 w 3678937"/>
              <a:gd name="connsiteY0" fmla="*/ 1596582 h 3375621"/>
              <a:gd name="connsiteX1" fmla="*/ 2018230 w 3678937"/>
              <a:gd name="connsiteY1" fmla="*/ 21782 h 3375621"/>
              <a:gd name="connsiteX2" fmla="*/ 3678937 w 3678937"/>
              <a:gd name="connsiteY2" fmla="*/ 1647382 h 3375621"/>
              <a:gd name="connsiteX3" fmla="*/ 1764230 w 3678937"/>
              <a:gd name="connsiteY3" fmla="*/ 3374582 h 3375621"/>
              <a:gd name="connsiteX4" fmla="*/ 1923 w 3678937"/>
              <a:gd name="connsiteY4" fmla="*/ 1596582 h 3375621"/>
              <a:gd name="connsiteX0" fmla="*/ 1923 w 3678937"/>
              <a:gd name="connsiteY0" fmla="*/ 1580793 h 3359832"/>
              <a:gd name="connsiteX1" fmla="*/ 2018230 w 3678937"/>
              <a:gd name="connsiteY1" fmla="*/ 5993 h 3359832"/>
              <a:gd name="connsiteX2" fmla="*/ 3678937 w 3678937"/>
              <a:gd name="connsiteY2" fmla="*/ 1631593 h 3359832"/>
              <a:gd name="connsiteX3" fmla="*/ 1764230 w 3678937"/>
              <a:gd name="connsiteY3" fmla="*/ 3358793 h 3359832"/>
              <a:gd name="connsiteX4" fmla="*/ 1923 w 3678937"/>
              <a:gd name="connsiteY4" fmla="*/ 1580793 h 3359832"/>
              <a:gd name="connsiteX0" fmla="*/ 1088 w 3690802"/>
              <a:gd name="connsiteY0" fmla="*/ 1612904 h 3352808"/>
              <a:gd name="connsiteX1" fmla="*/ 2030095 w 3690802"/>
              <a:gd name="connsiteY1" fmla="*/ 4 h 3352808"/>
              <a:gd name="connsiteX2" fmla="*/ 3690802 w 3690802"/>
              <a:gd name="connsiteY2" fmla="*/ 1625604 h 3352808"/>
              <a:gd name="connsiteX3" fmla="*/ 1776095 w 3690802"/>
              <a:gd name="connsiteY3" fmla="*/ 3352804 h 3352808"/>
              <a:gd name="connsiteX4" fmla="*/ 1088 w 3690802"/>
              <a:gd name="connsiteY4" fmla="*/ 1612904 h 3352808"/>
              <a:gd name="connsiteX0" fmla="*/ 1807 w 3691521"/>
              <a:gd name="connsiteY0" fmla="*/ 1612905 h 3352809"/>
              <a:gd name="connsiteX1" fmla="*/ 2030814 w 3691521"/>
              <a:gd name="connsiteY1" fmla="*/ 5 h 3352809"/>
              <a:gd name="connsiteX2" fmla="*/ 3691521 w 3691521"/>
              <a:gd name="connsiteY2" fmla="*/ 1625605 h 3352809"/>
              <a:gd name="connsiteX3" fmla="*/ 1776814 w 3691521"/>
              <a:gd name="connsiteY3" fmla="*/ 3352805 h 3352809"/>
              <a:gd name="connsiteX4" fmla="*/ 1807 w 3691521"/>
              <a:gd name="connsiteY4" fmla="*/ 1612905 h 3352809"/>
              <a:gd name="connsiteX0" fmla="*/ 310 w 3690024"/>
              <a:gd name="connsiteY0" fmla="*/ 1612904 h 3365508"/>
              <a:gd name="connsiteX1" fmla="*/ 2029317 w 3690024"/>
              <a:gd name="connsiteY1" fmla="*/ 4 h 3365508"/>
              <a:gd name="connsiteX2" fmla="*/ 3690024 w 3690024"/>
              <a:gd name="connsiteY2" fmla="*/ 1625604 h 3365508"/>
              <a:gd name="connsiteX3" fmla="*/ 1889617 w 3690024"/>
              <a:gd name="connsiteY3" fmla="*/ 3365504 h 3365508"/>
              <a:gd name="connsiteX4" fmla="*/ 310 w 3690024"/>
              <a:gd name="connsiteY4" fmla="*/ 1612904 h 3365508"/>
              <a:gd name="connsiteX0" fmla="*/ 724 w 3690438"/>
              <a:gd name="connsiteY0" fmla="*/ 1612904 h 3368620"/>
              <a:gd name="connsiteX1" fmla="*/ 2029731 w 3690438"/>
              <a:gd name="connsiteY1" fmla="*/ 4 h 3368620"/>
              <a:gd name="connsiteX2" fmla="*/ 3690438 w 3690438"/>
              <a:gd name="connsiteY2" fmla="*/ 1625604 h 3368620"/>
              <a:gd name="connsiteX3" fmla="*/ 1890031 w 3690438"/>
              <a:gd name="connsiteY3" fmla="*/ 3365504 h 3368620"/>
              <a:gd name="connsiteX4" fmla="*/ 724 w 3690438"/>
              <a:gd name="connsiteY4" fmla="*/ 1612904 h 3368620"/>
              <a:gd name="connsiteX0" fmla="*/ 724 w 3690438"/>
              <a:gd name="connsiteY0" fmla="*/ 1613980 h 3369696"/>
              <a:gd name="connsiteX1" fmla="*/ 2029731 w 3690438"/>
              <a:gd name="connsiteY1" fmla="*/ 1080 h 3369696"/>
              <a:gd name="connsiteX2" fmla="*/ 3690438 w 3690438"/>
              <a:gd name="connsiteY2" fmla="*/ 1626680 h 3369696"/>
              <a:gd name="connsiteX3" fmla="*/ 1890031 w 3690438"/>
              <a:gd name="connsiteY3" fmla="*/ 3366580 h 3369696"/>
              <a:gd name="connsiteX4" fmla="*/ 724 w 3690438"/>
              <a:gd name="connsiteY4" fmla="*/ 1613980 h 336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0438" h="3369696">
                <a:moveTo>
                  <a:pt x="724" y="1613980"/>
                </a:moveTo>
                <a:cubicBezTo>
                  <a:pt x="24007" y="1053063"/>
                  <a:pt x="817879" y="-39137"/>
                  <a:pt x="2029731" y="1080"/>
                </a:cubicBezTo>
                <a:cubicBezTo>
                  <a:pt x="3241583" y="41297"/>
                  <a:pt x="3690438" y="700830"/>
                  <a:pt x="3690438" y="1626680"/>
                </a:cubicBezTo>
                <a:cubicBezTo>
                  <a:pt x="3690438" y="2552530"/>
                  <a:pt x="3266983" y="3292497"/>
                  <a:pt x="1890031" y="3366580"/>
                </a:cubicBezTo>
                <a:cubicBezTo>
                  <a:pt x="513079" y="3440663"/>
                  <a:pt x="-22559" y="2174897"/>
                  <a:pt x="724" y="161398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14" name="Tekstin paikkamerkki 10">
            <a:extLst>
              <a:ext uri="{FF2B5EF4-FFF2-40B4-BE49-F238E27FC236}">
                <a16:creationId xmlns:a16="http://schemas.microsoft.com/office/drawing/2014/main" id="{CF3CF18F-9507-0644-ADD4-CF478395DC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0"/>
            <a:ext cx="2382914" cy="914400"/>
          </a:xfrm>
        </p:spPr>
        <p:txBody>
          <a:bodyPr bIns="216000" anchor="b" anchorCtr="0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i-FI" dirty="0"/>
              <a:t>Kirjoita aihealue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461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117" userDrawn="1">
          <p15:clr>
            <a:srgbClr val="FBAE40"/>
          </p15:clr>
        </p15:guide>
        <p15:guide id="3" orient="horz" pos="154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F5B74F65-BEB3-FF48-81C9-A02B2073C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09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" Target="../slides/slid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25BCA264-8E22-9F45-9A20-1C42A569AF17}"/>
              </a:ext>
            </a:extLst>
          </p:cNvPr>
          <p:cNvSpPr/>
          <p:nvPr userDrawn="1"/>
        </p:nvSpPr>
        <p:spPr>
          <a:xfrm>
            <a:off x="0" y="6264167"/>
            <a:ext cx="12192000" cy="593834"/>
          </a:xfrm>
          <a:prstGeom prst="rect">
            <a:avLst/>
          </a:prstGeom>
          <a:solidFill>
            <a:schemeClr val="tx2">
              <a:lumMod val="9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711A42A-6DED-9541-BDF1-E2684CDA3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58363" cy="813435"/>
          </a:xfrm>
          <a:prstGeom prst="rect">
            <a:avLst/>
          </a:prstGeom>
        </p:spPr>
        <p:txBody>
          <a:bodyPr vert="horz" lIns="108000" tIns="108000" rIns="108000" bIns="108000" rtlCol="0" anchor="ctr">
            <a:normAutofit/>
          </a:bodyPr>
          <a:lstStyle/>
          <a:p>
            <a:endParaRPr lang="fr-FR" noProof="0" dirty="0"/>
          </a:p>
        </p:txBody>
      </p:sp>
      <p:pic>
        <p:nvPicPr>
          <p:cNvPr id="5" name="Kuva 4" descr="Kuva, joka sisältää kohteen teksti&#10;&#10;Kuvaus luotu automaattisesti">
            <a:hlinkClick r:id="rId9" action="ppaction://hlinksldjump"/>
            <a:extLst>
              <a:ext uri="{FF2B5EF4-FFF2-40B4-BE49-F238E27FC236}">
                <a16:creationId xmlns:a16="http://schemas.microsoft.com/office/drawing/2014/main" id="{B7F35CD5-2095-CD4A-B648-36163775750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57667" y="368300"/>
            <a:ext cx="1399371" cy="957959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03D2BBE-E4B6-FD48-94AC-47C126C1D635}"/>
              </a:ext>
            </a:extLst>
          </p:cNvPr>
          <p:cNvSpPr txBox="1"/>
          <p:nvPr userDrawn="1"/>
        </p:nvSpPr>
        <p:spPr>
          <a:xfrm>
            <a:off x="9190299" y="6399039"/>
            <a:ext cx="2696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/>
              <a:t>Copyright: APFF 2021 www.apff.fi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4DE66A6-BD51-404A-90E2-38E066D3B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43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DBE5A4-9DDE-B54B-AE99-01EA005D738F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CFA4A6EA-5DD5-694C-BFDA-20763E049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108000" tIns="108000" rIns="108000" bIns="108000" rtlCol="0">
            <a:normAutofit/>
          </a:bodyPr>
          <a:lstStyle/>
          <a:p>
            <a:pPr lvl="0"/>
            <a:r>
              <a:rPr lang="fr-FR" noProof="1"/>
              <a:t>Muokkaa tekstin perustyylejä napsauttamalla</a:t>
            </a:r>
          </a:p>
          <a:p>
            <a:pPr lvl="1"/>
            <a:r>
              <a:rPr lang="fr-FR" noProof="1"/>
              <a:t>toinen taso</a:t>
            </a:r>
          </a:p>
          <a:p>
            <a:pPr lvl="2"/>
            <a:r>
              <a:rPr lang="fr-FR" noProof="1"/>
              <a:t>kolmas taso</a:t>
            </a:r>
          </a:p>
          <a:p>
            <a:pPr lvl="3"/>
            <a:r>
              <a:rPr lang="fr-FR" noProof="1"/>
              <a:t>neljäs taso</a:t>
            </a:r>
          </a:p>
          <a:p>
            <a:pPr lvl="4"/>
            <a:r>
              <a:rPr lang="fr-FR" noProof="1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8460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6" r:id="rId3"/>
    <p:sldLayoutId id="2147483660" r:id="rId4"/>
    <p:sldLayoutId id="2147483663" r:id="rId5"/>
    <p:sldLayoutId id="2147483665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6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orient="horz" pos="232" userDrawn="1">
          <p15:clr>
            <a:srgbClr val="F26B43"/>
          </p15:clr>
        </p15:guide>
        <p15:guide id="5" orient="horz" pos="4088" userDrawn="1">
          <p15:clr>
            <a:srgbClr val="F26B43"/>
          </p15:clr>
        </p15:guide>
        <p15:guide id="6" pos="529" userDrawn="1">
          <p15:clr>
            <a:srgbClr val="F26B43"/>
          </p15:clr>
        </p15:guide>
        <p15:guide id="7" pos="6675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8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8.pn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8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8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8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8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8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13" Type="http://schemas.openxmlformats.org/officeDocument/2006/relationships/slide" Target="slide48.xml"/><Relationship Id="rId18" Type="http://schemas.openxmlformats.org/officeDocument/2006/relationships/slide" Target="slide60.xml"/><Relationship Id="rId3" Type="http://schemas.openxmlformats.org/officeDocument/2006/relationships/slide" Target="slide3.xml"/><Relationship Id="rId7" Type="http://schemas.openxmlformats.org/officeDocument/2006/relationships/slide" Target="slide29.xml"/><Relationship Id="rId12" Type="http://schemas.openxmlformats.org/officeDocument/2006/relationships/slide" Target="slide44.xml"/><Relationship Id="rId17" Type="http://schemas.openxmlformats.org/officeDocument/2006/relationships/slide" Target="slide58.xml"/><Relationship Id="rId2" Type="http://schemas.openxmlformats.org/officeDocument/2006/relationships/notesSlide" Target="../notesSlides/notesSlide2.xml"/><Relationship Id="rId16" Type="http://schemas.openxmlformats.org/officeDocument/2006/relationships/slide" Target="slide5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11" Type="http://schemas.openxmlformats.org/officeDocument/2006/relationships/slide" Target="slide43.xml"/><Relationship Id="rId5" Type="http://schemas.openxmlformats.org/officeDocument/2006/relationships/slide" Target="slide21.xml"/><Relationship Id="rId15" Type="http://schemas.openxmlformats.org/officeDocument/2006/relationships/slide" Target="slide53.xml"/><Relationship Id="rId10" Type="http://schemas.openxmlformats.org/officeDocument/2006/relationships/slide" Target="slide42.xml"/><Relationship Id="rId4" Type="http://schemas.openxmlformats.org/officeDocument/2006/relationships/slide" Target="slide14.xml"/><Relationship Id="rId9" Type="http://schemas.openxmlformats.org/officeDocument/2006/relationships/slide" Target="slide39.xml"/><Relationship Id="rId14" Type="http://schemas.openxmlformats.org/officeDocument/2006/relationships/slide" Target="slide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8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8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8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8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8.png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8.png"/><Relationship Id="rId4" Type="http://schemas.openxmlformats.org/officeDocument/2006/relationships/image" Target="../media/image2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8.png"/><Relationship Id="rId5" Type="http://schemas.openxmlformats.org/officeDocument/2006/relationships/hyperlink" Target="https://fr.wiktionary.org/wiki/Annexe:Prononciation/fran%C3%A7ais" TargetMode="Externa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8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8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8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3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8.png"/><Relationship Id="rId5" Type="http://schemas.openxmlformats.org/officeDocument/2006/relationships/image" Target="../media/image32.jpg"/><Relationship Id="rId4" Type="http://schemas.openxmlformats.org/officeDocument/2006/relationships/notesSlide" Target="../notesSlides/notesSlide3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hyperlink" Target="https://fr.wiktionary.org/wiki/Annexe:Prononciation/fran%C3%A7ais" TargetMode="Externa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8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8.png"/><Relationship Id="rId5" Type="http://schemas.openxmlformats.org/officeDocument/2006/relationships/image" Target="../media/image36.jpg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7.pn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8.png"/><Relationship Id="rId4" Type="http://schemas.openxmlformats.org/officeDocument/2006/relationships/image" Target="../media/image3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8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8.png"/><Relationship Id="rId4" Type="http://schemas.openxmlformats.org/officeDocument/2006/relationships/image" Target="../media/image10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8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8.png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8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8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8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media" Target="../media/media59.m4a"/><Relationship Id="rId7" Type="http://schemas.openxmlformats.org/officeDocument/2006/relationships/image" Target="../media/image8.png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notesSlide" Target="../notesSlides/notesSlide39.xml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59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E6775B-FE4E-4243-97DA-8AC99BE07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8" y="2390775"/>
            <a:ext cx="6261100" cy="1330326"/>
          </a:xfrm>
        </p:spPr>
        <p:txBody>
          <a:bodyPr>
            <a:normAutofit/>
          </a:bodyPr>
          <a:lstStyle/>
          <a:p>
            <a:r>
              <a:rPr lang="en-GB" dirty="0"/>
              <a:t>Fonetiikkapaketti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AE428D2-2D21-8348-A632-1EB315D95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3771900"/>
            <a:ext cx="5524500" cy="688340"/>
          </a:xfrm>
        </p:spPr>
        <p:txBody>
          <a:bodyPr>
            <a:normAutofit fontScale="92500"/>
          </a:bodyPr>
          <a:lstStyle/>
          <a:p>
            <a:r>
              <a:rPr lang="en-GB" dirty="0"/>
              <a:t>APFF Suomen ranskanopettajain yhdistys 2021</a:t>
            </a:r>
          </a:p>
        </p:txBody>
      </p:sp>
    </p:spTree>
    <p:extLst>
      <p:ext uri="{BB962C8B-B14F-4D97-AF65-F5344CB8AC3E}">
        <p14:creationId xmlns:p14="http://schemas.microsoft.com/office/powerpoint/2010/main" val="4073583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0249050E-4E46-0B4D-B622-86441251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consonne finale muette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A835E79-D2DA-A842-90FE-3BCA782022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13181459-E7EF-C84B-8E6A-B293E3B4FEB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dirty="0"/>
              <a:t>mes livres [me livR]</a:t>
            </a:r>
            <a:br>
              <a:rPr lang="fr-FR" dirty="0"/>
            </a:br>
            <a:r>
              <a:rPr lang="fr-FR" dirty="0"/>
              <a:t>tes cadeaux [te kado]</a:t>
            </a:r>
            <a:br>
              <a:rPr lang="fr-FR" dirty="0"/>
            </a:br>
            <a:r>
              <a:rPr lang="fr-FR" dirty="0"/>
              <a:t>ses sports préférés </a:t>
            </a:r>
            <a:br>
              <a:rPr lang="fr-FR" dirty="0"/>
            </a:br>
            <a:r>
              <a:rPr lang="fr-FR" dirty="0"/>
              <a:t>[se spɔR pRefeRe] </a:t>
            </a:r>
            <a:br>
              <a:rPr lang="fr-FR" dirty="0"/>
            </a:br>
            <a:r>
              <a:rPr lang="fr-FR" dirty="0"/>
              <a:t>nos cours [no kuR]</a:t>
            </a:r>
            <a:br>
              <a:rPr lang="fr-FR" dirty="0"/>
            </a:br>
            <a:r>
              <a:rPr lang="fr-FR" dirty="0"/>
              <a:t>vos profs [vo pRɔf]</a:t>
            </a:r>
            <a:br>
              <a:rPr lang="fr-FR" dirty="0"/>
            </a:br>
            <a:r>
              <a:rPr lang="fr-FR" dirty="0"/>
              <a:t>leurs crayons [lœR kRejɔ̃]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04094C67-31E1-5D44-B7CD-3938BF14E1A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fr-FR" sz="1600" b="1" dirty="0"/>
              <a:t>Attention:</a:t>
            </a:r>
            <a:br>
              <a:rPr lang="fr-FR" sz="1600" dirty="0"/>
            </a:br>
            <a:r>
              <a:rPr lang="fr-FR" sz="1600" dirty="0"/>
              <a:t>mes‿amis [mezami]</a:t>
            </a:r>
            <a:br>
              <a:rPr lang="fr-FR" sz="1600" dirty="0"/>
            </a:br>
            <a:r>
              <a:rPr lang="fr-FR" sz="1600" dirty="0"/>
              <a:t>tes‿idées [tezide]</a:t>
            </a:r>
            <a:br>
              <a:rPr lang="fr-FR" sz="1600" dirty="0"/>
            </a:br>
            <a:r>
              <a:rPr lang="fr-FR" sz="1600" dirty="0"/>
              <a:t>ses‿enfants [sezɑ̃fɑ̃] </a:t>
            </a:r>
          </a:p>
          <a:p>
            <a:br>
              <a:rPr lang="fr-FR" sz="1600" dirty="0"/>
            </a:br>
            <a:r>
              <a:rPr lang="fr-FR" sz="1600" dirty="0"/>
              <a:t>nos‿animaux [nozanimo]</a:t>
            </a:r>
            <a:br>
              <a:rPr lang="fr-FR" sz="1600" dirty="0"/>
            </a:br>
            <a:r>
              <a:rPr lang="fr-FR" sz="1600" dirty="0"/>
              <a:t>vos‿adresses [vozadRɛs]</a:t>
            </a:r>
            <a:br>
              <a:rPr lang="fr-FR" sz="1600" dirty="0"/>
            </a:br>
            <a:r>
              <a:rPr lang="fr-FR" sz="1600" dirty="0"/>
              <a:t>leurs‿histoires [lœRzistwaR] 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71E7314-7D09-6C40-BCE1-7CEDD2FF5C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DD8EB4FC-7E4F-5B4F-BE4F-576D62A703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t="4366" b="4366"/>
          <a:stretch/>
        </p:blipFill>
        <p:spPr/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0FF727A6-FEAC-814F-AF5F-4190C996DD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Haamukirjaimet</a:t>
            </a:r>
          </a:p>
        </p:txBody>
      </p:sp>
      <p:pic>
        <p:nvPicPr>
          <p:cNvPr id="9" name="Audio Recording 4. Dec 2021 at 16.52.15" descr="Audio Recording 4. Dec 2021 at 16.52.15">
            <a:hlinkClick r:id="" action="ppaction://media"/>
            <a:extLst>
              <a:ext uri="{FF2B5EF4-FFF2-40B4-BE49-F238E27FC236}">
                <a16:creationId xmlns:a16="http://schemas.microsoft.com/office/drawing/2014/main" id="{17DC99F0-8AD8-184B-82DC-0DBA0FC53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7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E033BE-5B6E-764C-89E7-7097778D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26160" cy="88455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8348038-E2D9-3A4F-9404-7ACF3F92F7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A517E1-3F52-8C43-B076-BBE279B0F6E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0425" y="2457450"/>
            <a:ext cx="6516688" cy="3597275"/>
          </a:xfrm>
        </p:spPr>
        <p:txBody>
          <a:bodyPr/>
          <a:lstStyle/>
          <a:p>
            <a:pPr lvl="0"/>
            <a:r>
              <a:rPr lang="fr-FR" b="1" dirty="0"/>
              <a:t>Attention 1:</a:t>
            </a:r>
            <a:br>
              <a:rPr lang="fr-FR" dirty="0"/>
            </a:br>
            <a:r>
              <a:rPr lang="fr-FR" dirty="0"/>
              <a:t>finir [finir]</a:t>
            </a:r>
            <a:br>
              <a:rPr lang="fr-FR" dirty="0"/>
            </a:br>
            <a:r>
              <a:rPr lang="fr-FR" dirty="0"/>
              <a:t>voir [vwaR]</a:t>
            </a:r>
            <a:br>
              <a:rPr lang="fr-FR" dirty="0"/>
            </a:br>
            <a:r>
              <a:rPr lang="fr-FR" dirty="0"/>
              <a:t>donc [dɔ̃k]</a:t>
            </a:r>
            <a:br>
              <a:rPr lang="fr-FR" dirty="0"/>
            </a:br>
            <a:r>
              <a:rPr lang="fr-FR" dirty="0"/>
              <a:t>un sac [sak]</a:t>
            </a:r>
            <a:br>
              <a:rPr lang="fr-FR" dirty="0"/>
            </a:br>
            <a:r>
              <a:rPr lang="fr-FR" dirty="0"/>
              <a:t>un animal [animal]</a:t>
            </a:r>
            <a:br>
              <a:rPr lang="fr-FR" dirty="0"/>
            </a:br>
            <a:r>
              <a:rPr lang="fr-FR" dirty="0"/>
              <a:t>un œuf [œf]</a:t>
            </a:r>
            <a:br>
              <a:rPr lang="fr-FR" dirty="0"/>
            </a:br>
            <a:r>
              <a:rPr lang="fr-FR" dirty="0"/>
              <a:t>un coq [kɔk] </a:t>
            </a:r>
          </a:p>
          <a:p>
            <a:pPr lvl="0"/>
            <a:r>
              <a:rPr lang="fr-FR" b="1" dirty="0"/>
              <a:t>Attention 2: </a:t>
            </a:r>
            <a:br>
              <a:rPr lang="fr-FR" dirty="0"/>
            </a:br>
            <a:r>
              <a:rPr lang="fr-FR" dirty="0"/>
              <a:t>un bus [bys]</a:t>
            </a:r>
            <a:br>
              <a:rPr lang="fr-FR" dirty="0"/>
            </a:br>
            <a:r>
              <a:rPr lang="fr-FR" dirty="0"/>
              <a:t>un fils [fis]</a:t>
            </a:r>
            <a:br>
              <a:rPr lang="fr-FR" dirty="0"/>
            </a:br>
            <a:r>
              <a:rPr lang="fr-FR" dirty="0"/>
              <a:t>un ours [uRs]</a:t>
            </a:r>
          </a:p>
          <a:p>
            <a:endParaRPr lang="fr-FR" dirty="0"/>
          </a:p>
        </p:txBody>
      </p:sp>
      <p:sp>
        <p:nvSpPr>
          <p:cNvPr id="34" name="Tekstin paikkamerkki 33">
            <a:extLst>
              <a:ext uri="{FF2B5EF4-FFF2-40B4-BE49-F238E27FC236}">
                <a16:creationId xmlns:a16="http://schemas.microsoft.com/office/drawing/2014/main" id="{4474D77F-A60B-DD44-8F68-FE7C38CD903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r-FR" sz="1600" dirty="0"/>
              <a:t>Haamukirjaimet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72C06CD-DF2F-5C43-96BB-BB6E10590C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3" name="Kuvan paikkamerkki 25">
            <a:extLst>
              <a:ext uri="{FF2B5EF4-FFF2-40B4-BE49-F238E27FC236}">
                <a16:creationId xmlns:a16="http://schemas.microsoft.com/office/drawing/2014/main" id="{4A3E67EE-E2E5-6349-BEB0-CDD811FB77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t="4366" b="4366"/>
          <a:stretch/>
        </p:blipFill>
        <p:spPr>
          <a:xfrm>
            <a:off x="7899457" y="1447273"/>
            <a:ext cx="3690438" cy="3369696"/>
          </a:xfrm>
        </p:spPr>
      </p:pic>
      <p:pic>
        <p:nvPicPr>
          <p:cNvPr id="8" name="Audio Recording 4. Dec 2021 at 16.52.48" descr="Audio Recording 4. Dec 2021 at 16.52.48">
            <a:hlinkClick r:id="" action="ppaction://media"/>
            <a:extLst>
              <a:ext uri="{FF2B5EF4-FFF2-40B4-BE49-F238E27FC236}">
                <a16:creationId xmlns:a16="http://schemas.microsoft.com/office/drawing/2014/main" id="{F916697F-84DE-3742-A1FF-4A1AD28FF4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2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694AD8-453A-1B49-919A-E38745314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 muet [-]</a:t>
            </a:r>
            <a:endParaRPr lang="fr-FR" dirty="0"/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ECF0BD78-B242-0349-83D3-29C0B84542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t="4366" b="4366"/>
          <a:stretch>
            <a:fillRect/>
          </a:stretch>
        </p:blipFill>
        <p:spPr/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41F523A-735A-4943-BFAF-DFBA16298A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A2CD056-3C71-FF48-A561-0842C8E28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Haamukirjaimet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069D00-3993-8B4E-A3B1-7924F8244EA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dirty="0"/>
              <a:t>un cahier [kaje]</a:t>
            </a:r>
            <a:br>
              <a:rPr lang="fr-FR" dirty="0"/>
            </a:br>
            <a:r>
              <a:rPr lang="fr-FR" dirty="0"/>
              <a:t>l’hôtel [lotel]</a:t>
            </a:r>
            <a:br>
              <a:rPr lang="fr-FR" dirty="0"/>
            </a:br>
            <a:r>
              <a:rPr lang="fr-FR" dirty="0"/>
              <a:t>l’homme [lɔm]</a:t>
            </a:r>
            <a:br>
              <a:rPr lang="fr-FR" dirty="0"/>
            </a:br>
            <a:r>
              <a:rPr lang="fr-FR" dirty="0"/>
              <a:t>l’hôpital [lopital]</a:t>
            </a:r>
            <a:br>
              <a:rPr lang="fr-FR" dirty="0"/>
            </a:br>
            <a:r>
              <a:rPr lang="fr-FR" dirty="0"/>
              <a:t>en hiver [ɑ̃nivɛR]</a:t>
            </a:r>
            <a:br>
              <a:rPr lang="fr-FR" dirty="0"/>
            </a:br>
            <a:r>
              <a:rPr lang="fr-FR" dirty="0"/>
              <a:t>l’heure [lœR]</a:t>
            </a:r>
            <a:br>
              <a:rPr lang="fr-FR" dirty="0"/>
            </a:br>
            <a:r>
              <a:rPr lang="fr-FR" dirty="0"/>
              <a:t>l’habitant [labitɑ̃]</a:t>
            </a:r>
            <a:br>
              <a:rPr lang="fr-FR" dirty="0"/>
            </a:br>
            <a:r>
              <a:rPr lang="fr-FR" dirty="0"/>
              <a:t>horrible [ɔRibl]</a:t>
            </a:r>
            <a:br>
              <a:rPr lang="fr-FR" dirty="0"/>
            </a:br>
            <a:r>
              <a:rPr lang="fr-FR" dirty="0"/>
              <a:t>je m’habille [ʒə mabij]</a:t>
            </a:r>
            <a:br>
              <a:rPr lang="fr-FR" dirty="0"/>
            </a:br>
            <a:r>
              <a:rPr lang="fr-FR" dirty="0"/>
              <a:t>tu habites [tɥ abit]</a:t>
            </a:r>
            <a:br>
              <a:rPr lang="fr-FR" dirty="0"/>
            </a:br>
            <a:r>
              <a:rPr lang="fr-FR" dirty="0"/>
              <a:t>vous‿hésitez [vuzezite]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7FBFFDD2-059A-3743-868E-4BB74E2CD1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3.22" descr="Audio Recording 4. Dec 2021 at 16.53.22">
            <a:hlinkClick r:id="" action="ppaction://media"/>
            <a:extLst>
              <a:ext uri="{FF2B5EF4-FFF2-40B4-BE49-F238E27FC236}">
                <a16:creationId xmlns:a16="http://schemas.microsoft.com/office/drawing/2014/main" id="{09C199DE-FE91-884D-9148-B641E22E2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4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37513B-4579-5C43-8C4F-1A6E7998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16328" cy="884555"/>
          </a:xfrm>
        </p:spPr>
        <p:txBody>
          <a:bodyPr/>
          <a:lstStyle/>
          <a:p>
            <a:r>
              <a:rPr lang="fi-FI" dirty="0"/>
              <a:t>H aspiré [-]</a:t>
            </a:r>
            <a:endParaRPr lang="fr-FR" dirty="0"/>
          </a:p>
        </p:txBody>
      </p:sp>
      <p:pic>
        <p:nvPicPr>
          <p:cNvPr id="9" name="Kuvan paikkamerkki 8" descr="Kuva, joka sisältää kohteen teksti, ketju, metalliastiat&#10;&#10;Kuvaus luotu automaattisesti">
            <a:extLst>
              <a:ext uri="{FF2B5EF4-FFF2-40B4-BE49-F238E27FC236}">
                <a16:creationId xmlns:a16="http://schemas.microsoft.com/office/drawing/2014/main" id="{12F67A4A-54BB-8F4D-83AC-D0BE95B8CE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t="4366" b="4366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0761D77-3173-AD44-8402-3FD315E1CB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A0BBC861-DD07-CA44-8094-8ABD8A1A29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Haamukirjaimet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C28BE85-A5D7-9B47-B0F8-A98299D6D60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590810"/>
          </a:xfrm>
        </p:spPr>
        <p:txBody>
          <a:bodyPr numCol="1">
            <a:normAutofit/>
          </a:bodyPr>
          <a:lstStyle/>
          <a:p>
            <a:r>
              <a:rPr lang="fr-FR" dirty="0"/>
              <a:t>le hibou [lə ‘ibu]</a:t>
            </a:r>
            <a:br>
              <a:rPr lang="fr-FR" dirty="0"/>
            </a:br>
            <a:r>
              <a:rPr lang="fr-FR" dirty="0"/>
              <a:t>le héros [lə ‘eRo]</a:t>
            </a:r>
            <a:br>
              <a:rPr lang="fr-FR" dirty="0"/>
            </a:br>
            <a:r>
              <a:rPr lang="fr-FR" dirty="0"/>
              <a:t>le hockey sur glace [lə ‘ɔke syR glas]</a:t>
            </a:r>
            <a:br>
              <a:rPr lang="fr-FR" dirty="0"/>
            </a:br>
            <a:r>
              <a:rPr lang="fr-FR" dirty="0"/>
              <a:t>les haricots [le ‘aRiko]</a:t>
            </a:r>
            <a:br>
              <a:rPr lang="fr-FR" dirty="0"/>
            </a:br>
            <a:r>
              <a:rPr lang="fr-FR" dirty="0"/>
              <a:t>le hasard [lə ‘azaR]</a:t>
            </a:r>
          </a:p>
          <a:p>
            <a:br>
              <a:rPr lang="fr-FR" dirty="0"/>
            </a:br>
            <a:endParaRPr lang="fr-FR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49FFA37F-564B-D64D-8F1A-17EA237A23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3.42" descr="Audio Recording 4. Dec 2021 at 16.53.42">
            <a:hlinkClick r:id="" action="ppaction://media"/>
            <a:extLst>
              <a:ext uri="{FF2B5EF4-FFF2-40B4-BE49-F238E27FC236}">
                <a16:creationId xmlns:a16="http://schemas.microsoft.com/office/drawing/2014/main" id="{74A8C382-D46D-3C48-A69A-DEE43FD67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2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9A4BCB-FCA4-5F41-B3C0-A9D028C00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[ɛ] e ouvert</a:t>
            </a:r>
            <a:r>
              <a:rPr lang="fi-FI" u="sng" dirty="0"/>
              <a:t> </a:t>
            </a:r>
            <a:endParaRPr lang="fr-FR" dirty="0"/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F5DE7CA8-5B80-4F41-B6C1-EF2A579966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t="4366" b="4366"/>
          <a:stretch>
            <a:fillRect/>
          </a:stretch>
        </p:blipFill>
        <p:spPr/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BA6E6E0-2E39-E446-82A2-1BB80EAF5B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BAF309F-F3F0-4B4A-B029-4E6F5F8CC7A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dirty="0"/>
              <a:t>j’aime [ʒɛm]</a:t>
            </a:r>
            <a:br>
              <a:rPr lang="fr-FR" dirty="0"/>
            </a:br>
            <a:r>
              <a:rPr lang="fr-FR" dirty="0"/>
              <a:t>une mère [mɛR]</a:t>
            </a:r>
            <a:br>
              <a:rPr lang="fr-FR" dirty="0"/>
            </a:br>
            <a:r>
              <a:rPr lang="fr-FR" dirty="0"/>
              <a:t>un père [pɛR] </a:t>
            </a:r>
            <a:br>
              <a:rPr lang="fr-FR" dirty="0"/>
            </a:br>
            <a:r>
              <a:rPr lang="fr-FR" dirty="0"/>
              <a:t>mais [mɛ]</a:t>
            </a:r>
            <a:br>
              <a:rPr lang="fr-FR" dirty="0"/>
            </a:br>
            <a:r>
              <a:rPr lang="fr-FR" dirty="0"/>
              <a:t>être [ɛtR] </a:t>
            </a:r>
            <a:br>
              <a:rPr lang="fr-FR" dirty="0"/>
            </a:br>
            <a:r>
              <a:rPr lang="fr-FR" dirty="0"/>
              <a:t>je vais [ʒə vɛ]</a:t>
            </a:r>
            <a:br>
              <a:rPr lang="fr-FR" dirty="0"/>
            </a:br>
            <a:r>
              <a:rPr lang="fr-FR" dirty="0"/>
              <a:t>je fais [ʒə fɛ]</a:t>
            </a:r>
            <a:br>
              <a:rPr lang="fr-FR" dirty="0"/>
            </a:br>
            <a:r>
              <a:rPr lang="fr-FR" dirty="0"/>
              <a:t>nouvelle [nuvɛl]</a:t>
            </a:r>
            <a:br>
              <a:rPr lang="fr-FR" dirty="0"/>
            </a:br>
            <a:r>
              <a:rPr lang="fr-FR" dirty="0"/>
              <a:t>super [sypɛR]</a:t>
            </a:r>
            <a:br>
              <a:rPr lang="fr-FR" dirty="0"/>
            </a:br>
            <a:r>
              <a:rPr lang="fr-FR" dirty="0"/>
              <a:t>cher [ʃɛR]</a:t>
            </a:r>
            <a:br>
              <a:rPr lang="fr-FR" dirty="0"/>
            </a:br>
            <a:r>
              <a:rPr lang="fr-FR" dirty="0"/>
              <a:t>la neige [nɛʒ] </a:t>
            </a:r>
            <a:br>
              <a:rPr lang="fr-FR" dirty="0"/>
            </a:br>
            <a:r>
              <a:rPr lang="fr-FR" dirty="0"/>
              <a:t>j’étais [ʒetɛ]</a:t>
            </a:r>
            <a:br>
              <a:rPr lang="fr-FR" dirty="0"/>
            </a:br>
            <a:r>
              <a:rPr lang="fr-FR" dirty="0"/>
              <a:t>tu voudrais [vudRɛ]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D822AB45-117E-D64E-A1ED-79ACE01D22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Tekstin paikkamerkki 9">
            <a:extLst>
              <a:ext uri="{FF2B5EF4-FFF2-40B4-BE49-F238E27FC236}">
                <a16:creationId xmlns:a16="http://schemas.microsoft.com/office/drawing/2014/main" id="{1EAC0AF1-0DE0-044F-87AD-36D47412B9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261938"/>
            <a:ext cx="2382837" cy="652462"/>
          </a:xfrm>
        </p:spPr>
        <p:txBody>
          <a:bodyPr>
            <a:normAutofit fontScale="92500"/>
          </a:bodyPr>
          <a:lstStyle/>
          <a:p>
            <a:r>
              <a:rPr lang="fi-FI" dirty="0"/>
              <a:t>e / é / è / [e] / [ɛ] / [ə] / [-]</a:t>
            </a:r>
          </a:p>
        </p:txBody>
      </p:sp>
      <p:pic>
        <p:nvPicPr>
          <p:cNvPr id="8" name="Audio Recording 4. Dec 2021 at 16.54.17" descr="Audio Recording 4. Dec 2021 at 16.54.17">
            <a:hlinkClick r:id="" action="ppaction://media"/>
            <a:extLst>
              <a:ext uri="{FF2B5EF4-FFF2-40B4-BE49-F238E27FC236}">
                <a16:creationId xmlns:a16="http://schemas.microsoft.com/office/drawing/2014/main" id="{07CAA019-D36E-674B-8E2B-71A681A73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6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27519A4-11CD-D943-8146-AB00027391C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2458192"/>
            <a:ext cx="6515906" cy="3596619"/>
          </a:xfrm>
        </p:spPr>
        <p:txBody>
          <a:bodyPr/>
          <a:lstStyle/>
          <a:p>
            <a:r>
              <a:rPr lang="fi-FI" b="1" dirty="0"/>
              <a:t>Attention:</a:t>
            </a:r>
            <a:endParaRPr lang="fi-FI" dirty="0"/>
          </a:p>
          <a:p>
            <a:r>
              <a:rPr lang="fi-FI" dirty="0"/>
              <a:t>le [lə]		les [le]</a:t>
            </a:r>
          </a:p>
          <a:p>
            <a:r>
              <a:rPr lang="fi-FI" dirty="0"/>
              <a:t>de [də] 		des [de]</a:t>
            </a:r>
          </a:p>
          <a:p>
            <a:r>
              <a:rPr lang="fi-FI" dirty="0"/>
              <a:t>me [mə]		mes [me]</a:t>
            </a:r>
          </a:p>
          <a:p>
            <a:r>
              <a:rPr lang="fi-FI" dirty="0"/>
              <a:t>in - té - res - sant [ɛ̃teresɑ̃]</a:t>
            </a:r>
          </a:p>
          <a:p>
            <a:br>
              <a:rPr lang="fi-FI" dirty="0"/>
            </a:br>
            <a:endParaRPr lang="fr-FR" dirty="0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2E203EFB-6C75-D64B-BCDD-6EE5EAAB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Syllabe ouverte / fermée</a:t>
            </a:r>
            <a:endParaRPr lang="fr-FR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B0B83D5-7912-304C-8E49-BF4B66F2D6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7D52D0BE-8098-AA47-9BBB-E911B4EFD8E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293688"/>
            <a:ext cx="2382837" cy="620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500" dirty="0"/>
              <a:t>e / é / è / [e] / [ɛ] / [ə] / [-]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90AD60BC-3AF0-1248-B1BB-15AD1E1161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" name="Audio Recording 9. Jan 2022 at 11.36.18" descr="Audio Recording 9. Jan 2022 at 11.36.18">
            <a:hlinkClick r:id="" action="ppaction://media"/>
            <a:extLst>
              <a:ext uri="{FF2B5EF4-FFF2-40B4-BE49-F238E27FC236}">
                <a16:creationId xmlns:a16="http://schemas.microsoft.com/office/drawing/2014/main" id="{B6C83D3B-606E-D843-B0FA-4DDE7945A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8122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0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82BCFF41-DBD9-BD40-A96F-4C0B1AF5F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accent grave è [ɛ]</a:t>
            </a:r>
            <a:endParaRPr lang="fr-FR" dirty="0"/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3729F8A9-942D-B84A-A20A-9F7194E86E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47804" t="-15807" r="-32913" b="-19204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307A3BB-D96E-804E-94C5-EF635F9A5B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AD19559-1949-1F40-A91C-FE7E1284F2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e / é / è / [e] / [ɛ] / [ə] / [-]</a:t>
            </a:r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5153C49C-5AB0-3542-BA4F-22FEFF167BFE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un père [pɛR]</a:t>
            </a:r>
            <a:br>
              <a:rPr lang="fr-FR" dirty="0"/>
            </a:br>
            <a:r>
              <a:rPr lang="fr-FR" dirty="0"/>
              <a:t>une mère [mɛR]</a:t>
            </a:r>
            <a:br>
              <a:rPr lang="fr-FR" dirty="0"/>
            </a:br>
            <a:r>
              <a:rPr lang="fr-FR" dirty="0"/>
              <a:t>un frère [fRɛR]</a:t>
            </a:r>
            <a:br>
              <a:rPr lang="fr-FR" dirty="0"/>
            </a:br>
            <a:r>
              <a:rPr lang="fr-FR" dirty="0"/>
              <a:t>un problème [pRɔblɛm]</a:t>
            </a:r>
            <a:br>
              <a:rPr lang="fr-FR" dirty="0"/>
            </a:br>
            <a:r>
              <a:rPr lang="fr-FR" dirty="0"/>
              <a:t>dernière [deRnjɛR]</a:t>
            </a:r>
            <a:br>
              <a:rPr lang="fr-FR" dirty="0"/>
            </a:br>
            <a:r>
              <a:rPr lang="fr-FR" dirty="0"/>
              <a:t>je me lève [ʒə mə lɛv]</a:t>
            </a:r>
            <a:br>
              <a:rPr lang="fr-FR" dirty="0"/>
            </a:br>
            <a:r>
              <a:rPr lang="fr-FR" dirty="0"/>
              <a:t>ils achètent [ilzaʃɛt]</a:t>
            </a:r>
            <a:br>
              <a:rPr lang="fr-FR" dirty="0"/>
            </a:br>
            <a:r>
              <a:rPr lang="fr-FR" dirty="0"/>
              <a:t>complète [kɔ̃plɛt]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5A94A097-7941-4048-B3EA-940C2ED0A5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5.21" descr="Audio Recording 4. Dec 2021 at 16.55.21">
            <a:hlinkClick r:id="" action="ppaction://media"/>
            <a:extLst>
              <a:ext uri="{FF2B5EF4-FFF2-40B4-BE49-F238E27FC236}">
                <a16:creationId xmlns:a16="http://schemas.microsoft.com/office/drawing/2014/main" id="{B9C40959-CB46-D947-8FA1-77A0B1DCC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7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2B8CB0-2598-5342-A36B-F6C79F922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accent</a:t>
            </a:r>
            <a:r>
              <a:rPr lang="fi-FI" dirty="0"/>
              <a:t> </a:t>
            </a:r>
            <a:r>
              <a:rPr lang="fr-FR" dirty="0"/>
              <a:t>aigu</a:t>
            </a:r>
            <a:r>
              <a:rPr lang="fi-FI" dirty="0"/>
              <a:t> é [e]</a:t>
            </a:r>
            <a:endParaRPr lang="fr-FR" dirty="0"/>
          </a:p>
        </p:txBody>
      </p:sp>
      <p:pic>
        <p:nvPicPr>
          <p:cNvPr id="9" name="Kuvan paikkamerkki 8" descr="Kuva, joka sisältää kohteen nuoli&#10;&#10;Kuvaus luotu automaattisesti">
            <a:extLst>
              <a:ext uri="{FF2B5EF4-FFF2-40B4-BE49-F238E27FC236}">
                <a16:creationId xmlns:a16="http://schemas.microsoft.com/office/drawing/2014/main" id="{1A9731F5-74C6-B146-8368-EE659212F8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t="4366" b="4366"/>
          <a:stretch>
            <a:fillRect/>
          </a:stretch>
        </p:blipFill>
        <p:spPr/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9AE2377-3D93-A640-8CDD-63BC09907C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A5716CD-A64E-6C48-A8C9-075A41337E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e / é / è / [e] / [ɛ] / [ə] / [-]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4378068-0F70-5C46-A1CF-983322DFE09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782712"/>
          </a:xfrm>
        </p:spPr>
        <p:txBody>
          <a:bodyPr numCol="1"/>
          <a:lstStyle/>
          <a:p>
            <a:r>
              <a:rPr lang="fr-FR" b="1" u="sng" dirty="0"/>
              <a:t>Passé composé:</a:t>
            </a:r>
          </a:p>
          <a:p>
            <a:r>
              <a:rPr lang="fr-FR" dirty="0"/>
              <a:t>j’ai écouté [ʒe ekute]</a:t>
            </a:r>
            <a:br>
              <a:rPr lang="fr-FR" dirty="0"/>
            </a:br>
            <a:r>
              <a:rPr lang="fr-FR" dirty="0"/>
              <a:t>tu as parlé [tɥ a paRle]</a:t>
            </a:r>
            <a:br>
              <a:rPr lang="fr-FR" dirty="0"/>
            </a:br>
            <a:r>
              <a:rPr lang="fr-FR" dirty="0"/>
              <a:t>elle a dansé [ɛl a dɑ̃se]</a:t>
            </a:r>
            <a:br>
              <a:rPr lang="fr-FR" dirty="0"/>
            </a:br>
            <a:r>
              <a:rPr lang="fr-FR" dirty="0"/>
              <a:t>nous avons regardé [nuzavɔ̃ RəgaRde]</a:t>
            </a:r>
            <a:br>
              <a:rPr lang="fr-FR" dirty="0"/>
            </a:br>
            <a:r>
              <a:rPr lang="fr-FR" dirty="0"/>
              <a:t>vous avez donné [vuzave dɔne]</a:t>
            </a:r>
            <a:br>
              <a:rPr lang="fr-FR" dirty="0"/>
            </a:br>
            <a:r>
              <a:rPr lang="fr-FR" dirty="0"/>
              <a:t>ils ont pensé [ilzɔ̃ pɑ̃se]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25E182E7-64CA-2C48-9027-C0EAE11172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02.50" descr="Audio Recording 10. Dec 2021 at 9.02.50">
            <a:hlinkClick r:id="" action="ppaction://media"/>
            <a:extLst>
              <a:ext uri="{FF2B5EF4-FFF2-40B4-BE49-F238E27FC236}">
                <a16:creationId xmlns:a16="http://schemas.microsoft.com/office/drawing/2014/main" id="{C9C3E29F-339D-8B40-8969-657FB32835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0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23FA2-B3E6-1A44-847A-6E700FAFD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accent aigu é [e]</a:t>
            </a:r>
            <a:endParaRPr lang="fr-FR" dirty="0"/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A40206E3-702D-C84E-AEE8-0AEB262285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t="4366" b="4366"/>
          <a:stretch>
            <a:fillRect/>
          </a:stretch>
        </p:blipFill>
        <p:spPr/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8F06A71-6440-C94F-A293-1DCA63A882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CE94DA5-1C9D-2D44-A5F2-19182EC2E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e / é / è / [e] / [ɛ] / [ə] / [-]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6629277-E03D-484B-A3A3-D93A0CF17231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l’été [ete]</a:t>
            </a:r>
            <a:br>
              <a:rPr lang="fr-FR" dirty="0"/>
            </a:br>
            <a:r>
              <a:rPr lang="fr-FR" dirty="0"/>
              <a:t>le téléphone [telefɔn]</a:t>
            </a:r>
            <a:br>
              <a:rPr lang="fr-FR" dirty="0"/>
            </a:br>
            <a:r>
              <a:rPr lang="fr-FR" dirty="0"/>
              <a:t>un ciné [sine]</a:t>
            </a:r>
            <a:br>
              <a:rPr lang="fr-FR" dirty="0"/>
            </a:br>
            <a:r>
              <a:rPr lang="fr-FR" dirty="0"/>
              <a:t>un bébé [bebe]</a:t>
            </a:r>
            <a:br>
              <a:rPr lang="fr-FR" dirty="0"/>
            </a:br>
            <a:r>
              <a:rPr lang="fr-FR" dirty="0"/>
              <a:t>un café [kafe]            </a:t>
            </a:r>
            <a:br>
              <a:rPr lang="fr-FR" dirty="0"/>
            </a:br>
            <a:r>
              <a:rPr lang="fr-FR" dirty="0"/>
              <a:t>la liberté [libɛRte]</a:t>
            </a:r>
            <a:br>
              <a:rPr lang="fr-FR" dirty="0"/>
            </a:br>
            <a:r>
              <a:rPr lang="fr-FR" dirty="0"/>
              <a:t>la fraternité [fRatɛRnite]</a:t>
            </a:r>
            <a:br>
              <a:rPr lang="fr-FR" dirty="0"/>
            </a:br>
            <a:r>
              <a:rPr lang="fr-FR" dirty="0"/>
              <a:t>l’égalité [egalite] 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9BF4E02-72E9-5C4F-AFC5-447210111B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Audio Recording 9. Jan 2022 at 11.37.47" descr="Audio Recording 9. Jan 2022 at 11.37.47">
            <a:hlinkClick r:id="" action="ppaction://media"/>
            <a:extLst>
              <a:ext uri="{FF2B5EF4-FFF2-40B4-BE49-F238E27FC236}">
                <a16:creationId xmlns:a16="http://schemas.microsoft.com/office/drawing/2014/main" id="{6D581E58-FB54-F641-B05E-3F2A320FD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40999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5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64868B83-140C-4E45-8E6A-7295A5FE8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accent aigu é [e] / e [-]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C51D0A-0361-F34A-A3B6-10EBF77725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88B894DF-0F49-FF41-93BA-425AE7716D5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2457450"/>
            <a:ext cx="6515906" cy="3597361"/>
          </a:xfrm>
        </p:spPr>
        <p:txBody>
          <a:bodyPr numCol="1"/>
          <a:lstStyle/>
          <a:p>
            <a:r>
              <a:rPr lang="fi-FI" b="1" dirty="0"/>
              <a:t>Attention: à comparer</a:t>
            </a:r>
          </a:p>
          <a:p>
            <a:r>
              <a:rPr lang="fr-FR" b="1" u="sng" dirty="0"/>
              <a:t>-e [-] </a:t>
            </a:r>
            <a:r>
              <a:rPr lang="fr-FR" dirty="0"/>
              <a:t>		</a:t>
            </a:r>
            <a:r>
              <a:rPr lang="fr-FR" b="1" u="sng" dirty="0"/>
              <a:t> -é [e]</a:t>
            </a:r>
            <a:br>
              <a:rPr lang="fr-FR" dirty="0"/>
            </a:br>
            <a:r>
              <a:rPr lang="fr-FR" dirty="0"/>
              <a:t>sale [sal] 		salé [sale]</a:t>
            </a:r>
            <a:br>
              <a:rPr lang="fr-FR" dirty="0"/>
            </a:br>
            <a:r>
              <a:rPr lang="fr-FR" dirty="0"/>
              <a:t>sucre [sykR] 	sucré [sykRe]</a:t>
            </a:r>
            <a:br>
              <a:rPr lang="fr-FR" dirty="0"/>
            </a:br>
            <a:r>
              <a:rPr lang="fr-FR" dirty="0"/>
              <a:t>côte [kot] 	côté [kote]</a:t>
            </a:r>
            <a:br>
              <a:rPr lang="fr-FR" dirty="0"/>
            </a:br>
            <a:r>
              <a:rPr lang="fr-FR" dirty="0"/>
              <a:t>Marie [mari] 	marié [marje]</a:t>
            </a:r>
            <a:br>
              <a:rPr lang="fr-FR" dirty="0"/>
            </a:br>
            <a:r>
              <a:rPr lang="fr-FR" dirty="0"/>
              <a:t>fatigue [fatig]	fatigué [fatige]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95C07676-2707-C641-9940-278A58A0B7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36526"/>
            <a:ext cx="2382914" cy="777874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r-FR" sz="1500" dirty="0"/>
              <a:t>e / é / è / [e] / [ɛ] / [ə] / [-]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1D0B98B-92FF-F14F-A2B7-C0E70C57DF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Audio Recording 10. Dec 2021 at 9.03.58" descr="Audio Recording 10. Dec 2021 at 9.03.58">
            <a:hlinkClick r:id="" action="ppaction://media"/>
            <a:extLst>
              <a:ext uri="{FF2B5EF4-FFF2-40B4-BE49-F238E27FC236}">
                <a16:creationId xmlns:a16="http://schemas.microsoft.com/office/drawing/2014/main" id="{9EFC9869-C62C-6444-B849-1E7B272A5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9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50A0B5-3410-A943-BFA1-DA4658FE241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dirty="0"/>
              <a:t>Sisällysluettelo</a:t>
            </a:r>
          </a:p>
        </p:txBody>
      </p:sp>
      <p:sp>
        <p:nvSpPr>
          <p:cNvPr id="25" name="Sisällön paikkamerkki 24">
            <a:extLst>
              <a:ext uri="{FF2B5EF4-FFF2-40B4-BE49-F238E27FC236}">
                <a16:creationId xmlns:a16="http://schemas.microsoft.com/office/drawing/2014/main" id="{C0DF83CA-786E-0443-82FC-15ADBD768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73238"/>
            <a:ext cx="7862816" cy="4097626"/>
          </a:xfrm>
        </p:spPr>
        <p:txBody>
          <a:bodyPr>
            <a:noAutofit/>
          </a:bodyPr>
          <a:lstStyle/>
          <a:p>
            <a:r>
              <a:rPr lang="fr-FR" sz="1600" b="1" dirty="0">
                <a:hlinkClick r:id="rId3" action="ppaction://hlinksldjump"/>
              </a:rPr>
              <a:t>Haamukirjaimet</a:t>
            </a:r>
            <a:r>
              <a:rPr lang="fr-FR" sz="1600" dirty="0"/>
              <a:t> 3–13</a:t>
            </a:r>
          </a:p>
          <a:p>
            <a:r>
              <a:rPr lang="fr-FR" sz="1600" b="1" dirty="0">
                <a:hlinkClick r:id="rId4" action="ppaction://hlinksldjump"/>
              </a:rPr>
              <a:t>e / é / è / [e] / [ɛ] / [ə] / [-]</a:t>
            </a:r>
            <a:r>
              <a:rPr lang="fr-FR" sz="1600" b="1" dirty="0"/>
              <a:t> </a:t>
            </a:r>
            <a:r>
              <a:rPr lang="fr-FR" sz="1600" dirty="0"/>
              <a:t>14–20</a:t>
            </a:r>
            <a:endParaRPr lang="fr-FR" sz="1600" dirty="0">
              <a:hlinkClick r:id="" action="ppaction://hlinkshowjump?jump=nextslide"/>
            </a:endParaRPr>
          </a:p>
          <a:p>
            <a:r>
              <a:rPr lang="fr-FR" sz="1600" b="1" dirty="0">
                <a:hlinkClick r:id="rId5" action="ppaction://hlinksldjump"/>
              </a:rPr>
              <a:t>Liaison</a:t>
            </a:r>
            <a:r>
              <a:rPr lang="fr-FR" sz="1600" dirty="0"/>
              <a:t> 21–23</a:t>
            </a:r>
            <a:endParaRPr lang="fr-FR" sz="1600" dirty="0">
              <a:hlinkClick r:id="" action="ppaction://hlinkshowjump?jump=nextslide"/>
            </a:endParaRPr>
          </a:p>
          <a:p>
            <a:r>
              <a:rPr lang="fr-FR" sz="1600" b="1" dirty="0">
                <a:hlinkClick r:id="rId6" action="ppaction://hlinksldjump"/>
              </a:rPr>
              <a:t>Nasales</a:t>
            </a:r>
            <a:r>
              <a:rPr lang="fr-FR" sz="1600" b="1" dirty="0"/>
              <a:t> </a:t>
            </a:r>
            <a:r>
              <a:rPr lang="fr-FR" sz="1600" dirty="0"/>
              <a:t>24–28</a:t>
            </a:r>
          </a:p>
          <a:p>
            <a:r>
              <a:rPr lang="fr-FR" sz="1600" b="1" dirty="0">
                <a:hlinkClick r:id="rId7" action="ppaction://hlinksldjump"/>
              </a:rPr>
              <a:t>s / ch / [z] / [s] / [ʃ]</a:t>
            </a:r>
            <a:r>
              <a:rPr lang="fr-FR" sz="1600" b="1" dirty="0"/>
              <a:t> </a:t>
            </a:r>
            <a:r>
              <a:rPr lang="fr-FR" sz="1600" dirty="0"/>
              <a:t>29–35</a:t>
            </a:r>
          </a:p>
          <a:p>
            <a:r>
              <a:rPr lang="fr-FR" sz="1600" b="1" dirty="0">
                <a:hlinkClick r:id="rId8" action="ppaction://hlinksldjump"/>
              </a:rPr>
              <a:t>g / [g] / [ʒ] </a:t>
            </a:r>
            <a:r>
              <a:rPr lang="fr-FR" sz="1600" dirty="0"/>
              <a:t>36–38</a:t>
            </a:r>
          </a:p>
          <a:p>
            <a:r>
              <a:rPr lang="fi-FI" sz="1600" b="1" dirty="0">
                <a:hlinkClick r:id="rId9" action="ppaction://hlinksldjump"/>
              </a:rPr>
              <a:t>c / ç / [s] / [k]</a:t>
            </a:r>
            <a:r>
              <a:rPr lang="fi-FI" sz="1600" b="1" dirty="0"/>
              <a:t> </a:t>
            </a:r>
            <a:r>
              <a:rPr lang="fi-FI" sz="1600" dirty="0"/>
              <a:t>39–41</a:t>
            </a:r>
          </a:p>
          <a:p>
            <a:r>
              <a:rPr lang="fi-FI" sz="1600" b="1" dirty="0">
                <a:hlinkClick r:id="rId10" action="ppaction://hlinksldjump"/>
              </a:rPr>
              <a:t>j [ʒ]</a:t>
            </a:r>
            <a:r>
              <a:rPr lang="fi-FI" sz="1600" b="1" dirty="0"/>
              <a:t> </a:t>
            </a:r>
            <a:r>
              <a:rPr lang="fi-FI" sz="1600" dirty="0"/>
              <a:t>42</a:t>
            </a:r>
          </a:p>
          <a:p>
            <a:r>
              <a:rPr lang="fi-FI" sz="1600" b="1" dirty="0">
                <a:hlinkClick r:id="rId11" action="ppaction://hlinksldjump"/>
              </a:rPr>
              <a:t>gn [ɲ]</a:t>
            </a:r>
            <a:r>
              <a:rPr lang="fi-FI" sz="1600" dirty="0"/>
              <a:t> 43</a:t>
            </a:r>
          </a:p>
          <a:p>
            <a:r>
              <a:rPr lang="fi-FI" sz="1600" b="1" dirty="0">
                <a:hlinkClick r:id="rId12" action="ppaction://hlinksldjump"/>
              </a:rPr>
              <a:t>y / u / ou / [i] / [j] / [y] / [u]</a:t>
            </a:r>
            <a:r>
              <a:rPr lang="fi-FI" sz="1600" b="1" dirty="0"/>
              <a:t> </a:t>
            </a:r>
            <a:r>
              <a:rPr lang="fi-FI" sz="1600" dirty="0"/>
              <a:t>44–47</a:t>
            </a:r>
          </a:p>
          <a:p>
            <a:r>
              <a:rPr lang="fi-FI" sz="1600" b="1" dirty="0">
                <a:hlinkClick r:id="rId13" action="ppaction://hlinksldjump"/>
              </a:rPr>
              <a:t>ai / ay / au / eau / [e] / [ɛ] / [ej] / [o]</a:t>
            </a:r>
            <a:r>
              <a:rPr lang="fi-FI" sz="1600" b="1" dirty="0"/>
              <a:t> </a:t>
            </a:r>
            <a:r>
              <a:rPr lang="fi-FI" sz="1600" dirty="0"/>
              <a:t>48–50</a:t>
            </a:r>
          </a:p>
          <a:p>
            <a:r>
              <a:rPr lang="fi-FI" sz="1600" b="1" dirty="0">
                <a:hlinkClick r:id="rId14" action="ppaction://hlinksldjump"/>
              </a:rPr>
              <a:t>ill / il / ail / [j] / [aj]</a:t>
            </a:r>
            <a:r>
              <a:rPr lang="fi-FI" sz="1600" b="1" dirty="0"/>
              <a:t> </a:t>
            </a:r>
            <a:r>
              <a:rPr lang="fi-FI" sz="1600" dirty="0"/>
              <a:t>51–52</a:t>
            </a:r>
          </a:p>
          <a:p>
            <a:r>
              <a:rPr lang="fi-FI" sz="1600" b="1" dirty="0">
                <a:hlinkClick r:id="rId15" action="ppaction://hlinksldjump"/>
              </a:rPr>
              <a:t>eu / œu / oi / [ø] / [œ] / [wa]</a:t>
            </a:r>
            <a:r>
              <a:rPr lang="fi-FI" sz="1600" b="1" dirty="0"/>
              <a:t> </a:t>
            </a:r>
            <a:r>
              <a:rPr lang="fi-FI" sz="1600" dirty="0"/>
              <a:t>53–55</a:t>
            </a:r>
          </a:p>
          <a:p>
            <a:r>
              <a:rPr lang="fi-FI" sz="1600" b="1" dirty="0">
                <a:hlinkClick r:id="rId16" action="ppaction://hlinksldjump"/>
              </a:rPr>
              <a:t>qu [k]</a:t>
            </a:r>
            <a:r>
              <a:rPr lang="fi-FI" sz="1600" dirty="0"/>
              <a:t> 56–57</a:t>
            </a:r>
          </a:p>
          <a:p>
            <a:r>
              <a:rPr lang="fi-FI" sz="1600" b="1" dirty="0">
                <a:hlinkClick r:id="rId17" action="ppaction://hlinksldjump"/>
              </a:rPr>
              <a:t>Intonation</a:t>
            </a:r>
            <a:r>
              <a:rPr lang="fi-FI" sz="1600" dirty="0"/>
              <a:t> 58–59</a:t>
            </a:r>
          </a:p>
          <a:p>
            <a:r>
              <a:rPr lang="fi-FI" sz="1600" b="1" dirty="0">
                <a:hlinkClick r:id="rId18" action="ppaction://hlinksldjump"/>
              </a:rPr>
              <a:t>Alphabet phonétique </a:t>
            </a:r>
            <a:r>
              <a:rPr lang="fi-FI" sz="1600" dirty="0"/>
              <a:t>60</a:t>
            </a:r>
            <a:endParaRPr lang="fr-FR" sz="16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F332082-32DF-9E49-ABDE-4BC5BDCA81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2</a:t>
            </a:fld>
            <a:endParaRPr lang="en-GB" dirty="0"/>
          </a:p>
        </p:txBody>
      </p:sp>
      <p:cxnSp>
        <p:nvCxnSpPr>
          <p:cNvPr id="26" name="Suora yhdysviiva 25">
            <a:extLst>
              <a:ext uri="{FF2B5EF4-FFF2-40B4-BE49-F238E27FC236}">
                <a16:creationId xmlns:a16="http://schemas.microsoft.com/office/drawing/2014/main" id="{68B0F1C2-A224-674C-9C9D-BF9FE417DC40}"/>
              </a:ext>
            </a:extLst>
          </p:cNvPr>
          <p:cNvCxnSpPr>
            <a:cxnSpLocks/>
          </p:cNvCxnSpPr>
          <p:nvPr/>
        </p:nvCxnSpPr>
        <p:spPr>
          <a:xfrm>
            <a:off x="4183885" y="1773238"/>
            <a:ext cx="0" cy="360045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iruutu 27">
            <a:extLst>
              <a:ext uri="{FF2B5EF4-FFF2-40B4-BE49-F238E27FC236}">
                <a16:creationId xmlns:a16="http://schemas.microsoft.com/office/drawing/2014/main" id="{76DB1225-79AD-E74A-B65A-A845CAD3B7BA}"/>
              </a:ext>
            </a:extLst>
          </p:cNvPr>
          <p:cNvSpPr txBox="1"/>
          <p:nvPr/>
        </p:nvSpPr>
        <p:spPr>
          <a:xfrm>
            <a:off x="10725149" y="1394460"/>
            <a:ext cx="12572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solidFill>
                  <a:schemeClr val="accent4"/>
                </a:solidFill>
              </a:rPr>
              <a:t>Klikkaa dian logoa palataksesi tähän sisällysluetteloon</a:t>
            </a:r>
          </a:p>
        </p:txBody>
      </p:sp>
      <p:cxnSp>
        <p:nvCxnSpPr>
          <p:cNvPr id="30" name="Suora nuoliyhdysviiva 29">
            <a:extLst>
              <a:ext uri="{FF2B5EF4-FFF2-40B4-BE49-F238E27FC236}">
                <a16:creationId xmlns:a16="http://schemas.microsoft.com/office/drawing/2014/main" id="{D1AC1D8D-0D9D-DF46-8DED-21261FFBB6EA}"/>
              </a:ext>
            </a:extLst>
          </p:cNvPr>
          <p:cNvCxnSpPr>
            <a:cxnSpLocks/>
          </p:cNvCxnSpPr>
          <p:nvPr/>
        </p:nvCxnSpPr>
        <p:spPr>
          <a:xfrm flipV="1">
            <a:off x="10725149" y="1270076"/>
            <a:ext cx="0" cy="457199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551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64868B83-140C-4E45-8E6A-7295A5FE8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[-] / [ɛ]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C51D0A-0361-F34A-A3B6-10EBF77725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88B894DF-0F49-FF41-93BA-425AE7716D5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2457450"/>
            <a:ext cx="6515906" cy="3597361"/>
          </a:xfrm>
        </p:spPr>
        <p:txBody>
          <a:bodyPr numCol="1"/>
          <a:lstStyle/>
          <a:p>
            <a:r>
              <a:rPr lang="fr-FR" b="1" dirty="0"/>
              <a:t>Attention: à comparer</a:t>
            </a:r>
          </a:p>
          <a:p>
            <a:r>
              <a:rPr lang="fr-FR" b="1" u="sng" dirty="0"/>
              <a:t>[-] </a:t>
            </a:r>
            <a:r>
              <a:rPr lang="fr-FR" dirty="0"/>
              <a:t>			</a:t>
            </a:r>
            <a:r>
              <a:rPr lang="fr-FR" b="1" u="sng" dirty="0"/>
              <a:t>[ɛ]</a:t>
            </a:r>
            <a:br>
              <a:rPr lang="fr-FR" dirty="0"/>
            </a:br>
            <a:r>
              <a:rPr lang="fr-FR" dirty="0"/>
              <a:t>j’écoute [ʒekut]		j'écoutais [ʒekutɛ] </a:t>
            </a:r>
            <a:br>
              <a:rPr lang="fr-FR" dirty="0"/>
            </a:br>
            <a:r>
              <a:rPr lang="fr-FR" dirty="0"/>
              <a:t>tu aimes [tɥ ɛm]		tu aimais [tɥ emɛ]</a:t>
            </a:r>
            <a:br>
              <a:rPr lang="fr-FR" dirty="0"/>
            </a:br>
            <a:r>
              <a:rPr lang="fr-FR" dirty="0"/>
              <a:t>il regarde [il RəgaRd]	il regardait [il RəgaRdɛ]</a:t>
            </a:r>
            <a:br>
              <a:rPr lang="fr-FR" dirty="0"/>
            </a:br>
            <a:r>
              <a:rPr lang="fr-FR" dirty="0"/>
              <a:t>ils adoraient [ilzadɔR]	ils adɔraient [ilzadoRɛ]</a:t>
            </a:r>
            <a:br>
              <a:rPr lang="fr-FR" dirty="0"/>
            </a:br>
            <a:r>
              <a:rPr lang="fr-FR" dirty="0"/>
              <a:t>France [fRɑ̃s]		français [fRɑ̃sɛ]</a:t>
            </a:r>
            <a:br>
              <a:rPr lang="fr-FR" dirty="0"/>
            </a:br>
            <a:r>
              <a:rPr lang="fr-FR" dirty="0"/>
              <a:t>Finlande [fɛ̃lɑ̃d] 		finlandais [fɛ̃lɑ̃dɛ]</a:t>
            </a:r>
          </a:p>
          <a:p>
            <a:br>
              <a:rPr lang="fr-FR" dirty="0"/>
            </a:br>
            <a:endParaRPr lang="fr-FR" b="1" dirty="0"/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95C07676-2707-C641-9940-278A58A0B7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500" dirty="0"/>
              <a:t>e / é / è / [e] / [ɛ] / [ə] / [-]</a:t>
            </a:r>
            <a:endParaRPr lang="fr-FR" sz="1500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1D0B98B-92FF-F14F-A2B7-C0E70C57DF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Audio Recording 10. Dec 2021 at 9.04.28" descr="Audio Recording 10. Dec 2021 at 9.04.28">
            <a:hlinkClick r:id="" action="ppaction://media"/>
            <a:extLst>
              <a:ext uri="{FF2B5EF4-FFF2-40B4-BE49-F238E27FC236}">
                <a16:creationId xmlns:a16="http://schemas.microsoft.com/office/drawing/2014/main" id="{6721A806-6396-5F40-964F-692D99D72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0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DBE9AADA-4A37-E74F-85F6-3AFE3062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liaison</a:t>
            </a:r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492AEFAB-7628-E94B-82A7-0F32EB4B25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8913" r="8913"/>
          <a:stretch>
            <a:fillRect/>
          </a:stretch>
        </p:blipFill>
        <p:spPr/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7AFBCDA-AB52-E14C-A04B-A0A59A352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079EAA-0D1D-BF46-889D-B9C75FD3F3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Liaison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1C9E267-E675-F141-B624-2A9EDB20977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noProof="1"/>
              <a:t>on‿est [ɔ̃nɛ]</a:t>
            </a:r>
            <a:br>
              <a:rPr lang="fr-FR" noProof="1"/>
            </a:br>
            <a:r>
              <a:rPr lang="fr-FR" noProof="1"/>
              <a:t>nous‿allons [nuzalɔ̃]</a:t>
            </a:r>
            <a:br>
              <a:rPr lang="fr-FR" noProof="1"/>
            </a:br>
            <a:r>
              <a:rPr lang="fr-FR" noProof="1"/>
              <a:t>vous‿écoutez [vuzekute]</a:t>
            </a:r>
            <a:br>
              <a:rPr lang="fr-FR" noProof="1"/>
            </a:br>
            <a:r>
              <a:rPr lang="fr-FR" noProof="1"/>
              <a:t>ils‿adorent [ilzadɔR]</a:t>
            </a:r>
            <a:br>
              <a:rPr lang="fr-FR" noProof="1"/>
            </a:br>
            <a:r>
              <a:rPr lang="fr-FR" noProof="1"/>
              <a:t>elles‿habitent [ɛlzabit]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28536D4-A26A-DA4E-A477-4E895F9172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04.43" descr="Audio Recording 10. Dec 2021 at 9.04.43">
            <a:hlinkClick r:id="" action="ppaction://media"/>
            <a:extLst>
              <a:ext uri="{FF2B5EF4-FFF2-40B4-BE49-F238E27FC236}">
                <a16:creationId xmlns:a16="http://schemas.microsoft.com/office/drawing/2014/main" id="{BD9BF6B6-3542-AC4A-B733-31752A8AA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DBE9AADA-4A37-E74F-85F6-3AFE3062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liaison</a:t>
            </a:r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492AEFAB-7628-E94B-82A7-0F32EB4B25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8913" r="8913"/>
          <a:stretch>
            <a:fillRect/>
          </a:stretch>
        </p:blipFill>
        <p:spPr/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7AFBCDA-AB52-E14C-A04B-A0A59A352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079EAA-0D1D-BF46-889D-B9C75FD3F3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Liaison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1C9E267-E675-F141-B624-2A9EDB209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2916238"/>
          </a:xfrm>
        </p:spPr>
        <p:txBody>
          <a:bodyPr/>
          <a:lstStyle/>
          <a:p>
            <a:r>
              <a:rPr lang="fr-FR" noProof="1"/>
              <a:t>un‿ami [ɛ̃nami]</a:t>
            </a:r>
            <a:br>
              <a:rPr lang="fr-FR" noProof="1"/>
            </a:br>
            <a:r>
              <a:rPr lang="fr-FR" noProof="1"/>
              <a:t>des‿élèves [dezelɛv]</a:t>
            </a:r>
            <a:br>
              <a:rPr lang="fr-FR" noProof="1"/>
            </a:br>
            <a:r>
              <a:rPr lang="fr-FR" noProof="1"/>
              <a:t>les‿amis [lezami]</a:t>
            </a:r>
            <a:br>
              <a:rPr lang="fr-FR" noProof="1"/>
            </a:br>
            <a:r>
              <a:rPr lang="fr-FR" noProof="1"/>
              <a:t>mon‿ami [mɔ̃nami]</a:t>
            </a:r>
            <a:br>
              <a:rPr lang="fr-FR" noProof="1"/>
            </a:br>
            <a:r>
              <a:rPr lang="fr-FR" noProof="1"/>
              <a:t>nos‿amis [nozami]</a:t>
            </a:r>
            <a:br>
              <a:rPr lang="fr-FR" noProof="1"/>
            </a:br>
            <a:r>
              <a:rPr lang="fr-FR" noProof="1"/>
              <a:t>ces‿escargots [sezeskaRgo]</a:t>
            </a:r>
            <a:br>
              <a:rPr lang="fr-FR" noProof="1"/>
            </a:br>
            <a:r>
              <a:rPr lang="fr-FR" noProof="1"/>
              <a:t>deux‿amis [døzami]</a:t>
            </a:r>
            <a:br>
              <a:rPr lang="fr-FR" noProof="1"/>
            </a:br>
            <a:r>
              <a:rPr lang="fr-FR" noProof="1"/>
              <a:t>trois‿élèves [tRwazelɛv]</a:t>
            </a:r>
            <a:br>
              <a:rPr lang="fr-FR" noProof="1"/>
            </a:br>
            <a:r>
              <a:rPr lang="fr-FR" noProof="1"/>
              <a:t>six‿hommes [sizɔm]</a:t>
            </a:r>
            <a:br>
              <a:rPr lang="fr-FR" noProof="1"/>
            </a:br>
            <a:r>
              <a:rPr lang="fr-FR" noProof="1"/>
              <a:t>dix‿euros [dizøRo]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28536D4-A26A-DA4E-A477-4E895F9172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05.08" descr="Audio Recording 10. Dec 2021 at 9.05.08">
            <a:hlinkClick r:id="" action="ppaction://media"/>
            <a:extLst>
              <a:ext uri="{FF2B5EF4-FFF2-40B4-BE49-F238E27FC236}">
                <a16:creationId xmlns:a16="http://schemas.microsoft.com/office/drawing/2014/main" id="{5EFC2E62-F467-C744-8697-F54DA74A0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00993" y="51360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DBE9AADA-4A37-E74F-85F6-3AFE3062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liaison</a:t>
            </a:r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492AEFAB-7628-E94B-82A7-0F32EB4B25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8913" r="8913"/>
          <a:stretch>
            <a:fillRect/>
          </a:stretch>
        </p:blipFill>
        <p:spPr/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7AFBCDA-AB52-E14C-A04B-A0A59A352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079EAA-0D1D-BF46-889D-B9C75FD3F3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Liaison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1C9E267-E675-F141-B624-2A9EDB20977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dirty="0"/>
              <a:t>très‿élégant [tRɛzelegɑ̃]</a:t>
            </a:r>
            <a:br>
              <a:rPr lang="fr-FR" dirty="0"/>
            </a:br>
            <a:r>
              <a:rPr lang="fr-FR" dirty="0"/>
              <a:t>sans‿elle [sɑ̃zɛl]</a:t>
            </a:r>
            <a:br>
              <a:rPr lang="fr-FR" dirty="0"/>
            </a:br>
            <a:r>
              <a:rPr lang="fr-FR" dirty="0"/>
              <a:t>un petit‿ami [pətitami]</a:t>
            </a:r>
            <a:br>
              <a:rPr lang="fr-FR" dirty="0"/>
            </a:br>
            <a:r>
              <a:rPr lang="fr-FR" dirty="0"/>
              <a:t>tout‿à l’heure [tutalœR]</a:t>
            </a:r>
            <a:br>
              <a:rPr lang="fr-FR" dirty="0"/>
            </a:br>
            <a:r>
              <a:rPr lang="fr-FR" dirty="0"/>
              <a:t>peut-être [pøtɛtR]</a:t>
            </a:r>
            <a:br>
              <a:rPr lang="fr-FR" dirty="0"/>
            </a:br>
            <a:r>
              <a:rPr lang="fr-FR" dirty="0"/>
              <a:t>trop‿heureux [tRopøRø]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28536D4-A26A-DA4E-A477-4E895F9172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05.49" descr="Audio Recording 10. Dec 2021 at 9.05.49">
            <a:hlinkClick r:id="" action="ppaction://media"/>
            <a:extLst>
              <a:ext uri="{FF2B5EF4-FFF2-40B4-BE49-F238E27FC236}">
                <a16:creationId xmlns:a16="http://schemas.microsoft.com/office/drawing/2014/main" id="{901B413F-92BF-F04B-9C4B-C181F3730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8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9624026-EF65-A946-8AF5-035B41C9D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7"/>
            <a:ext cx="9303326" cy="517744"/>
          </a:xfrm>
          <a:noFill/>
        </p:spPr>
        <p:txBody>
          <a:bodyPr>
            <a:normAutofit fontScale="90000"/>
          </a:bodyPr>
          <a:lstStyle/>
          <a:p>
            <a:r>
              <a:rPr lang="fr-FR" dirty="0"/>
              <a:t>nasales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B4A6F1B-585F-0E44-91E6-F05CD24459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4" name="Sisällön paikkamerkki 33">
            <a:extLst>
              <a:ext uri="{FF2B5EF4-FFF2-40B4-BE49-F238E27FC236}">
                <a16:creationId xmlns:a16="http://schemas.microsoft.com/office/drawing/2014/main" id="{1D252FA3-7325-F848-B995-0AFE7BFEE17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53194"/>
            <a:ext cx="2653143" cy="3506083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fr-FR" b="1" u="sng" dirty="0"/>
              <a:t>en, em</a:t>
            </a:r>
            <a:br>
              <a:rPr lang="fr-FR" dirty="0"/>
            </a:br>
            <a:r>
              <a:rPr lang="fr-FR" dirty="0"/>
              <a:t>il s</a:t>
            </a:r>
            <a:r>
              <a:rPr lang="fr-FR" b="1" dirty="0"/>
              <a:t>en</a:t>
            </a:r>
            <a:r>
              <a:rPr lang="fr-FR" dirty="0"/>
              <a:t>t [sɑ̃]</a:t>
            </a:r>
            <a:br>
              <a:rPr lang="fr-FR" dirty="0"/>
            </a:br>
            <a:r>
              <a:rPr lang="fr-FR" b="1" dirty="0"/>
              <a:t>en</a:t>
            </a:r>
            <a:r>
              <a:rPr lang="fr-FR" dirty="0"/>
              <a:t> France [ɑ̃ fRɑ̃s]                  </a:t>
            </a:r>
            <a:br>
              <a:rPr lang="fr-FR" dirty="0"/>
            </a:br>
            <a:r>
              <a:rPr lang="fr-FR" dirty="0"/>
              <a:t>un </a:t>
            </a:r>
            <a:r>
              <a:rPr lang="fr-FR" b="1" dirty="0"/>
              <a:t>en</a:t>
            </a:r>
            <a:r>
              <a:rPr lang="fr-FR" dirty="0"/>
              <a:t>fant [ɑ̃fɑ̃]</a:t>
            </a:r>
            <a:br>
              <a:rPr lang="fr-FR" dirty="0"/>
            </a:br>
            <a:r>
              <a:rPr lang="fr-FR" dirty="0"/>
              <a:t>j’att</a:t>
            </a:r>
            <a:r>
              <a:rPr lang="fr-FR" b="1" dirty="0"/>
              <a:t>en</a:t>
            </a:r>
            <a:r>
              <a:rPr lang="fr-FR" dirty="0"/>
              <a:t>ds [ʒatɑ̃]</a:t>
            </a:r>
            <a:br>
              <a:rPr lang="fr-FR" dirty="0"/>
            </a:br>
            <a:r>
              <a:rPr lang="fr-FR" dirty="0"/>
              <a:t>l</a:t>
            </a:r>
            <a:r>
              <a:rPr lang="fr-FR" b="1" dirty="0"/>
              <a:t>en</a:t>
            </a:r>
            <a:r>
              <a:rPr lang="fr-FR" dirty="0"/>
              <a:t>t [lɑ̃]</a:t>
            </a:r>
            <a:br>
              <a:rPr lang="fr-FR" dirty="0"/>
            </a:br>
            <a:r>
              <a:rPr lang="fr-FR" dirty="0"/>
              <a:t>c</a:t>
            </a:r>
            <a:r>
              <a:rPr lang="fr-FR" b="1" dirty="0"/>
              <a:t>en</a:t>
            </a:r>
            <a:r>
              <a:rPr lang="fr-FR" dirty="0"/>
              <a:t>t [sɑ̃]</a:t>
            </a:r>
            <a:br>
              <a:rPr lang="fr-FR" dirty="0"/>
            </a:br>
            <a:r>
              <a:rPr lang="fr-FR" dirty="0"/>
              <a:t>v</a:t>
            </a:r>
            <a:r>
              <a:rPr lang="fr-FR" b="1" dirty="0"/>
              <a:t>en</a:t>
            </a:r>
            <a:r>
              <a:rPr lang="fr-FR" dirty="0"/>
              <a:t>dredi [vɑ̃dRədi]</a:t>
            </a:r>
            <a:br>
              <a:rPr lang="fr-FR" dirty="0"/>
            </a:br>
            <a:r>
              <a:rPr lang="fr-FR" b="1" dirty="0"/>
              <a:t>en</a:t>
            </a:r>
            <a:r>
              <a:rPr lang="fr-FR" dirty="0"/>
              <a:t>s</a:t>
            </a:r>
            <a:r>
              <a:rPr lang="fr-FR" b="1" dirty="0"/>
              <a:t>em</a:t>
            </a:r>
            <a:r>
              <a:rPr lang="fr-FR" dirty="0"/>
              <a:t>ble [ɑ̃sɑ̃bl] </a:t>
            </a:r>
          </a:p>
        </p:txBody>
      </p:sp>
      <p:sp>
        <p:nvSpPr>
          <p:cNvPr id="36" name="Sisällön paikkamerkki 35">
            <a:extLst>
              <a:ext uri="{FF2B5EF4-FFF2-40B4-BE49-F238E27FC236}">
                <a16:creationId xmlns:a16="http://schemas.microsoft.com/office/drawing/2014/main" id="{7FB89B95-9D4A-664D-B286-CACA7C60512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4143" y="2553195"/>
            <a:ext cx="2405741" cy="3515096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fr-FR" b="1" u="sng" dirty="0"/>
              <a:t>an, am</a:t>
            </a:r>
            <a:br>
              <a:rPr lang="fr-FR" dirty="0"/>
            </a:br>
            <a:r>
              <a:rPr lang="fr-FR" dirty="0"/>
              <a:t>or</a:t>
            </a:r>
            <a:r>
              <a:rPr lang="fr-FR" b="1" dirty="0"/>
              <a:t>an</a:t>
            </a:r>
            <a:r>
              <a:rPr lang="fr-FR" dirty="0"/>
              <a:t>ge [ɔRɑ̃ʒ]</a:t>
            </a:r>
            <a:br>
              <a:rPr lang="fr-FR" dirty="0"/>
            </a:br>
            <a:r>
              <a:rPr lang="fr-FR" dirty="0"/>
              <a:t>bl</a:t>
            </a:r>
            <a:r>
              <a:rPr lang="fr-FR" b="1" dirty="0"/>
              <a:t>an</a:t>
            </a:r>
            <a:r>
              <a:rPr lang="fr-FR" dirty="0"/>
              <a:t>c [blɑ̃]</a:t>
            </a:r>
            <a:br>
              <a:rPr lang="fr-FR" dirty="0"/>
            </a:br>
            <a:r>
              <a:rPr lang="fr-FR" dirty="0"/>
              <a:t>un m</a:t>
            </a:r>
            <a:r>
              <a:rPr lang="fr-FR" b="1" dirty="0"/>
              <a:t>an</a:t>
            </a:r>
            <a:r>
              <a:rPr lang="fr-FR" dirty="0"/>
              <a:t>teau [mɑ̃to] </a:t>
            </a:r>
            <a:br>
              <a:rPr lang="fr-FR" dirty="0"/>
            </a:br>
            <a:r>
              <a:rPr lang="fr-FR" dirty="0"/>
              <a:t>une mam</a:t>
            </a:r>
            <a:r>
              <a:rPr lang="fr-FR" b="1" dirty="0"/>
              <a:t>an</a:t>
            </a:r>
            <a:r>
              <a:rPr lang="fr-FR" dirty="0"/>
              <a:t> [mamɑ̃]</a:t>
            </a:r>
            <a:br>
              <a:rPr lang="fr-FR" dirty="0"/>
            </a:br>
            <a:r>
              <a:rPr lang="fr-FR" dirty="0"/>
              <a:t>un éléph</a:t>
            </a:r>
            <a:r>
              <a:rPr lang="fr-FR" b="1" dirty="0"/>
              <a:t>an</a:t>
            </a:r>
            <a:r>
              <a:rPr lang="fr-FR" dirty="0"/>
              <a:t>t [elefɑ̃]</a:t>
            </a:r>
            <a:br>
              <a:rPr lang="fr-FR" dirty="0"/>
            </a:br>
            <a:r>
              <a:rPr lang="fr-FR" dirty="0"/>
              <a:t>une </a:t>
            </a:r>
            <a:r>
              <a:rPr lang="fr-FR" b="1" dirty="0"/>
              <a:t>am</a:t>
            </a:r>
            <a:r>
              <a:rPr lang="fr-FR" dirty="0"/>
              <a:t>bul</a:t>
            </a:r>
            <a:r>
              <a:rPr lang="fr-FR" b="1" dirty="0"/>
              <a:t>an</a:t>
            </a:r>
            <a:r>
              <a:rPr lang="fr-FR" dirty="0"/>
              <a:t>ce [ɑ̃bylɑ̃s]</a:t>
            </a:r>
            <a:br>
              <a:rPr lang="fr-FR" dirty="0"/>
            </a:br>
            <a:r>
              <a:rPr lang="fr-FR" dirty="0"/>
              <a:t>le j</a:t>
            </a:r>
            <a:r>
              <a:rPr lang="fr-FR" b="1" dirty="0"/>
              <a:t>am</a:t>
            </a:r>
            <a:r>
              <a:rPr lang="fr-FR" dirty="0"/>
              <a:t>bon [ʒɑ̃bɔ̃]</a:t>
            </a:r>
            <a:br>
              <a:rPr lang="fr-FR" dirty="0"/>
            </a:br>
            <a:r>
              <a:rPr lang="fr-FR" b="1" dirty="0"/>
              <a:t>am</a:t>
            </a:r>
            <a:r>
              <a:rPr lang="fr-FR" dirty="0"/>
              <a:t>ple [ɑ̃pl]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B2A98DB-6C8A-1948-BA59-A9EC808C7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6044"/>
            <a:ext cx="9291452" cy="468086"/>
          </a:xfrm>
          <a:noFill/>
        </p:spPr>
        <p:txBody>
          <a:bodyPr/>
          <a:lstStyle/>
          <a:p>
            <a:r>
              <a:rPr lang="fi-FI" dirty="0"/>
              <a:t>en, em, an, am [ɑ̃]</a:t>
            </a:r>
            <a:endParaRPr lang="fr-FR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CB303577-0448-1848-AA78-4475EEAF7A0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r-FR" sz="1600" dirty="0"/>
              <a:t>Nasales</a:t>
            </a:r>
          </a:p>
        </p:txBody>
      </p:sp>
      <p:sp>
        <p:nvSpPr>
          <p:cNvPr id="52" name="Tekstin paikkamerkki 51">
            <a:extLst>
              <a:ext uri="{FF2B5EF4-FFF2-40B4-BE49-F238E27FC236}">
                <a16:creationId xmlns:a16="http://schemas.microsoft.com/office/drawing/2014/main" id="{3AF23B54-60C5-C145-82CA-F75EF83FB5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5" name="Kuvan paikkamerkki 54">
            <a:extLst>
              <a:ext uri="{FF2B5EF4-FFF2-40B4-BE49-F238E27FC236}">
                <a16:creationId xmlns:a16="http://schemas.microsoft.com/office/drawing/2014/main" id="{36411C1F-CD2D-444F-85B8-65A9C696BD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-3142" t="-15917" r="2017" b="-7152"/>
          <a:stretch/>
        </p:blipFill>
        <p:spPr>
          <a:xfrm>
            <a:off x="3467157" y="2564873"/>
            <a:ext cx="2365759" cy="2160147"/>
          </a:xfrm>
        </p:spPr>
      </p:pic>
      <p:pic>
        <p:nvPicPr>
          <p:cNvPr id="57" name="Kuvan paikkamerkki 56">
            <a:extLst>
              <a:ext uri="{FF2B5EF4-FFF2-40B4-BE49-F238E27FC236}">
                <a16:creationId xmlns:a16="http://schemas.microsoft.com/office/drawing/2014/main" id="{9AF9AD27-D89C-F44E-8274-9958A767521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5"/>
          <a:srcRect l="-6363" t="-1093" r="14640" b="-10532"/>
          <a:stretch/>
        </p:blipFill>
        <p:spPr>
          <a:xfrm>
            <a:off x="8966257" y="2564873"/>
            <a:ext cx="2365759" cy="2160147"/>
          </a:xfrm>
        </p:spPr>
      </p:pic>
      <p:pic>
        <p:nvPicPr>
          <p:cNvPr id="11" name="Audio Recording 10. Dec 2021 at 9.06.27" descr="Audio Recording 10. Dec 2021 at 9.06.27">
            <a:hlinkClick r:id="" action="ppaction://media"/>
            <a:extLst>
              <a:ext uri="{FF2B5EF4-FFF2-40B4-BE49-F238E27FC236}">
                <a16:creationId xmlns:a16="http://schemas.microsoft.com/office/drawing/2014/main" id="{A495EEB1-D945-C342-AA85-16FAC8A12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73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9320025F-19B9-AE4F-A188-9A134C47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nasales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6715E20-6977-6D46-9FAE-B210C0B26C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1" name="Sisällön paikkamerkki 30">
            <a:extLst>
              <a:ext uri="{FF2B5EF4-FFF2-40B4-BE49-F238E27FC236}">
                <a16:creationId xmlns:a16="http://schemas.microsoft.com/office/drawing/2014/main" id="{86C96C09-01D6-D849-B9E1-D26FD022602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53194"/>
            <a:ext cx="2405741" cy="3506083"/>
          </a:xfrm>
        </p:spPr>
        <p:txBody>
          <a:bodyPr>
            <a:normAutofit lnSpcReduction="10000"/>
          </a:bodyPr>
          <a:lstStyle/>
          <a:p>
            <a:r>
              <a:rPr lang="fr-FR" b="1" u="sng" dirty="0"/>
              <a:t>in</a:t>
            </a:r>
            <a:br>
              <a:rPr lang="fr-FR" dirty="0"/>
            </a:br>
            <a:r>
              <a:rPr lang="fr-FR" dirty="0"/>
              <a:t>un lap</a:t>
            </a:r>
            <a:r>
              <a:rPr lang="fr-FR" b="1" dirty="0"/>
              <a:t>in </a:t>
            </a:r>
            <a:r>
              <a:rPr lang="fr-FR" dirty="0"/>
              <a:t>[lapɛ̃]</a:t>
            </a:r>
            <a:br>
              <a:rPr lang="fr-FR" dirty="0"/>
            </a:br>
            <a:r>
              <a:rPr lang="fr-FR" dirty="0"/>
              <a:t>un mat</a:t>
            </a:r>
            <a:r>
              <a:rPr lang="fr-FR" b="1" dirty="0"/>
              <a:t>in </a:t>
            </a:r>
            <a:r>
              <a:rPr lang="fr-FR" dirty="0"/>
              <a:t>[matɛ̃]</a:t>
            </a:r>
            <a:br>
              <a:rPr lang="fr-FR" dirty="0"/>
            </a:br>
            <a:r>
              <a:rPr lang="fr-FR" dirty="0"/>
              <a:t>c</a:t>
            </a:r>
            <a:r>
              <a:rPr lang="fr-FR" b="1" dirty="0"/>
              <a:t>in</a:t>
            </a:r>
            <a:r>
              <a:rPr lang="fr-FR" dirty="0"/>
              <a:t>q [sɛ̃k]</a:t>
            </a:r>
            <a:br>
              <a:rPr lang="fr-FR" dirty="0"/>
            </a:br>
            <a:r>
              <a:rPr lang="fr-FR" dirty="0"/>
              <a:t>v</a:t>
            </a:r>
            <a:r>
              <a:rPr lang="fr-FR" b="1" dirty="0"/>
              <a:t>in</a:t>
            </a:r>
            <a:r>
              <a:rPr lang="fr-FR" dirty="0"/>
              <a:t>gt [vɛ̃]</a:t>
            </a:r>
            <a:br>
              <a:rPr lang="fr-FR" dirty="0"/>
            </a:br>
            <a:r>
              <a:rPr lang="fr-FR" dirty="0"/>
              <a:t>la F</a:t>
            </a:r>
            <a:r>
              <a:rPr lang="fr-FR" b="1" dirty="0"/>
              <a:t>in</a:t>
            </a:r>
            <a:r>
              <a:rPr lang="fr-FR" dirty="0"/>
              <a:t>lande [fɛ̃lɑ̃d]</a:t>
            </a:r>
            <a:br>
              <a:rPr lang="fr-FR" dirty="0"/>
            </a:br>
            <a:r>
              <a:rPr lang="fr-FR" b="1" dirty="0"/>
              <a:t>in</a:t>
            </a:r>
            <a:r>
              <a:rPr lang="fr-FR" dirty="0"/>
              <a:t>croyable [ɛ̃kRwajabl]</a:t>
            </a:r>
          </a:p>
        </p:txBody>
      </p:sp>
      <p:sp>
        <p:nvSpPr>
          <p:cNvPr id="32" name="Sisällön paikkamerkki 31">
            <a:extLst>
              <a:ext uri="{FF2B5EF4-FFF2-40B4-BE49-F238E27FC236}">
                <a16:creationId xmlns:a16="http://schemas.microsoft.com/office/drawing/2014/main" id="{FD90997B-73BD-0F4F-B788-675BE8560B9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4143" y="2553194"/>
            <a:ext cx="2405741" cy="3515096"/>
          </a:xfrm>
        </p:spPr>
        <p:txBody>
          <a:bodyPr/>
          <a:lstStyle/>
          <a:p>
            <a:r>
              <a:rPr lang="fr-FR" b="1" u="sng" dirty="0"/>
              <a:t>ym</a:t>
            </a:r>
          </a:p>
          <a:p>
            <a:r>
              <a:rPr lang="fr-FR" dirty="0"/>
              <a:t>s</a:t>
            </a:r>
            <a:r>
              <a:rPr lang="fr-FR" b="1" dirty="0"/>
              <a:t>ym</a:t>
            </a:r>
            <a:r>
              <a:rPr lang="fr-FR" dirty="0"/>
              <a:t>pa [sɛ̃pa]</a:t>
            </a:r>
            <a:br>
              <a:rPr lang="fr-FR" dirty="0"/>
            </a:br>
            <a:r>
              <a:rPr lang="fr-FR" dirty="0"/>
              <a:t>s</a:t>
            </a:r>
            <a:r>
              <a:rPr lang="fr-FR" b="1" dirty="0"/>
              <a:t>ym</a:t>
            </a:r>
            <a:r>
              <a:rPr lang="fr-FR" dirty="0"/>
              <a:t>bole [sɛ̃bɔl]</a:t>
            </a:r>
          </a:p>
        </p:txBody>
      </p:sp>
      <p:sp>
        <p:nvSpPr>
          <p:cNvPr id="29" name="Sisällön paikkamerkki 28">
            <a:extLst>
              <a:ext uri="{FF2B5EF4-FFF2-40B4-BE49-F238E27FC236}">
                <a16:creationId xmlns:a16="http://schemas.microsoft.com/office/drawing/2014/main" id="{ACCF228E-04A9-904A-8C34-B0A536B288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in, im, ym [ɛ̃]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5F905410-BD6A-F149-A45D-395C14F2473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Nasales</a:t>
            </a:r>
            <a:endParaRPr lang="fr-FR" sz="1600" dirty="0"/>
          </a:p>
        </p:txBody>
      </p:sp>
      <p:sp>
        <p:nvSpPr>
          <p:cNvPr id="33" name="Tekstin paikkamerkki 32">
            <a:extLst>
              <a:ext uri="{FF2B5EF4-FFF2-40B4-BE49-F238E27FC236}">
                <a16:creationId xmlns:a16="http://schemas.microsoft.com/office/drawing/2014/main" id="{1DBDBDBE-4951-9843-96A8-15D7674CFD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6" name="Kuvan paikkamerkki 35">
            <a:extLst>
              <a:ext uri="{FF2B5EF4-FFF2-40B4-BE49-F238E27FC236}">
                <a16:creationId xmlns:a16="http://schemas.microsoft.com/office/drawing/2014/main" id="{2E5BC2EC-3F77-7A46-B2F3-98AD5C8794E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/>
          <a:srcRect l="8915" r="8915"/>
          <a:stretch>
            <a:fillRect/>
          </a:stretch>
        </p:blipFill>
        <p:spPr/>
      </p:pic>
      <p:sp>
        <p:nvSpPr>
          <p:cNvPr id="39" name="Sisällön paikkamerkki 30">
            <a:extLst>
              <a:ext uri="{FF2B5EF4-FFF2-40B4-BE49-F238E27FC236}">
                <a16:creationId xmlns:a16="http://schemas.microsoft.com/office/drawing/2014/main" id="{89967408-E497-B146-810D-3D5C476D589B}"/>
              </a:ext>
            </a:extLst>
          </p:cNvPr>
          <p:cNvSpPr txBox="1">
            <a:spLocks/>
          </p:cNvSpPr>
          <p:nvPr/>
        </p:nvSpPr>
        <p:spPr>
          <a:xfrm>
            <a:off x="3472545" y="2553194"/>
            <a:ext cx="2405741" cy="3506083"/>
          </a:xfrm>
          <a:prstGeom prst="rect">
            <a:avLst/>
          </a:prstGeom>
          <a:noFill/>
        </p:spPr>
        <p:txBody>
          <a:bodyPr vert="horz" lIns="108000" tIns="108000" rIns="108000" bIns="108000" numCol="1" rtlCol="0">
            <a:norm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u="sng" dirty="0"/>
              <a:t>im </a:t>
            </a:r>
            <a:br>
              <a:rPr lang="fr-FR" dirty="0"/>
            </a:br>
            <a:r>
              <a:rPr lang="fr-FR" b="1" dirty="0"/>
              <a:t>im</a:t>
            </a:r>
            <a:r>
              <a:rPr lang="fr-FR" dirty="0"/>
              <a:t>possible [ɛ̃pɔsibl]</a:t>
            </a:r>
            <a:br>
              <a:rPr lang="fr-FR" dirty="0"/>
            </a:br>
            <a:r>
              <a:rPr lang="fr-FR" b="1" dirty="0"/>
              <a:t>im</a:t>
            </a:r>
            <a:r>
              <a:rPr lang="fr-FR" dirty="0"/>
              <a:t>portant [ɛ̃pɔRtɑ̃]</a:t>
            </a:r>
            <a:br>
              <a:rPr lang="fr-FR" dirty="0"/>
            </a:br>
            <a:r>
              <a:rPr lang="fr-FR" dirty="0"/>
              <a:t>s</a:t>
            </a:r>
            <a:r>
              <a:rPr lang="fr-FR" b="1" dirty="0"/>
              <a:t>im</a:t>
            </a:r>
            <a:r>
              <a:rPr lang="fr-FR" dirty="0"/>
              <a:t>ple [sɛ̃pl]</a:t>
            </a:r>
          </a:p>
        </p:txBody>
      </p:sp>
      <p:pic>
        <p:nvPicPr>
          <p:cNvPr id="12" name="Audio Recording 10. Dec 2021 at 9.06.53" descr="Audio Recording 10. Dec 2021 at 9.06.53">
            <a:hlinkClick r:id="" action="ppaction://media"/>
            <a:extLst>
              <a:ext uri="{FF2B5EF4-FFF2-40B4-BE49-F238E27FC236}">
                <a16:creationId xmlns:a16="http://schemas.microsoft.com/office/drawing/2014/main" id="{894F52E8-59D3-A840-BAFF-4BFABE6221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4640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9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9320025F-19B9-AE4F-A188-9A134C47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nasales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6715E20-6977-6D46-9FAE-B210C0B26C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1" name="Sisällön paikkamerkki 30">
            <a:extLst>
              <a:ext uri="{FF2B5EF4-FFF2-40B4-BE49-F238E27FC236}">
                <a16:creationId xmlns:a16="http://schemas.microsoft.com/office/drawing/2014/main" id="{86C96C09-01D6-D849-B9E1-D26FD022602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53194"/>
            <a:ext cx="2405741" cy="3506083"/>
          </a:xfrm>
        </p:spPr>
        <p:txBody>
          <a:bodyPr>
            <a:normAutofit/>
          </a:bodyPr>
          <a:lstStyle/>
          <a:p>
            <a:r>
              <a:rPr lang="fr-FR" b="1" u="sng" dirty="0"/>
              <a:t>ain, aim</a:t>
            </a:r>
            <a:br>
              <a:rPr lang="fr-FR" dirty="0"/>
            </a:br>
            <a:r>
              <a:rPr lang="fr-FR" dirty="0"/>
              <a:t>un cop</a:t>
            </a:r>
            <a:r>
              <a:rPr lang="fr-FR" b="1" dirty="0"/>
              <a:t>ain </a:t>
            </a:r>
            <a:r>
              <a:rPr lang="fr-FR" dirty="0"/>
              <a:t>[kɔpɛ̃]</a:t>
            </a:r>
            <a:br>
              <a:rPr lang="fr-FR" dirty="0"/>
            </a:br>
            <a:r>
              <a:rPr lang="fr-FR" dirty="0"/>
              <a:t>une m</a:t>
            </a:r>
            <a:r>
              <a:rPr lang="fr-FR" b="1" dirty="0"/>
              <a:t>ain </a:t>
            </a:r>
            <a:r>
              <a:rPr lang="fr-FR" dirty="0"/>
              <a:t>[mɛ̃]</a:t>
            </a:r>
            <a:br>
              <a:rPr lang="fr-FR" dirty="0"/>
            </a:br>
            <a:r>
              <a:rPr lang="fr-FR" dirty="0"/>
              <a:t>dem</a:t>
            </a:r>
            <a:r>
              <a:rPr lang="fr-FR" b="1" dirty="0"/>
              <a:t>ain </a:t>
            </a:r>
            <a:r>
              <a:rPr lang="fr-FR" dirty="0"/>
              <a:t>[dəmɛ̃]</a:t>
            </a:r>
            <a:br>
              <a:rPr lang="fr-FR" dirty="0"/>
            </a:br>
            <a:r>
              <a:rPr lang="fr-FR" dirty="0"/>
              <a:t>un p</a:t>
            </a:r>
            <a:r>
              <a:rPr lang="fr-FR" b="1" dirty="0"/>
              <a:t>ain </a:t>
            </a:r>
            <a:r>
              <a:rPr lang="fr-FR" dirty="0"/>
              <a:t>[pɛ̃]</a:t>
            </a:r>
            <a:br>
              <a:rPr lang="fr-FR" b="1" dirty="0"/>
            </a:br>
            <a:r>
              <a:rPr lang="fr-FR" dirty="0"/>
              <a:t>un b</a:t>
            </a:r>
            <a:r>
              <a:rPr lang="fr-FR" b="1" dirty="0"/>
              <a:t>ain </a:t>
            </a:r>
            <a:r>
              <a:rPr lang="fr-FR" dirty="0"/>
              <a:t>[bɛ̃]</a:t>
            </a:r>
            <a:br>
              <a:rPr lang="fr-FR" b="1" dirty="0"/>
            </a:br>
            <a:r>
              <a:rPr lang="fr-FR" dirty="0"/>
              <a:t>la f</a:t>
            </a:r>
            <a:r>
              <a:rPr lang="fr-FR" b="1" dirty="0"/>
              <a:t>aim</a:t>
            </a:r>
            <a:r>
              <a:rPr lang="fr-FR" dirty="0"/>
              <a:t> [fɛ̃]</a:t>
            </a:r>
          </a:p>
        </p:txBody>
      </p:sp>
      <p:sp>
        <p:nvSpPr>
          <p:cNvPr id="32" name="Sisällön paikkamerkki 31">
            <a:extLst>
              <a:ext uri="{FF2B5EF4-FFF2-40B4-BE49-F238E27FC236}">
                <a16:creationId xmlns:a16="http://schemas.microsoft.com/office/drawing/2014/main" id="{FD90997B-73BD-0F4F-B788-675BE8560B9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4143" y="2553194"/>
            <a:ext cx="2405741" cy="3515096"/>
          </a:xfrm>
        </p:spPr>
        <p:txBody>
          <a:bodyPr/>
          <a:lstStyle/>
          <a:p>
            <a:r>
              <a:rPr lang="fr-FR" b="1" u="sng" dirty="0"/>
              <a:t>ien</a:t>
            </a:r>
            <a:br>
              <a:rPr lang="fr-FR" dirty="0"/>
            </a:br>
            <a:r>
              <a:rPr lang="fr-FR" dirty="0"/>
              <a:t>b</a:t>
            </a:r>
            <a:r>
              <a:rPr lang="fr-FR" b="1" dirty="0"/>
              <a:t>ien </a:t>
            </a:r>
            <a:r>
              <a:rPr lang="fr-FR" dirty="0"/>
              <a:t>[bjɛ̃]</a:t>
            </a:r>
            <a:br>
              <a:rPr lang="fr-FR" dirty="0"/>
            </a:br>
            <a:r>
              <a:rPr lang="fr-FR" dirty="0"/>
              <a:t>un ch</a:t>
            </a:r>
            <a:r>
              <a:rPr lang="fr-FR" b="1" dirty="0"/>
              <a:t>ien </a:t>
            </a:r>
            <a:r>
              <a:rPr lang="fr-FR" dirty="0"/>
              <a:t>[ʃjɛ̃]</a:t>
            </a:r>
            <a:br>
              <a:rPr lang="fr-FR" dirty="0"/>
            </a:br>
            <a:r>
              <a:rPr lang="fr-FR" dirty="0"/>
              <a:t>tu v</a:t>
            </a:r>
            <a:r>
              <a:rPr lang="fr-FR" b="1" dirty="0"/>
              <a:t>ien</a:t>
            </a:r>
            <a:r>
              <a:rPr lang="fr-FR" dirty="0"/>
              <a:t>s [vjɛ̃]</a:t>
            </a:r>
          </a:p>
        </p:txBody>
      </p:sp>
      <p:sp>
        <p:nvSpPr>
          <p:cNvPr id="29" name="Sisällön paikkamerkki 28">
            <a:extLst>
              <a:ext uri="{FF2B5EF4-FFF2-40B4-BE49-F238E27FC236}">
                <a16:creationId xmlns:a16="http://schemas.microsoft.com/office/drawing/2014/main" id="{ACCF228E-04A9-904A-8C34-B0A536B288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ain, aim, un, ien [ɛ̃]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5F905410-BD6A-F149-A45D-395C14F2473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Nasales</a:t>
            </a:r>
            <a:endParaRPr lang="fr-FR" sz="1600" dirty="0"/>
          </a:p>
        </p:txBody>
      </p:sp>
      <p:sp>
        <p:nvSpPr>
          <p:cNvPr id="33" name="Tekstin paikkamerkki 32">
            <a:extLst>
              <a:ext uri="{FF2B5EF4-FFF2-40B4-BE49-F238E27FC236}">
                <a16:creationId xmlns:a16="http://schemas.microsoft.com/office/drawing/2014/main" id="{1DBDBDBE-4951-9843-96A8-15D7674CFD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9" name="Sisällön paikkamerkki 30">
            <a:extLst>
              <a:ext uri="{FF2B5EF4-FFF2-40B4-BE49-F238E27FC236}">
                <a16:creationId xmlns:a16="http://schemas.microsoft.com/office/drawing/2014/main" id="{89967408-E497-B146-810D-3D5C476D589B}"/>
              </a:ext>
            </a:extLst>
          </p:cNvPr>
          <p:cNvSpPr txBox="1">
            <a:spLocks/>
          </p:cNvSpPr>
          <p:nvPr/>
        </p:nvSpPr>
        <p:spPr>
          <a:xfrm>
            <a:off x="3472545" y="2553194"/>
            <a:ext cx="2405741" cy="3506083"/>
          </a:xfrm>
          <a:prstGeom prst="rect">
            <a:avLst/>
          </a:prstGeom>
          <a:noFill/>
        </p:spPr>
        <p:txBody>
          <a:bodyPr vert="horz" lIns="108000" tIns="108000" rIns="108000" bIns="108000" numCol="1" rtlCol="0">
            <a:norm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u="sng" dirty="0"/>
              <a:t>un</a:t>
            </a:r>
            <a:br>
              <a:rPr lang="fr-FR" b="1" dirty="0"/>
            </a:br>
            <a:r>
              <a:rPr lang="fr-FR" b="1" dirty="0"/>
              <a:t>un</a:t>
            </a:r>
            <a:r>
              <a:rPr lang="fr-FR" dirty="0"/>
              <a:t> [ɛ̃]</a:t>
            </a:r>
            <a:br>
              <a:rPr lang="fr-FR" dirty="0"/>
            </a:br>
            <a:r>
              <a:rPr lang="fr-FR" dirty="0"/>
              <a:t>l</a:t>
            </a:r>
            <a:r>
              <a:rPr lang="fr-FR" b="1" dirty="0"/>
              <a:t>un</a:t>
            </a:r>
            <a:r>
              <a:rPr lang="fr-FR" dirty="0"/>
              <a:t>di [lɛ̃di]</a:t>
            </a:r>
          </a:p>
        </p:txBody>
      </p:sp>
      <p:pic>
        <p:nvPicPr>
          <p:cNvPr id="10" name="Audio Recording 10. Dec 2021 at 9.07.19" descr="Audio Recording 10. Dec 2021 at 9.07.19">
            <a:hlinkClick r:id="" action="ppaction://media"/>
            <a:extLst>
              <a:ext uri="{FF2B5EF4-FFF2-40B4-BE49-F238E27FC236}">
                <a16:creationId xmlns:a16="http://schemas.microsoft.com/office/drawing/2014/main" id="{FE5053C3-1DB1-8D4F-9614-04AC4B64A9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84640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9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0CFCC8-E426-2948-A599-25BDC5572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nasales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9943B5E-020D-4F4F-BEE0-7018D08D8E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17" name="Sisällön paikkamerkki 16">
            <a:extLst>
              <a:ext uri="{FF2B5EF4-FFF2-40B4-BE49-F238E27FC236}">
                <a16:creationId xmlns:a16="http://schemas.microsoft.com/office/drawing/2014/main" id="{57C45467-F993-1542-AE8E-C5375A3A71C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53194"/>
            <a:ext cx="7638141" cy="3506083"/>
          </a:xfrm>
        </p:spPr>
        <p:txBody>
          <a:bodyPr numCol="2">
            <a:normAutofit/>
          </a:bodyPr>
          <a:lstStyle/>
          <a:p>
            <a:r>
              <a:rPr lang="fr-FR" b="1" u="sng" dirty="0"/>
              <a:t>on</a:t>
            </a:r>
            <a:br>
              <a:rPr lang="fr-FR" dirty="0"/>
            </a:br>
            <a:r>
              <a:rPr lang="fr-FR" dirty="0"/>
              <a:t>b</a:t>
            </a:r>
            <a:r>
              <a:rPr lang="fr-FR" b="1" dirty="0"/>
              <a:t>on </a:t>
            </a:r>
            <a:r>
              <a:rPr lang="fr-FR" dirty="0"/>
              <a:t>[bɔ̃]</a:t>
            </a:r>
            <a:br>
              <a:rPr lang="fr-FR" dirty="0"/>
            </a:br>
            <a:r>
              <a:rPr lang="fr-FR" dirty="0"/>
              <a:t>n</a:t>
            </a:r>
            <a:r>
              <a:rPr lang="fr-FR" b="1" dirty="0"/>
              <a:t>on</a:t>
            </a:r>
            <a:r>
              <a:rPr lang="fr-FR" dirty="0"/>
              <a:t> [nɔ̃]</a:t>
            </a:r>
            <a:br>
              <a:rPr lang="fr-FR" dirty="0"/>
            </a:br>
            <a:r>
              <a:rPr lang="fr-FR" dirty="0"/>
              <a:t>ils v</a:t>
            </a:r>
            <a:r>
              <a:rPr lang="fr-FR" b="1" dirty="0"/>
              <a:t>on</a:t>
            </a:r>
            <a:r>
              <a:rPr lang="fr-FR" dirty="0"/>
              <a:t>t [vɔ̃]</a:t>
            </a:r>
            <a:br>
              <a:rPr lang="fr-FR" dirty="0"/>
            </a:br>
            <a:r>
              <a:rPr lang="fr-FR" dirty="0"/>
              <a:t>m</a:t>
            </a:r>
            <a:r>
              <a:rPr lang="fr-FR" b="1" dirty="0"/>
              <a:t>on</a:t>
            </a:r>
            <a:r>
              <a:rPr lang="fr-FR" dirty="0"/>
              <a:t>ter [mɔ̃te]</a:t>
            </a:r>
            <a:br>
              <a:rPr lang="fr-FR" dirty="0"/>
            </a:br>
            <a:r>
              <a:rPr lang="fr-FR" dirty="0"/>
              <a:t>le th</a:t>
            </a:r>
            <a:r>
              <a:rPr lang="fr-FR" b="1" dirty="0"/>
              <a:t>on </a:t>
            </a:r>
            <a:r>
              <a:rPr lang="fr-FR" dirty="0"/>
              <a:t>[tɔ̃]</a:t>
            </a:r>
            <a:br>
              <a:rPr lang="fr-FR" dirty="0"/>
            </a:br>
            <a:r>
              <a:rPr lang="fr-FR" dirty="0"/>
              <a:t>nous all</a:t>
            </a:r>
            <a:r>
              <a:rPr lang="fr-FR" b="1" dirty="0"/>
              <a:t>on</a:t>
            </a:r>
            <a:r>
              <a:rPr lang="fr-FR" dirty="0"/>
              <a:t>s [nuzalɔ̃]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l</a:t>
            </a:r>
            <a:r>
              <a:rPr lang="fr-FR" b="1" dirty="0"/>
              <a:t>on</a:t>
            </a:r>
            <a:r>
              <a:rPr lang="fr-FR" dirty="0"/>
              <a:t>g [lɔ̃]</a:t>
            </a:r>
            <a:br>
              <a:rPr lang="fr-FR" dirty="0"/>
            </a:br>
            <a:r>
              <a:rPr lang="fr-FR" dirty="0"/>
              <a:t>un pantal</a:t>
            </a:r>
            <a:r>
              <a:rPr lang="fr-FR" b="1" dirty="0"/>
              <a:t>on </a:t>
            </a:r>
            <a:r>
              <a:rPr lang="fr-FR" dirty="0"/>
              <a:t>[pɑ̃talɔ̃]</a:t>
            </a:r>
            <a:br>
              <a:rPr lang="fr-FR" dirty="0"/>
            </a:br>
            <a:r>
              <a:rPr lang="fr-FR" dirty="0"/>
              <a:t>un coch</a:t>
            </a:r>
            <a:r>
              <a:rPr lang="fr-FR" b="1" dirty="0"/>
              <a:t>on </a:t>
            </a:r>
            <a:r>
              <a:rPr lang="fr-FR" dirty="0"/>
              <a:t>[kɔʃɔ̃]</a:t>
            </a:r>
            <a:br>
              <a:rPr lang="fr-FR" dirty="0"/>
            </a:br>
            <a:r>
              <a:rPr lang="fr-FR" dirty="0"/>
              <a:t>un mout</a:t>
            </a:r>
            <a:r>
              <a:rPr lang="fr-FR" b="1" dirty="0"/>
              <a:t>on </a:t>
            </a:r>
            <a:r>
              <a:rPr lang="fr-FR" dirty="0"/>
              <a:t>[mutɔ̃]</a:t>
            </a:r>
            <a:br>
              <a:rPr lang="fr-FR" dirty="0"/>
            </a:br>
            <a:r>
              <a:rPr lang="fr-FR" dirty="0"/>
              <a:t>marr</a:t>
            </a:r>
            <a:r>
              <a:rPr lang="fr-FR" b="1" dirty="0"/>
              <a:t>on </a:t>
            </a:r>
            <a:r>
              <a:rPr lang="fr-FR" dirty="0"/>
              <a:t>[maRɔ̃]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6EDB7FB-91E7-0C4C-BEA5-1BB8084454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on [ɔ̃]</a:t>
            </a:r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259B9DF5-A986-3242-B9C7-776B75C67CA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Nasales</a:t>
            </a:r>
            <a:endParaRPr lang="fr-FR" sz="1600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6AD64312-D28A-974F-8687-87AB1733D2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4" name="Kuvan paikkamerkki 23">
            <a:extLst>
              <a:ext uri="{FF2B5EF4-FFF2-40B4-BE49-F238E27FC236}">
                <a16:creationId xmlns:a16="http://schemas.microsoft.com/office/drawing/2014/main" id="{0ADCC2EB-07E7-374C-886A-CDF9D7F05F5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/>
          <a:srcRect l="8915" r="8915"/>
          <a:stretch>
            <a:fillRect/>
          </a:stretch>
        </p:blipFill>
        <p:spPr/>
      </p:pic>
      <p:sp>
        <p:nvSpPr>
          <p:cNvPr id="11" name="Kuvatekstisoikio 10">
            <a:extLst>
              <a:ext uri="{FF2B5EF4-FFF2-40B4-BE49-F238E27FC236}">
                <a16:creationId xmlns:a16="http://schemas.microsoft.com/office/drawing/2014/main" id="{0CD0662B-5203-A54F-9EB2-9C37BE74AE5E}"/>
              </a:ext>
            </a:extLst>
          </p:cNvPr>
          <p:cNvSpPr/>
          <p:nvPr/>
        </p:nvSpPr>
        <p:spPr>
          <a:xfrm flipH="1">
            <a:off x="8734010" y="1439646"/>
            <a:ext cx="2129651" cy="1426866"/>
          </a:xfrm>
          <a:prstGeom prst="wedgeEllipseCallou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C’est bon!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[bɔ̃]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" name="Audio Recording 10. Dec 2021 at 9.08.00" descr="Audio Recording 10. Dec 2021 at 9.08.00">
            <a:hlinkClick r:id="" action="ppaction://media"/>
            <a:extLst>
              <a:ext uri="{FF2B5EF4-FFF2-40B4-BE49-F238E27FC236}">
                <a16:creationId xmlns:a16="http://schemas.microsoft.com/office/drawing/2014/main" id="{AF4BF849-6417-B84F-890B-45E31B964D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4640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9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D829AB-06A4-CB49-9D13-9B41BE02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9303326" cy="684987"/>
          </a:xfrm>
        </p:spPr>
        <p:txBody>
          <a:bodyPr>
            <a:normAutofit fontScale="90000"/>
          </a:bodyPr>
          <a:lstStyle/>
          <a:p>
            <a:r>
              <a:rPr lang="fr-FR" dirty="0"/>
              <a:t>nasales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C9D3A2A-BAA5-014B-9C32-72DCC5F4C2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6F04A55-925E-EC4D-B8E2-9D44F5E60A3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45937"/>
            <a:ext cx="2405741" cy="350608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b="1" dirty="0"/>
              <a:t>Attention 1</a:t>
            </a:r>
            <a:endParaRPr lang="fr-FR" dirty="0"/>
          </a:p>
          <a:p>
            <a:r>
              <a:rPr lang="fr-FR" dirty="0"/>
              <a:t>immeuble [imœbl]</a:t>
            </a:r>
            <a:br>
              <a:rPr lang="fr-FR" dirty="0"/>
            </a:br>
            <a:r>
              <a:rPr lang="fr-FR" dirty="0"/>
              <a:t>innocent [inɔsɑ̃]</a:t>
            </a:r>
            <a:br>
              <a:rPr lang="fr-FR" dirty="0"/>
            </a:br>
            <a:r>
              <a:rPr lang="fr-FR" dirty="0"/>
              <a:t>bonne [bɔn]</a:t>
            </a:r>
            <a:br>
              <a:rPr lang="fr-FR" dirty="0"/>
            </a:br>
            <a:r>
              <a:rPr lang="fr-FR" dirty="0"/>
              <a:t>une [yn]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370D30CC-D253-B64A-9382-05A533A1BFA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4143" y="2545937"/>
            <a:ext cx="2405741" cy="3515096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b="1" dirty="0"/>
              <a:t>Attention 3</a:t>
            </a:r>
            <a:br>
              <a:rPr lang="fr-FR" dirty="0"/>
            </a:br>
            <a:r>
              <a:rPr lang="fr-FR" dirty="0"/>
              <a:t>un ananas [anana(s)]</a:t>
            </a:r>
            <a:br>
              <a:rPr lang="fr-FR" dirty="0"/>
            </a:br>
            <a:r>
              <a:rPr lang="fr-FR" dirty="0"/>
              <a:t>inégal [inegal] 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B36FC3C-C3B5-DE4F-B823-66BFC0AC2E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EED4AF3-004D-DF4E-A2D1-CD58821BBBB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Nasales</a:t>
            </a:r>
            <a:endParaRPr lang="fr-FR" sz="1600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EF24C16C-8572-7540-9C47-DF0AF580B2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Sisällön paikkamerkki 3">
            <a:extLst>
              <a:ext uri="{FF2B5EF4-FFF2-40B4-BE49-F238E27FC236}">
                <a16:creationId xmlns:a16="http://schemas.microsoft.com/office/drawing/2014/main" id="{D23DBE69-3BFA-424B-AC94-B0F9E5336DF8}"/>
              </a:ext>
            </a:extLst>
          </p:cNvPr>
          <p:cNvSpPr txBox="1">
            <a:spLocks/>
          </p:cNvSpPr>
          <p:nvPr/>
        </p:nvSpPr>
        <p:spPr>
          <a:xfrm>
            <a:off x="3496998" y="2537878"/>
            <a:ext cx="2405741" cy="3506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08000" tIns="108000" rIns="108000" bIns="108000" numCol="1" rtlCol="0">
            <a:norm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Attention 2</a:t>
            </a:r>
            <a:endParaRPr lang="fr-FR" dirty="0"/>
          </a:p>
          <a:p>
            <a:r>
              <a:rPr lang="fr-FR" dirty="0"/>
              <a:t>fin</a:t>
            </a:r>
            <a:r>
              <a:rPr lang="fr-FR" b="1" dirty="0"/>
              <a:t> </a:t>
            </a:r>
            <a:r>
              <a:rPr lang="fr-FR" dirty="0"/>
              <a:t>[fɛ̃] / fine [fin]</a:t>
            </a:r>
            <a:br>
              <a:rPr lang="fr-FR" dirty="0"/>
            </a:br>
            <a:r>
              <a:rPr lang="fr-FR" dirty="0"/>
              <a:t>voisin [vwazɛ̃] / voisine [vwazin]</a:t>
            </a:r>
            <a:br>
              <a:rPr lang="fr-FR" dirty="0"/>
            </a:br>
            <a:r>
              <a:rPr lang="fr-FR" dirty="0"/>
              <a:t>cousin [kuzɛ̃] / cousine [kuzin]</a:t>
            </a:r>
            <a:br>
              <a:rPr lang="fr-FR" dirty="0"/>
            </a:br>
            <a:endParaRPr lang="fr-FR" dirty="0"/>
          </a:p>
        </p:txBody>
      </p:sp>
      <p:pic>
        <p:nvPicPr>
          <p:cNvPr id="10" name="Audio Recording 10. Dec 2021 at 9.08.28" descr="Audio Recording 10. Dec 2021 at 9.08.28">
            <a:hlinkClick r:id="" action="ppaction://media"/>
            <a:extLst>
              <a:ext uri="{FF2B5EF4-FFF2-40B4-BE49-F238E27FC236}">
                <a16:creationId xmlns:a16="http://schemas.microsoft.com/office/drawing/2014/main" id="{4FF49A60-800B-0840-AC87-1767C401C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4640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8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A0FE4C9E-612D-A842-8346-B96B1B69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pic>
        <p:nvPicPr>
          <p:cNvPr id="15" name="Kuvan paikkamerkki 14" descr="Kuva, joka sisältää kohteen clipart-kuva&#10;&#10;Kuvaus luotu automaattisesti">
            <a:extLst>
              <a:ext uri="{FF2B5EF4-FFF2-40B4-BE49-F238E27FC236}">
                <a16:creationId xmlns:a16="http://schemas.microsoft.com/office/drawing/2014/main" id="{3893EEC5-E8B0-6B4F-9ADF-2364AB363E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-29430" t="3857" r="-17060" b="737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6F68FFD-B631-B647-BFA1-1C7365938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5672F25-4236-394C-9B83-96903C547A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s / ch / [z] / [s] / [ʃ]</a:t>
            </a:r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2A8E7C29-CAE4-D547-A87D-5B91A9D3BE9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49"/>
            <a:ext cx="6535365" cy="4021727"/>
          </a:xfrm>
        </p:spPr>
        <p:txBody>
          <a:bodyPr>
            <a:noAutofit/>
          </a:bodyPr>
          <a:lstStyle/>
          <a:p>
            <a:r>
              <a:rPr lang="fr-FR" b="1" u="sng" dirty="0"/>
              <a:t>ch [</a:t>
            </a:r>
            <a:r>
              <a:rPr lang="fr-FR" b="1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ʃ</a:t>
            </a:r>
            <a:r>
              <a:rPr lang="fr-FR" b="1" u="sng" dirty="0"/>
              <a:t>]</a:t>
            </a:r>
          </a:p>
          <a:p>
            <a:r>
              <a:rPr lang="fr-FR" dirty="0"/>
              <a:t>un chat [ʃa]</a:t>
            </a:r>
            <a:br>
              <a:rPr lang="fr-FR" dirty="0"/>
            </a:br>
            <a:r>
              <a:rPr lang="fr-FR" dirty="0"/>
              <a:t>un chien [ʃjɛ̃]</a:t>
            </a:r>
            <a:br>
              <a:rPr lang="fr-FR" dirty="0"/>
            </a:br>
            <a:r>
              <a:rPr lang="fr-FR" dirty="0"/>
              <a:t>un caniche [kaniʃ]</a:t>
            </a:r>
            <a:br>
              <a:rPr lang="fr-FR" dirty="0"/>
            </a:br>
            <a:r>
              <a:rPr lang="fr-FR" dirty="0"/>
              <a:t>chouette [ʃwɛt]</a:t>
            </a:r>
            <a:br>
              <a:rPr lang="fr-FR" dirty="0"/>
            </a:br>
            <a:r>
              <a:rPr lang="fr-FR" dirty="0"/>
              <a:t>un champignon [ʃɑ̃piɲɔ̃]</a:t>
            </a:r>
            <a:br>
              <a:rPr lang="fr-FR" dirty="0"/>
            </a:br>
            <a:r>
              <a:rPr lang="fr-FR" dirty="0"/>
              <a:t>un champion [ʃɑ̃pjɔ̃]</a:t>
            </a:r>
            <a:br>
              <a:rPr lang="fr-FR" dirty="0"/>
            </a:br>
            <a:r>
              <a:rPr lang="fr-FR" dirty="0"/>
              <a:t>une chose [ʃoz]</a:t>
            </a:r>
          </a:p>
          <a:p>
            <a:endParaRPr lang="fr-FR" dirty="0"/>
          </a:p>
          <a:p>
            <a:r>
              <a:rPr lang="fr-FR" dirty="0"/>
              <a:t>une chaussure [ʃosyR]</a:t>
            </a:r>
            <a:br>
              <a:rPr lang="fr-FR" dirty="0"/>
            </a:br>
            <a:r>
              <a:rPr lang="fr-FR" dirty="0"/>
              <a:t>une chaussette [ʃosɛt]</a:t>
            </a:r>
            <a:br>
              <a:rPr lang="fr-FR" dirty="0"/>
            </a:br>
            <a:r>
              <a:rPr lang="fr-FR" dirty="0"/>
              <a:t>une vache [vaʃ]</a:t>
            </a:r>
            <a:br>
              <a:rPr lang="fr-FR" dirty="0"/>
            </a:br>
            <a:r>
              <a:rPr lang="fr-FR" dirty="0"/>
              <a:t>une bouche [buʃ]</a:t>
            </a:r>
            <a:br>
              <a:rPr lang="fr-FR" dirty="0"/>
            </a:br>
            <a:r>
              <a:rPr lang="fr-FR" dirty="0"/>
              <a:t>chanter [ʃɑ̃te]</a:t>
            </a:r>
            <a:br>
              <a:rPr lang="fr-FR" dirty="0"/>
            </a:br>
            <a:r>
              <a:rPr lang="fr-FR" dirty="0"/>
              <a:t>acheter [aʃte]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6E067D1E-D255-3041-B523-6597E00812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" name="Audio Recording 10. Dec 2021 at 9.09.45" descr="Audio Recording 10. Dec 2021 at 9.09.45">
            <a:hlinkClick r:id="" action="ppaction://media"/>
            <a:extLst>
              <a:ext uri="{FF2B5EF4-FFF2-40B4-BE49-F238E27FC236}">
                <a16:creationId xmlns:a16="http://schemas.microsoft.com/office/drawing/2014/main" id="{CF5A3A56-F3D0-314A-82B3-C67196E43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3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>
            <a:extLst>
              <a:ext uri="{FF2B5EF4-FFF2-40B4-BE49-F238E27FC236}">
                <a16:creationId xmlns:a16="http://schemas.microsoft.com/office/drawing/2014/main" id="{79605B5C-C8C0-744A-B75D-5F59048E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16328" cy="884555"/>
          </a:xfrm>
          <a:noFill/>
        </p:spPr>
        <p:txBody>
          <a:bodyPr/>
          <a:lstStyle/>
          <a:p>
            <a:r>
              <a:rPr lang="fr-FR" dirty="0"/>
              <a:t>e muet </a:t>
            </a:r>
          </a:p>
        </p:txBody>
      </p:sp>
      <p:pic>
        <p:nvPicPr>
          <p:cNvPr id="18" name="Kuvan paikkamerkki 17">
            <a:extLst>
              <a:ext uri="{FF2B5EF4-FFF2-40B4-BE49-F238E27FC236}">
                <a16:creationId xmlns:a16="http://schemas.microsoft.com/office/drawing/2014/main" id="{85C2DC7C-9FA7-3945-919A-4E65631D7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23277" t="-11129" r="-23782" b="-4077"/>
          <a:stretch/>
        </p:blipFill>
        <p:spPr>
          <a:xfrm>
            <a:off x="7899400" y="1447800"/>
            <a:ext cx="3690938" cy="3368675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9D83A7C-6FA0-B84A-806A-2995CE45E6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F1133728-DCE5-304A-BAED-B88ADA6B01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167268"/>
            <a:ext cx="2382914" cy="747132"/>
          </a:xfrm>
        </p:spPr>
        <p:txBody>
          <a:bodyPr>
            <a:normAutofit/>
          </a:bodyPr>
          <a:lstStyle/>
          <a:p>
            <a:r>
              <a:rPr lang="fr-FR" dirty="0"/>
              <a:t>Haamukirjaimet</a:t>
            </a:r>
          </a:p>
        </p:txBody>
      </p:sp>
      <p:sp>
        <p:nvSpPr>
          <p:cNvPr id="35" name="Sisällön paikkamerkki 34">
            <a:extLst>
              <a:ext uri="{FF2B5EF4-FFF2-40B4-BE49-F238E27FC236}">
                <a16:creationId xmlns:a16="http://schemas.microsoft.com/office/drawing/2014/main" id="{31C72D6B-0582-4848-AFA9-75E57064C9B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590810"/>
          </a:xfrm>
          <a:noFill/>
        </p:spPr>
        <p:txBody>
          <a:bodyPr>
            <a:normAutofit/>
          </a:bodyPr>
          <a:lstStyle/>
          <a:p>
            <a:r>
              <a:rPr lang="fr-FR" dirty="0"/>
              <a:t>je donne [dɔn]</a:t>
            </a:r>
            <a:br>
              <a:rPr lang="fr-FR" dirty="0"/>
            </a:br>
            <a:r>
              <a:rPr lang="fr-FR" dirty="0"/>
              <a:t>tu manges [mɑ̃ʒ]</a:t>
            </a:r>
            <a:br>
              <a:rPr lang="fr-FR" dirty="0"/>
            </a:br>
            <a:r>
              <a:rPr lang="fr-FR" dirty="0"/>
              <a:t>il / elle chante [ʃɑ̃t]</a:t>
            </a:r>
            <a:br>
              <a:rPr lang="fr-FR" dirty="0"/>
            </a:br>
            <a:r>
              <a:rPr lang="fr-FR" dirty="0"/>
              <a:t>nous jouons [ʒuɔ̃]</a:t>
            </a:r>
            <a:br>
              <a:rPr lang="fr-FR" dirty="0"/>
            </a:br>
            <a:r>
              <a:rPr lang="fr-FR" dirty="0"/>
              <a:t>vous dansez [dɑ̃se]</a:t>
            </a:r>
            <a:br>
              <a:rPr lang="fr-FR" dirty="0"/>
            </a:br>
            <a:r>
              <a:rPr lang="fr-FR" dirty="0"/>
              <a:t>ils / elles parlent [paʀl]</a:t>
            </a:r>
          </a:p>
        </p:txBody>
      </p:sp>
      <p:sp>
        <p:nvSpPr>
          <p:cNvPr id="44" name="Tekstin paikkamerkki 43">
            <a:extLst>
              <a:ext uri="{FF2B5EF4-FFF2-40B4-BE49-F238E27FC236}">
                <a16:creationId xmlns:a16="http://schemas.microsoft.com/office/drawing/2014/main" id="{F32FA426-B0E0-5340-B62A-7692D49D7C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" name="Audio Recording 4. Dec 2021 at 16.44.54" descr="Audio Recording 4. Dec 2021 at 16.44.54">
            <a:hlinkClick r:id="" action="ppaction://media"/>
            <a:extLst>
              <a:ext uri="{FF2B5EF4-FFF2-40B4-BE49-F238E27FC236}">
                <a16:creationId xmlns:a16="http://schemas.microsoft.com/office/drawing/2014/main" id="{7976566E-7AB4-0544-9556-B380E0F474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4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4B0BF92D-DAE8-E445-875A-616AA29A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EA03C1B-4110-B04C-AC66-6701EBE795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890B7D23-A707-3E48-A77F-629D96F1B94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2457450"/>
            <a:ext cx="6515906" cy="3597361"/>
          </a:xfrm>
        </p:spPr>
        <p:txBody>
          <a:bodyPr/>
          <a:lstStyle/>
          <a:p>
            <a:r>
              <a:rPr lang="fr-FR" b="1" dirty="0"/>
              <a:t>Attention:</a:t>
            </a:r>
            <a:r>
              <a:rPr lang="fr-FR" dirty="0"/>
              <a:t> </a:t>
            </a:r>
            <a:br>
              <a:rPr lang="fr-FR" dirty="0"/>
            </a:br>
            <a:r>
              <a:rPr lang="fr-FR" b="1" u="sng" dirty="0"/>
              <a:t>ch [k]</a:t>
            </a:r>
          </a:p>
          <a:p>
            <a:r>
              <a:rPr lang="fr-FR" dirty="0"/>
              <a:t>la technologie [tɛknɔlɔʒi]</a:t>
            </a:r>
          </a:p>
          <a:p>
            <a:r>
              <a:rPr lang="fr-FR" dirty="0"/>
              <a:t>un orchestre [ɔRkɛstR]</a:t>
            </a:r>
          </a:p>
          <a:p>
            <a:r>
              <a:rPr lang="fr-FR" dirty="0"/>
              <a:t>un psychiatre [psikiatR]</a:t>
            </a:r>
          </a:p>
          <a:p>
            <a:r>
              <a:rPr lang="fr-FR" dirty="0"/>
              <a:t>une orchidée [ɔRkide]</a:t>
            </a:r>
          </a:p>
          <a:p>
            <a:br>
              <a:rPr lang="fr-FR" dirty="0"/>
            </a:br>
            <a:endParaRPr lang="fr-FR" dirty="0"/>
          </a:p>
          <a:p>
            <a:endParaRPr lang="fr-FR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EA4C4830-4D4E-594B-A433-C3C8E358500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s / ch / [z] / [s] / [ʃ]</a:t>
            </a:r>
            <a:endParaRPr lang="fr-FR" sz="1600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46D73D08-DB74-F247-A447-C11E68E1A7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Audio Recording 10. Dec 2021 at 9.10.00" descr="Audio Recording 10. Dec 2021 at 9.10.00">
            <a:hlinkClick r:id="" action="ppaction://media"/>
            <a:extLst>
              <a:ext uri="{FF2B5EF4-FFF2-40B4-BE49-F238E27FC236}">
                <a16:creationId xmlns:a16="http://schemas.microsoft.com/office/drawing/2014/main" id="{6CBBDB1C-88F0-A043-9EF0-8CAE793FA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4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090AED-595A-3242-8CBD-5D97193E9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018ED1F-9AA3-374A-8C56-6A9198C408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2FADDE48-3511-AC4D-8649-526A74E53C6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2204940"/>
          </a:xfrm>
        </p:spPr>
        <p:txBody>
          <a:bodyPr>
            <a:noAutofit/>
          </a:bodyPr>
          <a:lstStyle/>
          <a:p>
            <a:r>
              <a:rPr lang="fr-FR" b="1" u="sng" dirty="0"/>
              <a:t>[z]</a:t>
            </a:r>
          </a:p>
          <a:p>
            <a:r>
              <a:rPr lang="fr-FR" dirty="0"/>
              <a:t>des bisous [bizu]</a:t>
            </a:r>
            <a:br>
              <a:rPr lang="fr-FR" dirty="0"/>
            </a:br>
            <a:r>
              <a:rPr lang="fr-FR" dirty="0"/>
              <a:t>la musique [myzik]</a:t>
            </a:r>
            <a:br>
              <a:rPr lang="fr-FR" dirty="0"/>
            </a:br>
            <a:r>
              <a:rPr lang="fr-FR" dirty="0"/>
              <a:t>un cousin [kuzɛ̃]</a:t>
            </a:r>
            <a:br>
              <a:rPr lang="fr-FR" dirty="0"/>
            </a:br>
            <a:endParaRPr lang="fr-FR" dirty="0"/>
          </a:p>
          <a:p>
            <a:r>
              <a:rPr lang="fr-FR" dirty="0"/>
              <a:t>un poison [pwazɔ̃]</a:t>
            </a:r>
            <a:br>
              <a:rPr lang="fr-FR" dirty="0"/>
            </a:br>
            <a:r>
              <a:rPr lang="fr-FR" dirty="0"/>
              <a:t>un désert [dezɛR]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0E110F9B-1328-0646-80EF-9932FFC7EC8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4662390"/>
            <a:ext cx="6515906" cy="1392421"/>
          </a:xfrm>
        </p:spPr>
        <p:txBody>
          <a:bodyPr/>
          <a:lstStyle/>
          <a:p>
            <a:r>
              <a:rPr lang="fr-FR" b="1" dirty="0"/>
              <a:t>Attention:</a:t>
            </a:r>
            <a:br>
              <a:rPr lang="fr-FR" dirty="0"/>
            </a:br>
            <a:r>
              <a:rPr lang="fr-FR" dirty="0"/>
              <a:t>vous‿habitez [vuzabite]</a:t>
            </a:r>
            <a:br>
              <a:rPr lang="fr-FR" dirty="0"/>
            </a:br>
            <a:r>
              <a:rPr lang="fr-FR" dirty="0"/>
              <a:t>ils‿écoutent [ilzekut]</a:t>
            </a:r>
            <a:br>
              <a:rPr lang="fr-FR" dirty="0"/>
            </a:br>
            <a:r>
              <a:rPr lang="fr-FR" dirty="0"/>
              <a:t>elles‿aiment [elzɛm]</a:t>
            </a:r>
            <a:br>
              <a:rPr lang="fr-FR" dirty="0"/>
            </a:br>
            <a:r>
              <a:rPr lang="fr-FR" dirty="0"/>
              <a:t>les‿amis [lezami]</a:t>
            </a:r>
            <a:br>
              <a:rPr lang="fr-FR" dirty="0"/>
            </a:br>
            <a:r>
              <a:rPr lang="fr-FR" dirty="0"/>
              <a:t>vos‿élèves [vozelɛv]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C649D74B-7A8E-844F-808D-64E84FDDBD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s / ch / [z] / [s] / [ʃ]</a:t>
            </a:r>
            <a:endParaRPr lang="fr-FR" sz="1600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11FCF7CB-0EB3-3A46-A1BA-E4BE717E4B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9139F09C-7D87-5547-8670-10DD67C6C8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t="4366" b="4366"/>
          <a:stretch/>
        </p:blipFill>
        <p:spPr/>
      </p:pic>
      <p:pic>
        <p:nvPicPr>
          <p:cNvPr id="14" name="Audio Recording 10. Dec 2021 at 9.10.27" descr="Audio Recording 10. Dec 2021 at 9.10.27">
            <a:hlinkClick r:id="" action="ppaction://media"/>
            <a:extLst>
              <a:ext uri="{FF2B5EF4-FFF2-40B4-BE49-F238E27FC236}">
                <a16:creationId xmlns:a16="http://schemas.microsoft.com/office/drawing/2014/main" id="{5AF04820-416C-BC49-886A-BEF1DF1E0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7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4ACE48-D7EA-0249-99A9-1CD90B82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pic>
        <p:nvPicPr>
          <p:cNvPr id="12" name="Kuvan paikkamerkki 11">
            <a:extLst>
              <a:ext uri="{FF2B5EF4-FFF2-40B4-BE49-F238E27FC236}">
                <a16:creationId xmlns:a16="http://schemas.microsoft.com/office/drawing/2014/main" id="{40777419-01CA-7445-8DBF-2617FA8E78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-16289" t="-37576" r="-11207" b="-31623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68DDDE8-4776-D240-9429-F4FA465202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AD2A520E-F9AE-A142-A71F-D08568C2B8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s / ch / [z] / [s] / [ʃ]</a:t>
            </a:r>
            <a:endParaRPr lang="fr-FR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87F43A4E-BF1A-D74E-BFCA-4B34DFA0AFC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s, ss [s]</a:t>
            </a:r>
            <a:br>
              <a:rPr lang="fr-FR" dirty="0"/>
            </a:br>
            <a:r>
              <a:rPr lang="fr-FR" dirty="0"/>
              <a:t>le soleil [sɔlɛj]</a:t>
            </a:r>
            <a:br>
              <a:rPr lang="fr-FR" dirty="0"/>
            </a:br>
            <a:r>
              <a:rPr lang="fr-FR" dirty="0"/>
              <a:t>assez [ase]</a:t>
            </a:r>
            <a:br>
              <a:rPr lang="fr-FR" dirty="0"/>
            </a:br>
            <a:r>
              <a:rPr lang="fr-FR" dirty="0"/>
              <a:t>un coussin [kusɛ̃]</a:t>
            </a:r>
            <a:br>
              <a:rPr lang="fr-FR" dirty="0"/>
            </a:br>
            <a:r>
              <a:rPr lang="fr-FR" dirty="0"/>
              <a:t>un poisson [pwasɔ̃]</a:t>
            </a:r>
            <a:br>
              <a:rPr lang="fr-FR" dirty="0"/>
            </a:br>
            <a:r>
              <a:rPr lang="fr-FR" dirty="0"/>
              <a:t>un dessert [desɛR] </a:t>
            </a: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D9EB342-D1C6-934B-AA02-646C87E785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10.44" descr="Audio Recording 10. Dec 2021 at 9.10.44">
            <a:hlinkClick r:id="" action="ppaction://media"/>
            <a:extLst>
              <a:ext uri="{FF2B5EF4-FFF2-40B4-BE49-F238E27FC236}">
                <a16:creationId xmlns:a16="http://schemas.microsoft.com/office/drawing/2014/main" id="{8577127D-0887-2249-9828-4BCB98106D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1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67CDC4-A27B-C249-8D9E-DC3DA3E61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27EB185-C583-6945-83D9-DF9BC81C4B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FE0B986-802C-0F42-AD37-D2BA2001E3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s / ch / [z] / [s] / [ʃ]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0CD2670-D29C-D34F-995F-7BB6694F06D1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numCol="1">
            <a:normAutofit lnSpcReduction="10000"/>
          </a:bodyPr>
          <a:lstStyle/>
          <a:p>
            <a:r>
              <a:rPr lang="fr-FR" b="1" u="sng" dirty="0"/>
              <a:t>[s] / [z]</a:t>
            </a:r>
            <a:endParaRPr lang="fr-FR" b="1" dirty="0"/>
          </a:p>
          <a:p>
            <a:r>
              <a:rPr lang="fr-FR" dirty="0"/>
              <a:t>ils sont [il sɔ̃]		ils‿ont [ilzɔ̃]</a:t>
            </a:r>
            <a:br>
              <a:rPr lang="fr-FR" dirty="0"/>
            </a:br>
            <a:r>
              <a:rPr lang="fr-FR" dirty="0"/>
              <a:t>nous savons [nu savɔ̃] 	nous‿avons [nuzavɔ̃]</a:t>
            </a:r>
            <a:br>
              <a:rPr lang="fr-FR" dirty="0"/>
            </a:br>
            <a:r>
              <a:rPr lang="fr-FR" dirty="0"/>
              <a:t>vous savez [vu save]	vous‿avez [vuzave]</a:t>
            </a:r>
            <a:br>
              <a:rPr lang="fr-FR" dirty="0"/>
            </a:br>
            <a:r>
              <a:rPr lang="fr-FR" dirty="0"/>
              <a:t>deux soeurs [dø sœR]	deux‿heures [døzœR]</a:t>
            </a:r>
            <a:br>
              <a:rPr lang="fr-FR" dirty="0"/>
            </a:br>
            <a:r>
              <a:rPr lang="fr-FR" dirty="0"/>
              <a:t>un coussin [kusɛ̃] 		un cousin [kuzɛ̃]</a:t>
            </a:r>
            <a:br>
              <a:rPr lang="fr-FR" dirty="0"/>
            </a:br>
            <a:r>
              <a:rPr lang="fr-FR" dirty="0"/>
              <a:t>un poisson [pwasɔ̃]	un poison [pwazɔ̃]</a:t>
            </a:r>
            <a:br>
              <a:rPr lang="fr-FR" dirty="0"/>
            </a:br>
            <a:r>
              <a:rPr lang="fr-FR" dirty="0"/>
              <a:t>un dessert [desɛR]	un désert [dezɛR]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BAAACBA-593F-BF42-A5A2-55AB7971DD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Audio Recording 9. Jan 2022 at 11.41.32" descr="Audio Recording 9. Jan 2022 at 11.41.32">
            <a:hlinkClick r:id="" action="ppaction://media"/>
            <a:extLst>
              <a:ext uri="{FF2B5EF4-FFF2-40B4-BE49-F238E27FC236}">
                <a16:creationId xmlns:a16="http://schemas.microsoft.com/office/drawing/2014/main" id="{EF4CD080-B553-D747-AD11-4BF280C65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4640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204F78-EB7C-824E-A3B0-8B1D4D98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157D5350-C093-2043-9804-3FBCE6EE39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7985" t="-20457" r="-7381" b="-16013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0CD9901-5BDE-6046-9309-292A853A9B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A6832DB-5E0F-4043-96B6-E6EE819A63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s / ch / [z] / [s] / [ʃ]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8C15CC3-2EDA-D74F-BFA8-98105EE41A4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457450"/>
            <a:ext cx="6535056" cy="3089494"/>
          </a:xfrm>
        </p:spPr>
        <p:txBody>
          <a:bodyPr/>
          <a:lstStyle/>
          <a:p>
            <a:r>
              <a:rPr lang="fr-FR" b="1" u="sng" dirty="0"/>
              <a:t>-tion [sjɔ̃] </a:t>
            </a:r>
          </a:p>
          <a:p>
            <a:r>
              <a:rPr lang="fr-FR" dirty="0"/>
              <a:t>la natation [natasjɔ̃]</a:t>
            </a:r>
            <a:br>
              <a:rPr lang="fr-FR" dirty="0"/>
            </a:br>
            <a:r>
              <a:rPr lang="fr-FR" dirty="0"/>
              <a:t>une potion magique </a:t>
            </a:r>
            <a:br>
              <a:rPr lang="fr-FR" dirty="0"/>
            </a:br>
            <a:r>
              <a:rPr lang="fr-FR" dirty="0"/>
              <a:t>[posjɔ̃ maʒik]</a:t>
            </a:r>
            <a:br>
              <a:rPr lang="fr-FR" dirty="0"/>
            </a:br>
            <a:r>
              <a:rPr lang="fr-FR" dirty="0"/>
              <a:t>une addition [adisjɔ̃]</a:t>
            </a:r>
            <a:br>
              <a:rPr lang="fr-FR" dirty="0"/>
            </a:br>
            <a:r>
              <a:rPr lang="fr-FR" dirty="0"/>
              <a:t>une émotion [emosjɔ̃]</a:t>
            </a:r>
            <a:br>
              <a:rPr lang="fr-FR" dirty="0"/>
            </a:br>
            <a:endParaRPr lang="fr-FR" dirty="0"/>
          </a:p>
          <a:p>
            <a:r>
              <a:rPr lang="fr-FR" dirty="0"/>
              <a:t>l’équitation [ekitasjɔ̃]</a:t>
            </a:r>
            <a:br>
              <a:rPr lang="fr-FR" dirty="0"/>
            </a:br>
            <a:r>
              <a:rPr lang="fr-FR" dirty="0"/>
              <a:t>une station [stasjɔ̃]</a:t>
            </a:r>
            <a:br>
              <a:rPr lang="fr-FR" dirty="0"/>
            </a:br>
            <a:r>
              <a:rPr lang="fr-FR" dirty="0"/>
              <a:t>une condition [kɔ̃disjɔ̃]</a:t>
            </a:r>
            <a:br>
              <a:rPr lang="fr-FR" dirty="0"/>
            </a:br>
            <a:r>
              <a:rPr lang="fr-FR" dirty="0"/>
              <a:t>une direction [diRɛksjɔ̃]</a:t>
            </a:r>
            <a:br>
              <a:rPr lang="fr-FR" dirty="0"/>
            </a:br>
            <a:r>
              <a:rPr lang="fr-FR" dirty="0"/>
              <a:t>l’attention [atɑ̃sjɔ̃]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7AF6AEEE-1C0E-D942-9A72-8A22334185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11.48" descr="Audio Recording 10. Dec 2021 at 9.11.48">
            <a:hlinkClick r:id="" action="ppaction://media"/>
            <a:extLst>
              <a:ext uri="{FF2B5EF4-FFF2-40B4-BE49-F238E27FC236}">
                <a16:creationId xmlns:a16="http://schemas.microsoft.com/office/drawing/2014/main" id="{C78A10FF-C6BB-2742-8FC6-34DE66090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7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23FAE71D-9314-F54C-8A55-C641CA6C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96D191C-8359-7745-9FD8-3F362AEAFC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9C17B930-964C-984F-A6B1-0E9CAC0397CB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numCol="2">
            <a:normAutofit/>
          </a:bodyPr>
          <a:lstStyle/>
          <a:p>
            <a:r>
              <a:rPr lang="fr-FR" b="1" u="sng" dirty="0"/>
              <a:t>ti [sj]</a:t>
            </a:r>
          </a:p>
          <a:p>
            <a:r>
              <a:rPr lang="fr-FR" dirty="0"/>
              <a:t>patient [pasjɑ̃]</a:t>
            </a:r>
            <a:br>
              <a:rPr lang="fr-FR" dirty="0"/>
            </a:br>
            <a:r>
              <a:rPr lang="fr-FR" dirty="0"/>
              <a:t>initial [inisjal]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essentiel [esɑ̃nsjɛl]</a:t>
            </a:r>
            <a:br>
              <a:rPr lang="fr-FR" dirty="0"/>
            </a:br>
            <a:r>
              <a:rPr lang="fr-FR" dirty="0"/>
              <a:t>ambitieux [ɑ̃bisjø]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B05A11BC-156A-3D40-BC45-29BDC3FCF1F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numCol="2">
            <a:normAutofit/>
          </a:bodyPr>
          <a:lstStyle/>
          <a:p>
            <a:r>
              <a:rPr lang="fr-FR" b="1" dirty="0"/>
              <a:t>Attention:</a:t>
            </a:r>
            <a:r>
              <a:rPr lang="fr-FR" dirty="0"/>
              <a:t> </a:t>
            </a:r>
            <a:br>
              <a:rPr lang="fr-FR" b="1" u="sng" dirty="0"/>
            </a:br>
            <a:r>
              <a:rPr lang="fr-FR" dirty="0"/>
              <a:t>petit [pəti]</a:t>
            </a:r>
            <a:br>
              <a:rPr lang="fr-FR" dirty="0"/>
            </a:br>
            <a:r>
              <a:rPr lang="fr-FR" dirty="0"/>
              <a:t>utile [ytil]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une question [kɛstjɔ̃]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F0CE2A9A-E7A9-6C48-8744-9A8FBC5D47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s / ch / [z] / [s] / [ʃ]</a:t>
            </a:r>
            <a:endParaRPr lang="fr-FR" sz="1600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46B08E0D-2296-6D48-9C6F-B823E34E43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Audio Recording 10. Dec 2021 at 9.12.09" descr="Audio Recording 10. Dec 2021 at 9.12.09">
            <a:hlinkClick r:id="" action="ppaction://media"/>
            <a:extLst>
              <a:ext uri="{FF2B5EF4-FFF2-40B4-BE49-F238E27FC236}">
                <a16:creationId xmlns:a16="http://schemas.microsoft.com/office/drawing/2014/main" id="{40656657-B925-2D46-9286-D011B89D0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9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3DCB54-F338-D24A-B046-A9B026C38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</a:t>
            </a:r>
          </a:p>
        </p:txBody>
      </p:sp>
      <p:pic>
        <p:nvPicPr>
          <p:cNvPr id="10" name="Kuvan paikkamerkki 9" descr="Kuva, joka sisältää kohteen musiikki, kitara&#10;&#10;Kuvaus luotu automaattisesti">
            <a:extLst>
              <a:ext uri="{FF2B5EF4-FFF2-40B4-BE49-F238E27FC236}">
                <a16:creationId xmlns:a16="http://schemas.microsoft.com/office/drawing/2014/main" id="{BBC63723-5C95-E243-8D40-C475512EA8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79708" t="-4035" r="-63205" b="-7359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DB174E8-B5A2-3B41-850E-468795BABE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B0CB1D5-A6FF-3B4B-BEEA-9B67E77CCD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g / [g] / [ʒ]</a:t>
            </a:r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8AB61CD-B9AA-2A4F-A8F2-EBFD1020C04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2793819"/>
          </a:xfrm>
        </p:spPr>
        <p:txBody>
          <a:bodyPr>
            <a:normAutofit/>
          </a:bodyPr>
          <a:lstStyle/>
          <a:p>
            <a:r>
              <a:rPr lang="fr-FR" b="1" u="sng" dirty="0"/>
              <a:t>G + A/O/U [g] </a:t>
            </a:r>
          </a:p>
          <a:p>
            <a:r>
              <a:rPr lang="fr-FR" dirty="0"/>
              <a:t>une guitare [gitaR]</a:t>
            </a:r>
            <a:br>
              <a:rPr lang="fr-FR" dirty="0"/>
            </a:br>
            <a:r>
              <a:rPr lang="fr-FR" dirty="0"/>
              <a:t>une gare [gaR]</a:t>
            </a:r>
            <a:br>
              <a:rPr lang="fr-FR" dirty="0"/>
            </a:br>
            <a:r>
              <a:rPr lang="fr-FR" dirty="0"/>
              <a:t>une gomme [gɔm]</a:t>
            </a:r>
            <a:br>
              <a:rPr lang="fr-FR" dirty="0"/>
            </a:br>
            <a:r>
              <a:rPr lang="fr-FR" dirty="0"/>
              <a:t>gagner [gaɲe]</a:t>
            </a:r>
            <a:br>
              <a:rPr lang="fr-FR" dirty="0"/>
            </a:br>
            <a:endParaRPr lang="fr-FR" dirty="0"/>
          </a:p>
          <a:p>
            <a:r>
              <a:rPr lang="fr-FR" dirty="0"/>
              <a:t>un garçon [gaRsɔ̃]</a:t>
            </a:r>
            <a:br>
              <a:rPr lang="fr-FR" dirty="0"/>
            </a:br>
            <a:r>
              <a:rPr lang="fr-FR" dirty="0"/>
              <a:t>un gorille [gɔRij]</a:t>
            </a:r>
            <a:br>
              <a:rPr lang="fr-FR" dirty="0"/>
            </a:br>
            <a:r>
              <a:rPr lang="fr-FR" dirty="0"/>
              <a:t>un garage [gaRaʒ]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2175AA42-2EA3-3145-B01E-A2E373D21B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12.29" descr="Audio Recording 10. Dec 2021 at 9.12.29">
            <a:hlinkClick r:id="" action="ppaction://media"/>
            <a:extLst>
              <a:ext uri="{FF2B5EF4-FFF2-40B4-BE49-F238E27FC236}">
                <a16:creationId xmlns:a16="http://schemas.microsoft.com/office/drawing/2014/main" id="{4BC8070F-4B4B-7A4A-9028-52A015930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1BC96C-5201-D54F-9BD6-E8F488CE4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20BBF296-EEF1-294B-A6BD-28DF933981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100" t="-38130" r="-3207" b="-33570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9C83DBC-3A66-ED43-AB1D-4B8694DB21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0AAA3CD-D1D0-2D41-A10C-B85D71C33D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g / [g] / [ʒ]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D9BF834-F20E-D54A-BA37-98E2020E085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Autofit/>
          </a:bodyPr>
          <a:lstStyle/>
          <a:p>
            <a:r>
              <a:rPr lang="fr-FR" b="1" u="sng" dirty="0"/>
              <a:t>G + E/I/Y [ʒ] </a:t>
            </a:r>
          </a:p>
          <a:p>
            <a:r>
              <a:rPr lang="fr-FR" dirty="0"/>
              <a:t>un fromage [fRɔmaʒ]</a:t>
            </a:r>
            <a:br>
              <a:rPr lang="fr-FR" dirty="0"/>
            </a:br>
            <a:r>
              <a:rPr lang="fr-FR" dirty="0"/>
              <a:t>une page [paʒ]</a:t>
            </a:r>
            <a:br>
              <a:rPr lang="fr-FR" dirty="0"/>
            </a:br>
            <a:r>
              <a:rPr lang="fr-FR" dirty="0"/>
              <a:t>un genou [ʒ(ə)nu]</a:t>
            </a:r>
            <a:br>
              <a:rPr lang="fr-FR" dirty="0"/>
            </a:br>
            <a:r>
              <a:rPr lang="fr-FR" dirty="0"/>
              <a:t>la géographie [ʒeɔgRafi]</a:t>
            </a:r>
            <a:br>
              <a:rPr lang="fr-FR" dirty="0"/>
            </a:br>
            <a:r>
              <a:rPr lang="fr-FR" dirty="0"/>
              <a:t>gérer [ʒeRe]</a:t>
            </a:r>
            <a:br>
              <a:rPr lang="fr-FR" dirty="0"/>
            </a:br>
            <a:r>
              <a:rPr lang="fr-FR" dirty="0"/>
              <a:t>gentil [ʒɑ̃tij]</a:t>
            </a:r>
            <a:br>
              <a:rPr lang="fr-FR" dirty="0"/>
            </a:br>
            <a:r>
              <a:rPr lang="fr-FR" dirty="0"/>
              <a:t>la biologie [bjɔlɔʒi]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agir [aʒiR]</a:t>
            </a:r>
            <a:br>
              <a:rPr lang="fr-FR" dirty="0"/>
            </a:br>
            <a:r>
              <a:rPr lang="fr-FR" dirty="0"/>
              <a:t>gigantesque [ʒigɑ̃tɛsk]</a:t>
            </a:r>
            <a:br>
              <a:rPr lang="fr-FR" dirty="0"/>
            </a:br>
            <a:r>
              <a:rPr lang="fr-FR" dirty="0"/>
              <a:t>magique [maʒik]</a:t>
            </a:r>
            <a:br>
              <a:rPr lang="fr-FR" dirty="0"/>
            </a:br>
            <a:r>
              <a:rPr lang="fr-FR" dirty="0"/>
              <a:t>l’imagination [limaʒinasjɔ̃]</a:t>
            </a:r>
            <a:br>
              <a:rPr lang="fr-FR" dirty="0"/>
            </a:br>
            <a:r>
              <a:rPr lang="fr-FR" dirty="0"/>
              <a:t>une girafe [ʒiRaf]</a:t>
            </a:r>
            <a:br>
              <a:rPr lang="fr-FR" dirty="0"/>
            </a:br>
            <a:r>
              <a:rPr lang="fr-FR" dirty="0"/>
              <a:t>une bougie [buʒi]</a:t>
            </a:r>
            <a:br>
              <a:rPr lang="fr-FR" dirty="0"/>
            </a:br>
            <a:r>
              <a:rPr lang="fr-FR" dirty="0"/>
              <a:t>la gymnastique [ʒimnastik]</a:t>
            </a:r>
          </a:p>
          <a:p>
            <a:br>
              <a:rPr lang="fr-FR" dirty="0"/>
            </a:br>
            <a:endParaRPr lang="fr-FR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B4EAF0B8-1F3C-B741-AFE8-4C04BD1D0A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13.05" descr="Audio Recording 10. Dec 2021 at 9.13.05">
            <a:hlinkClick r:id="" action="ppaction://media"/>
            <a:extLst>
              <a:ext uri="{FF2B5EF4-FFF2-40B4-BE49-F238E27FC236}">
                <a16:creationId xmlns:a16="http://schemas.microsoft.com/office/drawing/2014/main" id="{1FCCDAAF-D48E-3D42-8C1A-5DE11F7420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6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F99577C5-E40B-8545-ABF1-E07C24A10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12E0592-24A1-7144-AE58-F1E7BD3CAF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D15085EF-BAB3-D14F-B5A0-70C41227A66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1727929"/>
          </a:xfrm>
        </p:spPr>
        <p:txBody>
          <a:bodyPr/>
          <a:lstStyle/>
          <a:p>
            <a:r>
              <a:rPr lang="fr-FR" b="1" u="sng" dirty="0"/>
              <a:t>G + E/I/Y [ʒ]</a:t>
            </a:r>
          </a:p>
          <a:p>
            <a:r>
              <a:rPr lang="fr-FR" dirty="0"/>
              <a:t>manger [mɑ̃ʒe]</a:t>
            </a:r>
            <a:br>
              <a:rPr lang="fr-FR" dirty="0"/>
            </a:br>
            <a:r>
              <a:rPr lang="fr-FR" dirty="0"/>
              <a:t>nager [naʒe]</a:t>
            </a:r>
            <a:br>
              <a:rPr lang="fr-FR" dirty="0"/>
            </a:br>
            <a:endParaRPr lang="fr-FR" dirty="0"/>
          </a:p>
          <a:p>
            <a:r>
              <a:rPr lang="fr-FR" dirty="0"/>
              <a:t>bouger [buʒe]</a:t>
            </a:r>
            <a:br>
              <a:rPr lang="fr-FR" dirty="0"/>
            </a:br>
            <a:r>
              <a:rPr lang="fr-FR" dirty="0"/>
              <a:t>je mange [ʒə mɑ̃ʒ] 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D777DA60-FD15-4A42-8785-C366A521CA8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fr-FR" b="1" dirty="0"/>
              <a:t>Attention:</a:t>
            </a:r>
            <a:br>
              <a:rPr lang="fr-FR" dirty="0"/>
            </a:br>
            <a:r>
              <a:rPr lang="fr-FR" dirty="0"/>
              <a:t>nous mangeons [mɑ̃ʒɔ̃]</a:t>
            </a:r>
            <a:br>
              <a:rPr lang="fr-FR" dirty="0"/>
            </a:br>
            <a:r>
              <a:rPr lang="fr-FR" dirty="0"/>
              <a:t>nous nageons [naʒɔ̃]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nous bougeons [buʒɔ̃]</a:t>
            </a:r>
            <a:br>
              <a:rPr lang="fr-FR" dirty="0"/>
            </a:br>
            <a:r>
              <a:rPr lang="fr-FR" dirty="0"/>
              <a:t>nous dérangeons [deRɑ̃ʒɔ̃]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4B862700-F817-DE41-B61C-C9864322E18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g / [g] / [ʒ]</a:t>
            </a:r>
            <a:endParaRPr lang="fr-FR" sz="1600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DDBCB90B-3CD3-7247-9660-D307165A24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Audio Recording 10. Dec 2021 at 9.13.30" descr="Audio Recording 10. Dec 2021 at 9.13.30">
            <a:hlinkClick r:id="" action="ppaction://media"/>
            <a:extLst>
              <a:ext uri="{FF2B5EF4-FFF2-40B4-BE49-F238E27FC236}">
                <a16:creationId xmlns:a16="http://schemas.microsoft.com/office/drawing/2014/main" id="{DCFB746C-4909-704D-B9D9-EEDBAD955B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0CBE04-5196-C84B-AE04-23CE8D55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</a:t>
            </a:r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1FA036C1-B142-464E-B566-27D8A84F8A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22659" t="-20950" r="-25654" b="-21497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D29461D-83E3-EB4A-BED2-2558428B2C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EC15B647-32B5-6F48-AF46-6E58C5A757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c / ç / [s] / [k]</a:t>
            </a:r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D1F367F1-B973-6147-97D7-E990183F693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2558757"/>
          </a:xfrm>
        </p:spPr>
        <p:txBody>
          <a:bodyPr>
            <a:normAutofit/>
          </a:bodyPr>
          <a:lstStyle/>
          <a:p>
            <a:r>
              <a:rPr lang="fr-FR" b="1" u="sng" dirty="0"/>
              <a:t>C + A/O/U [k] </a:t>
            </a:r>
            <a:br>
              <a:rPr lang="fr-FR" dirty="0"/>
            </a:br>
            <a:r>
              <a:rPr lang="fr-FR" dirty="0"/>
              <a:t>un caramel [kaRamɛl]</a:t>
            </a:r>
            <a:br>
              <a:rPr lang="fr-FR" dirty="0"/>
            </a:br>
            <a:r>
              <a:rPr lang="fr-FR" dirty="0"/>
              <a:t>car [kaR]</a:t>
            </a:r>
            <a:br>
              <a:rPr lang="fr-FR" dirty="0"/>
            </a:br>
            <a:r>
              <a:rPr lang="fr-FR" dirty="0"/>
              <a:t>un canard [kanaR]</a:t>
            </a:r>
            <a:br>
              <a:rPr lang="fr-FR" dirty="0"/>
            </a:br>
            <a:r>
              <a:rPr lang="fr-FR" dirty="0"/>
              <a:t>une carte [kaRt]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un caleçon [kalsɔ̃]</a:t>
            </a:r>
            <a:br>
              <a:rPr lang="fr-FR" dirty="0"/>
            </a:br>
            <a:r>
              <a:rPr lang="fr-FR" dirty="0"/>
              <a:t>un copain [kopɛ̃]</a:t>
            </a:r>
            <a:br>
              <a:rPr lang="fr-FR" dirty="0"/>
            </a:br>
            <a:r>
              <a:rPr lang="fr-FR" dirty="0"/>
              <a:t>une colle [kɔl]</a:t>
            </a:r>
            <a:br>
              <a:rPr lang="fr-FR" dirty="0"/>
            </a:br>
            <a:r>
              <a:rPr lang="fr-FR" dirty="0"/>
              <a:t>un cube [kyb]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7CF0D7F-F41C-524E-A9EE-2F5EEEC8B5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13.50" descr="Audio Recording 10. Dec 2021 at 9.13.50">
            <a:hlinkClick r:id="" action="ppaction://media"/>
            <a:extLst>
              <a:ext uri="{FF2B5EF4-FFF2-40B4-BE49-F238E27FC236}">
                <a16:creationId xmlns:a16="http://schemas.microsoft.com/office/drawing/2014/main" id="{F2D37F10-1C7C-C34F-BF19-A8C331DBF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3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>
            <a:extLst>
              <a:ext uri="{FF2B5EF4-FFF2-40B4-BE49-F238E27FC236}">
                <a16:creationId xmlns:a16="http://schemas.microsoft.com/office/drawing/2014/main" id="{79605B5C-C8C0-744A-B75D-5F59048E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16328" cy="884555"/>
          </a:xfrm>
          <a:noFill/>
        </p:spPr>
        <p:txBody>
          <a:bodyPr/>
          <a:lstStyle/>
          <a:p>
            <a:r>
              <a:rPr lang="fr-FR" dirty="0"/>
              <a:t>e muet </a:t>
            </a:r>
          </a:p>
        </p:txBody>
      </p:sp>
      <p:pic>
        <p:nvPicPr>
          <p:cNvPr id="18" name="Kuvan paikkamerkki 17">
            <a:extLst>
              <a:ext uri="{FF2B5EF4-FFF2-40B4-BE49-F238E27FC236}">
                <a16:creationId xmlns:a16="http://schemas.microsoft.com/office/drawing/2014/main" id="{85C2DC7C-9FA7-3945-919A-4E65631D7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2499" t="-10118" r="-7809" b="-7286"/>
          <a:stretch/>
        </p:blipFill>
        <p:spPr>
          <a:xfrm>
            <a:off x="7899400" y="1447800"/>
            <a:ext cx="3690938" cy="3368675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9D83A7C-6FA0-B84A-806A-2995CE45E6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F1133728-DCE5-304A-BAED-B88ADA6B01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167268"/>
            <a:ext cx="2382914" cy="747132"/>
          </a:xfrm>
        </p:spPr>
        <p:txBody>
          <a:bodyPr>
            <a:normAutofit/>
          </a:bodyPr>
          <a:lstStyle/>
          <a:p>
            <a:r>
              <a:rPr lang="fr-FR" dirty="0"/>
              <a:t>Haamukirjaimet</a:t>
            </a:r>
          </a:p>
        </p:txBody>
      </p:sp>
      <p:sp>
        <p:nvSpPr>
          <p:cNvPr id="35" name="Sisällön paikkamerkki 34">
            <a:extLst>
              <a:ext uri="{FF2B5EF4-FFF2-40B4-BE49-F238E27FC236}">
                <a16:creationId xmlns:a16="http://schemas.microsoft.com/office/drawing/2014/main" id="{31C72D6B-0582-4848-AFA9-75E57064C9B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368675"/>
          </a:xfrm>
          <a:noFill/>
        </p:spPr>
        <p:txBody>
          <a:bodyPr>
            <a:normAutofit/>
          </a:bodyPr>
          <a:lstStyle/>
          <a:p>
            <a:r>
              <a:rPr lang="fr-FR" dirty="0"/>
              <a:t>la vie [vi] </a:t>
            </a:r>
            <a:br>
              <a:rPr lang="fr-FR" dirty="0"/>
            </a:br>
            <a:r>
              <a:rPr lang="fr-FR" dirty="0"/>
              <a:t>une pharmacie [faRmasi]</a:t>
            </a:r>
            <a:br>
              <a:rPr lang="fr-FR" dirty="0"/>
            </a:br>
            <a:r>
              <a:rPr lang="fr-FR" dirty="0"/>
              <a:t>une gare [gaR]</a:t>
            </a:r>
            <a:br>
              <a:rPr lang="fr-FR" dirty="0"/>
            </a:br>
            <a:r>
              <a:rPr lang="fr-FR" dirty="0"/>
              <a:t>comme [kɔm]</a:t>
            </a:r>
            <a:br>
              <a:rPr lang="fr-FR" dirty="0"/>
            </a:br>
            <a:r>
              <a:rPr lang="fr-FR" dirty="0"/>
              <a:t>une poupée [pupe]</a:t>
            </a:r>
            <a:br>
              <a:rPr lang="fr-FR" dirty="0"/>
            </a:br>
            <a:endParaRPr lang="fr-FR" dirty="0"/>
          </a:p>
          <a:p>
            <a:endParaRPr lang="fr-FR" dirty="0"/>
          </a:p>
          <a:p>
            <a:r>
              <a:rPr lang="fr-FR" dirty="0"/>
              <a:t>une année [ane]</a:t>
            </a:r>
            <a:br>
              <a:rPr lang="fr-FR" dirty="0"/>
            </a:br>
            <a:r>
              <a:rPr lang="fr-FR" dirty="0"/>
              <a:t>un dentiste [dɑ̃tist]</a:t>
            </a:r>
            <a:br>
              <a:rPr lang="fr-FR" dirty="0"/>
            </a:br>
            <a:r>
              <a:rPr lang="fr-FR" dirty="0"/>
              <a:t>une allumette [alymɛt]    </a:t>
            </a:r>
            <a:br>
              <a:rPr lang="fr-FR" dirty="0"/>
            </a:br>
            <a:r>
              <a:rPr lang="fr-FR" dirty="0"/>
              <a:t>belle [bɛl]</a:t>
            </a:r>
            <a:br>
              <a:rPr lang="fr-FR" dirty="0"/>
            </a:br>
            <a:r>
              <a:rPr lang="fr-FR" dirty="0"/>
              <a:t>rose [Roz]</a:t>
            </a:r>
          </a:p>
        </p:txBody>
      </p:sp>
      <p:sp>
        <p:nvSpPr>
          <p:cNvPr id="44" name="Tekstin paikkamerkki 43">
            <a:extLst>
              <a:ext uri="{FF2B5EF4-FFF2-40B4-BE49-F238E27FC236}">
                <a16:creationId xmlns:a16="http://schemas.microsoft.com/office/drawing/2014/main" id="{F32FA426-B0E0-5340-B62A-7692D49D7C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45.50" descr="Audio Recording 4. Dec 2021 at 16.45.50">
            <a:hlinkClick r:id="" action="ppaction://media"/>
            <a:extLst>
              <a:ext uri="{FF2B5EF4-FFF2-40B4-BE49-F238E27FC236}">
                <a16:creationId xmlns:a16="http://schemas.microsoft.com/office/drawing/2014/main" id="{DD64C125-E4DE-E64F-A14B-71E3E1586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469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2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0CBE04-5196-C84B-AE04-23CE8D554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16328" cy="884555"/>
          </a:xfrm>
        </p:spPr>
        <p:txBody>
          <a:bodyPr/>
          <a:lstStyle/>
          <a:p>
            <a:r>
              <a:rPr lang="fr-FR" dirty="0"/>
              <a:t>C</a:t>
            </a:r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1FA036C1-B142-464E-B566-27D8A84F8A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3539" t="-22947" r="1614" b="-30075"/>
          <a:stretch/>
        </p:blipFill>
        <p:spPr>
          <a:xfrm>
            <a:off x="7899400" y="1447800"/>
            <a:ext cx="3690938" cy="3368675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D29461D-83E3-EB4A-BED2-2558428B2C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EC15B647-32B5-6F48-AF46-6E58C5A757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0"/>
            <a:ext cx="2382914" cy="914400"/>
          </a:xfrm>
        </p:spPr>
        <p:txBody>
          <a:bodyPr/>
          <a:lstStyle/>
          <a:p>
            <a:r>
              <a:rPr lang="fi-FI" dirty="0"/>
              <a:t>c / ç / [s] / [k]</a:t>
            </a:r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D1F367F1-B973-6147-97D7-E990183F693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590810"/>
          </a:xfrm>
        </p:spPr>
        <p:txBody>
          <a:bodyPr>
            <a:normAutofit/>
          </a:bodyPr>
          <a:lstStyle/>
          <a:p>
            <a:r>
              <a:rPr lang="fr-FR" b="1" u="sng" dirty="0"/>
              <a:t>C + E/I/Y [s] </a:t>
            </a:r>
            <a:br>
              <a:rPr lang="fr-FR" dirty="0"/>
            </a:br>
            <a:r>
              <a:rPr lang="fr-FR" dirty="0"/>
              <a:t>un citron [sitRɔ̃]</a:t>
            </a:r>
            <a:br>
              <a:rPr lang="fr-FR" dirty="0"/>
            </a:br>
            <a:r>
              <a:rPr lang="fr-FR" dirty="0"/>
              <a:t>c’est [sɛ]</a:t>
            </a:r>
            <a:br>
              <a:rPr lang="fr-FR" dirty="0"/>
            </a:br>
            <a:r>
              <a:rPr lang="fr-FR" dirty="0"/>
              <a:t>ce [sə]</a:t>
            </a:r>
            <a:br>
              <a:rPr lang="fr-FR" dirty="0"/>
            </a:br>
            <a:r>
              <a:rPr lang="fr-FR" dirty="0"/>
              <a:t>une ceinture [sɛ̃tyR]</a:t>
            </a:r>
            <a:br>
              <a:rPr lang="fr-FR" dirty="0"/>
            </a:br>
            <a:r>
              <a:rPr lang="fr-FR" dirty="0"/>
              <a:t>cent [sɑ̃]</a:t>
            </a:r>
            <a:br>
              <a:rPr lang="fr-FR" dirty="0"/>
            </a:br>
            <a:r>
              <a:rPr lang="fr-FR" dirty="0"/>
              <a:t>un cygne [siɲ]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merci [mɛRsi]</a:t>
            </a:r>
            <a:br>
              <a:rPr lang="fr-FR" dirty="0"/>
            </a:br>
            <a:r>
              <a:rPr lang="fr-FR" dirty="0"/>
              <a:t>une cerise [səRiz]</a:t>
            </a:r>
            <a:br>
              <a:rPr lang="fr-FR" dirty="0"/>
            </a:br>
            <a:r>
              <a:rPr lang="fr-FR" dirty="0"/>
              <a:t>recycler [Rəsikle]</a:t>
            </a:r>
            <a:br>
              <a:rPr lang="fr-FR" dirty="0"/>
            </a:br>
            <a:r>
              <a:rPr lang="fr-FR" dirty="0"/>
              <a:t>facile [fasil]</a:t>
            </a:r>
            <a:br>
              <a:rPr lang="fr-FR" dirty="0"/>
            </a:br>
            <a:r>
              <a:rPr lang="fr-FR" dirty="0"/>
              <a:t>difficile [difisil]</a:t>
            </a:r>
            <a:br>
              <a:rPr lang="fr-FR" dirty="0"/>
            </a:br>
            <a:r>
              <a:rPr lang="fr-FR" dirty="0"/>
              <a:t>un saucisson [sosisɔ̃]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2DC35768-33A4-B14E-8934-3BEB4205C2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7.04.58" descr="Audio Recording 4. Dec 2021 at 17.04.58">
            <a:hlinkClick r:id="" action="ppaction://media"/>
            <a:extLst>
              <a:ext uri="{FF2B5EF4-FFF2-40B4-BE49-F238E27FC236}">
                <a16:creationId xmlns:a16="http://schemas.microsoft.com/office/drawing/2014/main" id="{AD796C93-342F-3F45-81DF-7607910C24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469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9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9D5D9F-5C72-E845-B949-40AFC151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16328" cy="884555"/>
          </a:xfrm>
        </p:spPr>
        <p:txBody>
          <a:bodyPr/>
          <a:lstStyle/>
          <a:p>
            <a:r>
              <a:rPr lang="fr-FR" dirty="0"/>
              <a:t>C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DA5D6F27-378A-294E-974B-12100ABAC5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t="4366" b="4366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36EF248-8C50-8148-B454-99F42A8ADA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503EFC7-17A9-2449-B52B-4A2C99339E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0"/>
            <a:ext cx="2382914" cy="914400"/>
          </a:xfrm>
        </p:spPr>
        <p:txBody>
          <a:bodyPr/>
          <a:lstStyle/>
          <a:p>
            <a:r>
              <a:rPr lang="fi-FI" dirty="0"/>
              <a:t>c / ç / [s] / [k]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A5232E3-26F4-A64B-99B8-52B939C6D55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535365" cy="3590810"/>
          </a:xfrm>
        </p:spPr>
        <p:txBody>
          <a:bodyPr numCol="1">
            <a:normAutofit/>
          </a:bodyPr>
          <a:lstStyle/>
          <a:p>
            <a:r>
              <a:rPr lang="fr-FR" b="1" u="sng" dirty="0"/>
              <a:t>C cédille, ç [s]</a:t>
            </a:r>
            <a:br>
              <a:rPr lang="fr-FR" b="1" dirty="0"/>
            </a:br>
            <a:r>
              <a:rPr lang="fr-FR" dirty="0"/>
              <a:t>un garçon [gaRsɔ̃]</a:t>
            </a:r>
            <a:br>
              <a:rPr lang="fr-FR" dirty="0"/>
            </a:br>
            <a:r>
              <a:rPr lang="fr-FR" dirty="0"/>
              <a:t>ça va [sa va]</a:t>
            </a:r>
            <a:br>
              <a:rPr lang="fr-FR" dirty="0"/>
            </a:br>
            <a:r>
              <a:rPr lang="fr-FR" dirty="0"/>
              <a:t>un caleçon [kalsɔ̃]</a:t>
            </a:r>
            <a:br>
              <a:rPr lang="fr-FR" dirty="0"/>
            </a:br>
            <a:r>
              <a:rPr lang="fr-FR" dirty="0"/>
              <a:t>nous commençons [nu kɔmɑ̃sɔ̃]</a:t>
            </a:r>
            <a:br>
              <a:rPr lang="fr-FR" dirty="0"/>
            </a:br>
            <a:r>
              <a:rPr lang="fr-FR" dirty="0"/>
              <a:t>nous avançons [nouzavɑ̃sɔ̃]</a:t>
            </a:r>
            <a:br>
              <a:rPr lang="fr-FR" dirty="0"/>
            </a:br>
            <a:r>
              <a:rPr lang="fr-FR" dirty="0"/>
              <a:t>reçu [Rəsy]</a:t>
            </a:r>
            <a:br>
              <a:rPr lang="fr-FR" dirty="0"/>
            </a:br>
            <a:r>
              <a:rPr lang="fr-FR" dirty="0"/>
              <a:t>déçu [desy]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BCD11C24-2A5A-BA45-9486-85D72F956A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7.04.16" descr="Audio Recording 4. Dec 2021 at 17.04.16">
            <a:hlinkClick r:id="" action="ppaction://media"/>
            <a:extLst>
              <a:ext uri="{FF2B5EF4-FFF2-40B4-BE49-F238E27FC236}">
                <a16:creationId xmlns:a16="http://schemas.microsoft.com/office/drawing/2014/main" id="{5F7EA093-022A-9F45-9D2B-4FED5AE915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1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2F371D-A2A5-364D-AE7E-ABAA4ED5B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</a:t>
            </a:r>
          </a:p>
        </p:txBody>
      </p:sp>
      <p:pic>
        <p:nvPicPr>
          <p:cNvPr id="9" name="Kuvan paikkamerkki 8" descr="Kaksi sydäntä tasaisella täytöllä">
            <a:extLst>
              <a:ext uri="{FF2B5EF4-FFF2-40B4-BE49-F238E27FC236}">
                <a16:creationId xmlns:a16="http://schemas.microsoft.com/office/drawing/2014/main" id="{11F186A9-34E8-C74A-8274-E28CABBC44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6" b="4366"/>
          <a:stretch>
            <a:fillRect/>
          </a:stretch>
        </p:blipFill>
        <p:spPr/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4D965DC-40CC-7A45-8768-B9B1F7B65F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B9430B9-D531-5640-88D5-4830D8539A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j [ʒ]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6310003-32DC-2A43-8797-6EB80E063DD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j [</a:t>
            </a:r>
            <a:r>
              <a:rPr lang="fr-FR" b="1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ʒ</a:t>
            </a:r>
            <a:r>
              <a:rPr lang="fr-FR" b="1" u="sng" dirty="0"/>
              <a:t>]</a:t>
            </a:r>
          </a:p>
          <a:p>
            <a:r>
              <a:rPr lang="fr-FR" dirty="0"/>
              <a:t>j’aime [ʒɛm]</a:t>
            </a:r>
            <a:br>
              <a:rPr lang="fr-FR" dirty="0"/>
            </a:br>
            <a:r>
              <a:rPr lang="fr-FR" dirty="0"/>
              <a:t>je [ʒə]</a:t>
            </a:r>
            <a:br>
              <a:rPr lang="fr-FR" dirty="0"/>
            </a:br>
            <a:r>
              <a:rPr lang="fr-FR" dirty="0"/>
              <a:t>j’ai [ʒe]</a:t>
            </a:r>
            <a:br>
              <a:rPr lang="fr-FR" dirty="0"/>
            </a:br>
            <a:r>
              <a:rPr lang="fr-FR" dirty="0"/>
              <a:t>joli [ʒɔli]</a:t>
            </a:r>
            <a:br>
              <a:rPr lang="fr-FR" dirty="0"/>
            </a:br>
            <a:r>
              <a:rPr lang="fr-FR" dirty="0"/>
              <a:t>jeudi [ʒødi]</a:t>
            </a:r>
            <a:br>
              <a:rPr lang="fr-FR" dirty="0"/>
            </a:br>
            <a:r>
              <a:rPr lang="fr-FR" dirty="0"/>
              <a:t>une jupe [ʒyp]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F800DDE-94D9-3E44-8835-9353AE68F7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7.03.51" descr="Audio Recording 4. Dec 2021 at 17.03.51">
            <a:hlinkClick r:id="" action="ppaction://media"/>
            <a:extLst>
              <a:ext uri="{FF2B5EF4-FFF2-40B4-BE49-F238E27FC236}">
                <a16:creationId xmlns:a16="http://schemas.microsoft.com/office/drawing/2014/main" id="{EF72A3BF-4623-8740-8945-1E9A8275C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C98D58-7D59-374A-98F0-EA1A126DB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gn [ɲ]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2D1CC4D-441D-F847-A7C6-B7F9E7C86F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43</a:t>
            </a:fld>
            <a:endParaRPr lang="fr-FR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8F70AE0B-2614-3D49-9C74-94306EE1F29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49"/>
            <a:ext cx="6535365" cy="2085521"/>
          </a:xfrm>
        </p:spPr>
        <p:txBody>
          <a:bodyPr>
            <a:normAutofit/>
          </a:bodyPr>
          <a:lstStyle/>
          <a:p>
            <a:r>
              <a:rPr lang="fr-FR" b="1" u="sng" dirty="0"/>
              <a:t>gn [ɲ]</a:t>
            </a:r>
          </a:p>
          <a:p>
            <a:r>
              <a:rPr lang="fr-FR" dirty="0"/>
              <a:t>le champagne [ʃɑ̃paɲ]</a:t>
            </a:r>
            <a:br>
              <a:rPr lang="fr-FR" dirty="0"/>
            </a:br>
            <a:r>
              <a:rPr lang="fr-FR" dirty="0"/>
              <a:t>l’Espagne [ɛspaɲ]</a:t>
            </a:r>
            <a:br>
              <a:rPr lang="fr-FR" dirty="0"/>
            </a:br>
            <a:r>
              <a:rPr lang="fr-FR" dirty="0"/>
              <a:t>mignon [miɲɔ̃]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enseigner [ɑ̃sɛɲe]</a:t>
            </a:r>
            <a:br>
              <a:rPr lang="fr-FR" dirty="0"/>
            </a:br>
            <a:r>
              <a:rPr lang="fr-FR" dirty="0"/>
              <a:t>signer [siɲe]</a:t>
            </a:r>
            <a:br>
              <a:rPr lang="fr-FR" dirty="0"/>
            </a:br>
            <a:r>
              <a:rPr lang="fr-FR" dirty="0"/>
              <a:t>gagner [gaɲe]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3F41509E-75F1-2444-9845-BEE6F1D27EA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fr-FR" b="1" dirty="0"/>
              <a:t>Attention: </a:t>
            </a:r>
            <a:br>
              <a:rPr lang="fr-FR" b="1" dirty="0"/>
            </a:br>
            <a:r>
              <a:rPr lang="fr-FR" dirty="0"/>
              <a:t>singe [sɛ̃ʒ] 	signe [siɲ]</a:t>
            </a:r>
            <a:br>
              <a:rPr lang="fr-FR" dirty="0"/>
            </a:br>
            <a:r>
              <a:rPr lang="fr-FR" dirty="0"/>
              <a:t>linge [lɛ̃ʒ]		ligne [liɲ]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531EB0D6-220A-254B-B4D9-A86D1C71EB4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gn [ɲ]</a:t>
            </a:r>
            <a:endParaRPr lang="fr-FR" sz="1600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D0560DDB-C96A-7348-9261-86488FD266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Kuvan paikkamerkki 8" descr="Kuva, joka sisältää kohteen keltainen&#10;&#10;Kuvaus luotu automaattisesti">
            <a:extLst>
              <a:ext uri="{FF2B5EF4-FFF2-40B4-BE49-F238E27FC236}">
                <a16:creationId xmlns:a16="http://schemas.microsoft.com/office/drawing/2014/main" id="{DF3D46EC-6F6D-9847-B399-AB25464287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15041" r="15041"/>
          <a:stretch/>
        </p:blipFill>
        <p:spPr/>
      </p:pic>
      <p:pic>
        <p:nvPicPr>
          <p:cNvPr id="14" name="Audio Recording 4. Dec 2021 at 17.03.28" descr="Audio Recording 4. Dec 2021 at 17.03.28">
            <a:hlinkClick r:id="" action="ppaction://media"/>
            <a:extLst>
              <a:ext uri="{FF2B5EF4-FFF2-40B4-BE49-F238E27FC236}">
                <a16:creationId xmlns:a16="http://schemas.microsoft.com/office/drawing/2014/main" id="{B5AEA3BA-E0FD-E243-BFE8-BEF5A1BC67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504B89D6-854C-B74A-9ECB-8F8D3B845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281212"/>
            <a:ext cx="6516328" cy="1010432"/>
          </a:xfrm>
        </p:spPr>
        <p:txBody>
          <a:bodyPr/>
          <a:lstStyle/>
          <a:p>
            <a:r>
              <a:rPr lang="fr-FR" dirty="0"/>
              <a:t>y [i], [j]</a:t>
            </a:r>
          </a:p>
        </p:txBody>
      </p:sp>
      <p:pic>
        <p:nvPicPr>
          <p:cNvPr id="17" name="Kuvan paikkamerkki 16">
            <a:extLst>
              <a:ext uri="{FF2B5EF4-FFF2-40B4-BE49-F238E27FC236}">
                <a16:creationId xmlns:a16="http://schemas.microsoft.com/office/drawing/2014/main" id="{9F6562A4-3935-F14C-A723-28B17A41CD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4682" t="-5281" r="-7838" b="-6542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7F7FAB2-4E9A-344C-BC89-7CF3E32580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44</a:t>
            </a:fld>
            <a:endParaRPr lang="fr-FR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BD1B0D8C-FD5E-594C-AAFB-BBEBAD6EDB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y / u / ou / [i] / [j] / [y] / [u]</a:t>
            </a:r>
            <a:endParaRPr lang="fr-FR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D9B0A6B1-9589-0047-ABB0-480E0F2FB62B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numCol="1">
            <a:normAutofit lnSpcReduction="10000"/>
          </a:bodyPr>
          <a:lstStyle/>
          <a:p>
            <a:r>
              <a:rPr lang="fr-FR" b="1" u="sng" dirty="0"/>
              <a:t>y [i]</a:t>
            </a:r>
          </a:p>
          <a:p>
            <a:r>
              <a:rPr lang="fr-FR" dirty="0"/>
              <a:t>un pyjama [piʒama]</a:t>
            </a:r>
            <a:br>
              <a:rPr lang="fr-FR" dirty="0"/>
            </a:br>
            <a:r>
              <a:rPr lang="fr-FR" dirty="0"/>
              <a:t>un système [sistɛm]</a:t>
            </a:r>
            <a:br>
              <a:rPr lang="fr-FR" dirty="0"/>
            </a:br>
            <a:r>
              <a:rPr lang="fr-FR" dirty="0"/>
              <a:t>un stylo [stilo]</a:t>
            </a:r>
            <a:br>
              <a:rPr lang="fr-FR" dirty="0"/>
            </a:br>
            <a:r>
              <a:rPr lang="fr-FR" dirty="0"/>
              <a:t>une myrtille [miRtij]</a:t>
            </a:r>
            <a:br>
              <a:rPr lang="fr-FR" dirty="0"/>
            </a:br>
            <a:r>
              <a:rPr lang="fr-FR" dirty="0"/>
              <a:t>un cygne [siɲ]</a:t>
            </a:r>
            <a:br>
              <a:rPr lang="fr-FR" dirty="0"/>
            </a:br>
            <a:r>
              <a:rPr lang="fr-FR" dirty="0"/>
              <a:t>un pays [pei]</a:t>
            </a:r>
            <a:br>
              <a:rPr lang="fr-FR" dirty="0"/>
            </a:br>
            <a:r>
              <a:rPr lang="fr-FR" dirty="0"/>
              <a:t>Yves [iv]</a:t>
            </a: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CF23995-9458-2C43-B114-BF00063A2B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10. Dec 2021 at 9.08.48" descr="Audio Recording 10. Dec 2021 at 9.08.48">
            <a:hlinkClick r:id="" action="ppaction://media"/>
            <a:extLst>
              <a:ext uri="{FF2B5EF4-FFF2-40B4-BE49-F238E27FC236}">
                <a16:creationId xmlns:a16="http://schemas.microsoft.com/office/drawing/2014/main" id="{729AA7B5-7487-2249-AD44-5A14ABA0A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8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3D98AAD7-21A6-4048-A02F-64712720C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54667"/>
            <a:ext cx="6526160" cy="816742"/>
          </a:xfrm>
        </p:spPr>
        <p:txBody>
          <a:bodyPr/>
          <a:lstStyle/>
          <a:p>
            <a:r>
              <a:rPr lang="fr-FR" dirty="0"/>
              <a:t>y [i], [j]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EE7889D-47FC-4249-A88D-310BB58125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71848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45</a:t>
            </a:fld>
            <a:endParaRPr lang="fr-FR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70E37505-FE91-D148-99E9-22BA257098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72948"/>
            <a:ext cx="6535365" cy="2173944"/>
          </a:xfrm>
        </p:spPr>
        <p:txBody>
          <a:bodyPr>
            <a:normAutofit lnSpcReduction="10000"/>
          </a:bodyPr>
          <a:lstStyle/>
          <a:p>
            <a:r>
              <a:rPr lang="fr-FR" sz="1800" b="1" u="sng" dirty="0"/>
              <a:t>[j]</a:t>
            </a:r>
          </a:p>
          <a:p>
            <a:r>
              <a:rPr lang="fr-FR" sz="1800" dirty="0"/>
              <a:t>il y a [ilja]</a:t>
            </a:r>
            <a:br>
              <a:rPr lang="fr-FR" sz="1800" dirty="0"/>
            </a:br>
            <a:r>
              <a:rPr lang="fr-FR" sz="1800" dirty="0"/>
              <a:t>un yaourt [jauRt]</a:t>
            </a:r>
            <a:br>
              <a:rPr lang="fr-FR" sz="1800" dirty="0"/>
            </a:br>
            <a:r>
              <a:rPr lang="fr-FR" sz="1800" dirty="0"/>
              <a:t>le yoga [jɔga]</a:t>
            </a:r>
            <a:br>
              <a:rPr lang="fr-FR" sz="1800" dirty="0"/>
            </a:br>
            <a:r>
              <a:rPr lang="fr-FR" sz="1800" dirty="0"/>
              <a:t>un voyage [vwajaʒ]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/>
              <a:t>les yeux [lezjø]</a:t>
            </a:r>
            <a:br>
              <a:rPr lang="fr-FR" sz="1800" dirty="0"/>
            </a:br>
            <a:r>
              <a:rPr lang="fr-FR" sz="1800" dirty="0"/>
              <a:t>joyeux [ʒwajø]</a:t>
            </a:r>
            <a:br>
              <a:rPr lang="fr-FR" sz="1800" dirty="0"/>
            </a:br>
            <a:r>
              <a:rPr lang="fr-FR" sz="1800" dirty="0"/>
              <a:t>incroyable [ɛ̃kRwajabl]</a:t>
            </a:r>
            <a:br>
              <a:rPr lang="fr-FR" sz="1800" dirty="0"/>
            </a:br>
            <a:r>
              <a:rPr lang="fr-FR" sz="1800" dirty="0"/>
              <a:t>un crayon [kRejɔ̃]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C589EA75-F3A8-9A4D-9A58-341FF89ABBF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4646892"/>
            <a:ext cx="6515906" cy="1423417"/>
          </a:xfrm>
        </p:spPr>
        <p:txBody>
          <a:bodyPr/>
          <a:lstStyle/>
          <a:p>
            <a:r>
              <a:rPr lang="fr-FR" b="1" dirty="0"/>
              <a:t>Attention: </a:t>
            </a:r>
            <a:r>
              <a:rPr lang="fr-FR" u="sng" dirty="0"/>
              <a:t>ym, yn [ɛ̃]</a:t>
            </a:r>
            <a:br>
              <a:rPr lang="fr-FR" dirty="0"/>
            </a:br>
            <a:r>
              <a:rPr lang="fr-FR" dirty="0"/>
              <a:t>un symbole [sɛ̃bɔl]</a:t>
            </a:r>
            <a:br>
              <a:rPr lang="fr-FR" dirty="0"/>
            </a:br>
            <a:r>
              <a:rPr lang="fr-FR" dirty="0"/>
              <a:t>un lynx [lɛ̃ks]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383A698D-5920-F845-8689-D25B78D67A5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82766"/>
            <a:ext cx="2382914" cy="720345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500" dirty="0"/>
              <a:t>y / u / ou / [i] / [j] / [y] / [u]</a:t>
            </a:r>
            <a:endParaRPr lang="fr-FR" sz="1500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6B148D79-D950-A744-B2E8-C3F5B493B5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05646" y="5031705"/>
            <a:ext cx="4203495" cy="1027754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9" name="Audio Recording 10. Dec 2021 at 9.09.15" descr="Audio Recording 10. Dec 2021 at 9.09.15">
            <a:hlinkClick r:id="" action="ppaction://media"/>
            <a:extLst>
              <a:ext uri="{FF2B5EF4-FFF2-40B4-BE49-F238E27FC236}">
                <a16:creationId xmlns:a16="http://schemas.microsoft.com/office/drawing/2014/main" id="{D469551C-09E0-944B-8970-E1EE65B07E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3918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1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BDF24CD-3FCC-6B43-ADA8-50403E1CB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 [y]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A3295FB7-BDE1-2F4C-A372-DE1E089294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469C88A-1C4E-5B49-8B6C-F3BDB19E6A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y / u / ou / [i] / [j] / [y] / [u]</a:t>
            </a:r>
            <a:endParaRPr lang="fr-FR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D4CC5D29-DD4B-B44A-AD28-76C705A6A6E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49"/>
            <a:ext cx="6662737" cy="4264025"/>
          </a:xfrm>
        </p:spPr>
        <p:txBody>
          <a:bodyPr>
            <a:noAutofit/>
          </a:bodyPr>
          <a:lstStyle/>
          <a:p>
            <a:r>
              <a:rPr lang="fr-FR" sz="1600" b="1" u="sng" dirty="0"/>
              <a:t>u [y]</a:t>
            </a:r>
          </a:p>
          <a:p>
            <a:r>
              <a:rPr lang="fr-FR" sz="1600" dirty="0"/>
              <a:t>tu [ty]</a:t>
            </a:r>
            <a:br>
              <a:rPr lang="fr-FR" sz="1600" dirty="0"/>
            </a:br>
            <a:r>
              <a:rPr lang="fr-FR" sz="1600" dirty="0"/>
              <a:t>vu [vy]</a:t>
            </a:r>
            <a:br>
              <a:rPr lang="fr-FR" sz="1600" dirty="0"/>
            </a:br>
            <a:r>
              <a:rPr lang="fr-FR" sz="1600" dirty="0"/>
              <a:t>lu [ly]</a:t>
            </a:r>
            <a:br>
              <a:rPr lang="fr-FR" sz="1600" dirty="0"/>
            </a:br>
            <a:r>
              <a:rPr lang="fr-FR" sz="1600" dirty="0"/>
              <a:t>bu [by]</a:t>
            </a:r>
            <a:br>
              <a:rPr lang="fr-FR" sz="1600" dirty="0"/>
            </a:br>
            <a:r>
              <a:rPr lang="fr-FR" sz="1600" dirty="0"/>
              <a:t>pu [py]</a:t>
            </a:r>
            <a:br>
              <a:rPr lang="fr-FR" sz="1600" dirty="0"/>
            </a:br>
            <a:r>
              <a:rPr lang="fr-FR" sz="1600" dirty="0"/>
              <a:t>eu [y]</a:t>
            </a:r>
            <a:br>
              <a:rPr lang="fr-FR" sz="1600" dirty="0"/>
            </a:br>
            <a:r>
              <a:rPr lang="fr-FR" sz="1600" dirty="0"/>
              <a:t>nous buvons [byvɔ̃]</a:t>
            </a:r>
            <a:br>
              <a:rPr lang="fr-FR" sz="1600" dirty="0"/>
            </a:br>
            <a:r>
              <a:rPr lang="fr-FR" sz="1600" dirty="0"/>
              <a:t>vous buvez [byve]</a:t>
            </a:r>
            <a:br>
              <a:rPr lang="fr-FR" sz="1600"/>
            </a:br>
            <a:br>
              <a:rPr lang="fr-FR" sz="1600" dirty="0"/>
            </a:br>
            <a:br>
              <a:rPr lang="fr-FR" sz="1600" dirty="0"/>
            </a:br>
            <a:br>
              <a:rPr lang="fr-FR" sz="1600" dirty="0"/>
            </a:br>
            <a:br>
              <a:rPr lang="fr-FR" sz="1600"/>
            </a:br>
            <a:r>
              <a:rPr lang="fr-FR" sz="1600"/>
              <a:t>la lune [lyn]</a:t>
            </a:r>
            <a:br>
              <a:rPr lang="fr-FR" sz="1600" dirty="0"/>
            </a:br>
            <a:r>
              <a:rPr lang="fr-FR" sz="1600" dirty="0"/>
              <a:t>un bus [bys]</a:t>
            </a:r>
            <a:br>
              <a:rPr lang="fr-FR" sz="1600" dirty="0"/>
            </a:br>
            <a:r>
              <a:rPr lang="fr-FR" sz="1600" dirty="0"/>
              <a:t>unique [ynik]</a:t>
            </a:r>
            <a:br>
              <a:rPr lang="fr-FR" sz="1600" dirty="0"/>
            </a:br>
            <a:r>
              <a:rPr lang="fr-FR" sz="1600" dirty="0"/>
              <a:t>une tortue [tɔRty]</a:t>
            </a:r>
            <a:br>
              <a:rPr lang="fr-FR" sz="1600" dirty="0"/>
            </a:br>
            <a:r>
              <a:rPr lang="fr-FR" sz="1600" dirty="0"/>
              <a:t>une jupe [ʒyp]</a:t>
            </a:r>
            <a:br>
              <a:rPr lang="fr-FR" sz="1600" dirty="0"/>
            </a:br>
            <a:r>
              <a:rPr lang="fr-FR" sz="1600" dirty="0"/>
              <a:t>un musée [myze]</a:t>
            </a:r>
            <a:br>
              <a:rPr lang="fr-FR" sz="1600" dirty="0"/>
            </a:br>
            <a:r>
              <a:rPr lang="fr-FR" sz="1600" dirty="0"/>
              <a:t>la musique [myzik]</a:t>
            </a:r>
            <a:br>
              <a:rPr lang="fr-FR" sz="1600" dirty="0"/>
            </a:br>
            <a:r>
              <a:rPr lang="fr-FR" sz="1600" dirty="0"/>
              <a:t>un légume [legym]</a:t>
            </a:r>
            <a:br>
              <a:rPr lang="fr-FR" sz="1600" dirty="0"/>
            </a:br>
            <a:r>
              <a:rPr lang="fr-FR" sz="1600" dirty="0"/>
              <a:t>une voiture [vwatyR]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CD0F1063-9E86-AE44-8D76-905A1D5A64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6" name="Audio Recording 4. Dec 2021 at 17.02.52" descr="Audio Recording 4. Dec 2021 at 17.02.52">
            <a:hlinkClick r:id="" action="ppaction://media"/>
            <a:extLst>
              <a:ext uri="{FF2B5EF4-FFF2-40B4-BE49-F238E27FC236}">
                <a16:creationId xmlns:a16="http://schemas.microsoft.com/office/drawing/2014/main" id="{FD14EAF6-C864-DD4B-8849-224C80E83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  <p:pic>
        <p:nvPicPr>
          <p:cNvPr id="17" name="Kuvan paikkamerkki 17">
            <a:extLst>
              <a:ext uri="{FF2B5EF4-FFF2-40B4-BE49-F238E27FC236}">
                <a16:creationId xmlns:a16="http://schemas.microsoft.com/office/drawing/2014/main" id="{08649DDD-810E-DC4B-A506-A29F6C5768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2253" r="2253"/>
          <a:stretch/>
        </p:blipFill>
        <p:spPr/>
      </p:pic>
    </p:spTree>
    <p:extLst>
      <p:ext uri="{BB962C8B-B14F-4D97-AF65-F5344CB8AC3E}">
        <p14:creationId xmlns:p14="http://schemas.microsoft.com/office/powerpoint/2010/main" val="63474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5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1DFEAD3A-98FF-7B44-BDEF-CB67D02E4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 [u]</a:t>
            </a:r>
          </a:p>
        </p:txBody>
      </p:sp>
      <p:pic>
        <p:nvPicPr>
          <p:cNvPr id="17" name="Kuvan paikkamerkki 16" descr="Kuva, joka sisältää kohteen teksti, vektorigrafiikka&#10;&#10;Kuvaus luotu automaattisesti">
            <a:extLst>
              <a:ext uri="{FF2B5EF4-FFF2-40B4-BE49-F238E27FC236}">
                <a16:creationId xmlns:a16="http://schemas.microsoft.com/office/drawing/2014/main" id="{2339D232-5811-A04C-8CF1-9A6F30983C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-18142" t="-14863" r="-20952" b="-12086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64D7B2E-1636-CF43-AFF5-23CFEB4635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47</a:t>
            </a:fld>
            <a:endParaRPr lang="fr-FR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B56C3A27-3A48-9548-A8AD-6E252AB8C4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y / u / ou / [i] / [j] / [y] / [u]</a:t>
            </a:r>
            <a:endParaRPr lang="fr-FR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0862D444-9BFF-974A-913E-10BB1F1CFE1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48"/>
            <a:ext cx="6535365" cy="3898901"/>
          </a:xfrm>
        </p:spPr>
        <p:txBody>
          <a:bodyPr>
            <a:noAutofit/>
          </a:bodyPr>
          <a:lstStyle/>
          <a:p>
            <a:r>
              <a:rPr lang="fr-FR" sz="1800" b="1" u="sng" dirty="0"/>
              <a:t>ou [u]</a:t>
            </a:r>
          </a:p>
          <a:p>
            <a:r>
              <a:rPr lang="fr-FR" sz="1800" dirty="0"/>
              <a:t>une souris [suRi]</a:t>
            </a:r>
            <a:br>
              <a:rPr lang="fr-FR" sz="1800" dirty="0"/>
            </a:br>
            <a:r>
              <a:rPr lang="fr-FR" sz="1800" dirty="0"/>
              <a:t>bonjour [bɔ̃ʒuR]</a:t>
            </a:r>
            <a:br>
              <a:rPr lang="fr-FR" sz="1800" dirty="0"/>
            </a:br>
            <a:r>
              <a:rPr lang="fr-FR" sz="1800" dirty="0"/>
              <a:t>vous [vu]</a:t>
            </a:r>
            <a:br>
              <a:rPr lang="fr-FR" sz="1800" dirty="0"/>
            </a:br>
            <a:r>
              <a:rPr lang="fr-FR" sz="1800" dirty="0"/>
              <a:t>sous [su]</a:t>
            </a:r>
            <a:br>
              <a:rPr lang="fr-FR" sz="1800" dirty="0"/>
            </a:br>
            <a:r>
              <a:rPr lang="fr-FR" sz="1800" dirty="0"/>
              <a:t>toujours [tuʒuR]</a:t>
            </a:r>
            <a:br>
              <a:rPr lang="fr-FR" sz="1800" dirty="0"/>
            </a:br>
            <a:r>
              <a:rPr lang="fr-FR" sz="1800" dirty="0"/>
              <a:t>une poule [pul]</a:t>
            </a:r>
            <a:br>
              <a:rPr lang="fr-FR" sz="1800" dirty="0"/>
            </a:br>
            <a:r>
              <a:rPr lang="fr-FR" sz="1800" dirty="0"/>
              <a:t>une boutique [butik]</a:t>
            </a:r>
            <a:br>
              <a:rPr lang="fr-FR" sz="1800" dirty="0"/>
            </a:br>
            <a:r>
              <a:rPr lang="fr-FR" sz="1800" dirty="0"/>
              <a:t>une trousse [tRus]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/>
              <a:t>un mouton [mutɔ̃]</a:t>
            </a:r>
            <a:br>
              <a:rPr lang="fr-FR" sz="1800" dirty="0"/>
            </a:br>
            <a:r>
              <a:rPr lang="fr-FR" sz="1800" dirty="0"/>
              <a:t>une bouche [buʃ]</a:t>
            </a:r>
            <a:br>
              <a:rPr lang="fr-FR" sz="1800" dirty="0"/>
            </a:br>
            <a:r>
              <a:rPr lang="fr-FR" sz="1800" dirty="0"/>
              <a:t>une douche [duʃ]</a:t>
            </a:r>
            <a:br>
              <a:rPr lang="fr-FR" sz="1800" dirty="0"/>
            </a:br>
            <a:r>
              <a:rPr lang="fr-FR" sz="1800" dirty="0"/>
              <a:t>un loup [lu]</a:t>
            </a:r>
            <a:br>
              <a:rPr lang="fr-FR" sz="1800" dirty="0"/>
            </a:br>
            <a:r>
              <a:rPr lang="fr-FR" sz="1800" dirty="0"/>
              <a:t>un ours [uRs]</a:t>
            </a:r>
            <a:br>
              <a:rPr lang="fr-FR" sz="1800" dirty="0"/>
            </a:br>
            <a:r>
              <a:rPr lang="fr-FR" sz="1800" dirty="0"/>
              <a:t>un hibou [ibu]</a:t>
            </a:r>
            <a:br>
              <a:rPr lang="fr-FR" sz="1800" dirty="0"/>
            </a:br>
            <a:r>
              <a:rPr lang="fr-FR" sz="1800" dirty="0"/>
              <a:t>un kangourou [kɑ̃guRu]</a:t>
            </a: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FA225951-9388-9D45-AA6F-10C25EFCDB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7.02.10" descr="Audio Recording 4. Dec 2021 at 17.02.10">
            <a:hlinkClick r:id="" action="ppaction://media"/>
            <a:extLst>
              <a:ext uri="{FF2B5EF4-FFF2-40B4-BE49-F238E27FC236}">
                <a16:creationId xmlns:a16="http://schemas.microsoft.com/office/drawing/2014/main" id="{EA74CB7B-29FF-A743-A772-EABCC14B2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1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91A32-A14F-5E48-AFC0-0295C7DB3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ai [e] / [ɛ] + ay [e] / [ej]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A4E24BF-DD4D-5E4F-96BB-26E1F03C74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29153094-2DE3-7440-8B45-B7C0E7AAD7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ai, ay [e]</a:t>
            </a:r>
            <a:br>
              <a:rPr lang="fr-FR" dirty="0"/>
            </a:br>
            <a:r>
              <a:rPr lang="fr-FR" dirty="0"/>
              <a:t>j’ai [ʒe]</a:t>
            </a:r>
            <a:br>
              <a:rPr lang="fr-FR" dirty="0"/>
            </a:br>
            <a:r>
              <a:rPr lang="fr-FR" dirty="0"/>
              <a:t>une maison [mezɔ̃]</a:t>
            </a:r>
            <a:br>
              <a:rPr lang="fr-FR" dirty="0"/>
            </a:br>
            <a:r>
              <a:rPr lang="fr-FR" dirty="0"/>
              <a:t>payer [peje]</a:t>
            </a:r>
            <a:br>
              <a:rPr lang="fr-FR" dirty="0"/>
            </a:br>
            <a:r>
              <a:rPr lang="fr-FR" dirty="0"/>
              <a:t>un pays [pej]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2DC25297-18F9-3248-A5C9-8DABA9A91DA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439887" y="2553195"/>
            <a:ext cx="5079998" cy="3515096"/>
          </a:xfrm>
        </p:spPr>
        <p:txBody>
          <a:bodyPr numCol="2">
            <a:normAutofit/>
          </a:bodyPr>
          <a:lstStyle/>
          <a:p>
            <a:r>
              <a:rPr lang="fr-FR" b="1" u="sng" dirty="0"/>
              <a:t>ai, ais, ait [ɛ]</a:t>
            </a:r>
            <a:br>
              <a:rPr lang="fr-FR" dirty="0"/>
            </a:br>
            <a:r>
              <a:rPr lang="fr-FR" dirty="0"/>
              <a:t>j’aime [ʒɛm]</a:t>
            </a:r>
            <a:br>
              <a:rPr lang="fr-FR" dirty="0"/>
            </a:br>
            <a:r>
              <a:rPr lang="fr-FR" dirty="0"/>
              <a:t>français [fRɑ̃sɛ]</a:t>
            </a:r>
            <a:br>
              <a:rPr lang="fr-FR" dirty="0"/>
            </a:br>
            <a:r>
              <a:rPr lang="fr-FR" dirty="0"/>
              <a:t>le lait [lɛ]</a:t>
            </a:r>
            <a:br>
              <a:rPr lang="fr-FR" dirty="0"/>
            </a:br>
            <a:r>
              <a:rPr lang="fr-FR" dirty="0"/>
              <a:t>je vais [vɛ]</a:t>
            </a:r>
            <a:br>
              <a:rPr lang="fr-FR" dirty="0"/>
            </a:br>
            <a:r>
              <a:rPr lang="fr-FR" dirty="0"/>
              <a:t>faire [fɛR]</a:t>
            </a:r>
            <a:br>
              <a:rPr lang="fr-FR" dirty="0"/>
            </a:br>
            <a:r>
              <a:rPr lang="fr-FR" dirty="0"/>
              <a:t>mais [mɛ]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une chaise [ʃɛz]</a:t>
            </a:r>
            <a:br>
              <a:rPr lang="fr-FR" dirty="0"/>
            </a:br>
            <a:r>
              <a:rPr lang="fr-FR" dirty="0"/>
              <a:t>une araignée [aRɛɲe]</a:t>
            </a:r>
            <a:br>
              <a:rPr lang="fr-FR" dirty="0"/>
            </a:br>
            <a:r>
              <a:rPr lang="fr-FR" dirty="0"/>
              <a:t>tu étais [etɛ]</a:t>
            </a:r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71BF3F03-298D-2F4D-9514-E7AEBA49B5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EE18C3A-53C3-804E-B700-A51E3D9AFA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Autofit/>
          </a:bodyPr>
          <a:lstStyle/>
          <a:p>
            <a:pPr marL="0" indent="0">
              <a:buNone/>
            </a:pPr>
            <a:r>
              <a:rPr lang="fi-FI" sz="1400" dirty="0"/>
              <a:t>ai / ay / au / eau / </a:t>
            </a:r>
            <a:br>
              <a:rPr lang="fi-FI" sz="1400" dirty="0"/>
            </a:br>
            <a:r>
              <a:rPr lang="fi-FI" sz="1400" dirty="0"/>
              <a:t>[e] / [ɛ] / [ej] / [o]</a:t>
            </a:r>
            <a:endParaRPr lang="fr-FR" sz="1400" dirty="0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9428B2C-67B6-A64C-9BC2-81B1E0B7F5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7" name="Kuvan paikkamerkki 16" descr="Talo tasaisella täytöllä">
            <a:extLst>
              <a:ext uri="{FF2B5EF4-FFF2-40B4-BE49-F238E27FC236}">
                <a16:creationId xmlns:a16="http://schemas.microsoft.com/office/drawing/2014/main" id="{BE7B0EB0-2402-BE45-A4FF-0642ECFFF2A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2" b="4362"/>
          <a:stretch>
            <a:fillRect/>
          </a:stretch>
        </p:blipFill>
        <p:spPr>
          <a:xfrm>
            <a:off x="8831230" y="1996044"/>
            <a:ext cx="2988732" cy="2728976"/>
          </a:xfrm>
        </p:spPr>
      </p:pic>
      <p:pic>
        <p:nvPicPr>
          <p:cNvPr id="15" name="Audio Recording 4. Dec 2021 at 17.01.35" descr="Audio Recording 4. Dec 2021 at 17.01.35">
            <a:hlinkClick r:id="" action="ppaction://media"/>
            <a:extLst>
              <a:ext uri="{FF2B5EF4-FFF2-40B4-BE49-F238E27FC236}">
                <a16:creationId xmlns:a16="http://schemas.microsoft.com/office/drawing/2014/main" id="{C43B5BB1-3C75-C541-8CC7-B1E9D0110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919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1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DBAB4DD0-4E80-A34B-B60E-431DA7D71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au, eau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FE78752-C511-F644-9911-97D60E73B5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49</a:t>
            </a:fld>
            <a:endParaRPr lang="fr-FR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B470F364-0015-5642-9DAF-B020C80916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i-FI" sz="1400" dirty="0"/>
              <a:t>ai / ay / au / eau / </a:t>
            </a:r>
            <a:br>
              <a:rPr lang="fi-FI" sz="1400" dirty="0"/>
            </a:br>
            <a:r>
              <a:rPr lang="fi-FI" sz="1400" dirty="0"/>
              <a:t>[e] / [ɛ] / [ej] / [o]</a:t>
            </a:r>
            <a:endParaRPr lang="fr-FR" sz="1400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72D96BE7-6372-574B-BA1E-0C46D11F2AF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au [o]</a:t>
            </a:r>
            <a:br>
              <a:rPr lang="fr-FR" dirty="0"/>
            </a:br>
            <a:r>
              <a:rPr lang="fr-FR" dirty="0"/>
              <a:t>au restaurant [o Rɛstorɑ̃]</a:t>
            </a:r>
            <a:br>
              <a:rPr lang="fr-FR" dirty="0"/>
            </a:br>
            <a:r>
              <a:rPr lang="fr-FR" dirty="0"/>
              <a:t>au revoir [o RəvwaR]</a:t>
            </a:r>
            <a:br>
              <a:rPr lang="fr-FR" dirty="0"/>
            </a:br>
            <a:r>
              <a:rPr lang="fr-FR" dirty="0"/>
              <a:t>aussi [osi]</a:t>
            </a:r>
            <a:br>
              <a:rPr lang="fr-FR" dirty="0"/>
            </a:br>
            <a:r>
              <a:rPr lang="fr-FR" dirty="0"/>
              <a:t>les animaux [lezanimo]</a:t>
            </a:r>
            <a:br>
              <a:rPr lang="fr-FR" dirty="0"/>
            </a:br>
            <a:r>
              <a:rPr lang="fr-FR" dirty="0"/>
              <a:t>les chevaux [ʃəvo]</a:t>
            </a:r>
            <a:br>
              <a:rPr lang="fr-FR" dirty="0"/>
            </a:br>
            <a:r>
              <a:rPr lang="fr-FR" dirty="0"/>
              <a:t>l’automne [lotɔn]</a:t>
            </a:r>
            <a:br>
              <a:rPr lang="fr-FR" dirty="0"/>
            </a:br>
            <a:br>
              <a:rPr lang="fr-FR" dirty="0"/>
            </a:br>
            <a:r>
              <a:rPr lang="fr-FR" dirty="0"/>
              <a:t>une épaule [epol]</a:t>
            </a:r>
            <a:br>
              <a:rPr lang="fr-FR" dirty="0"/>
            </a:br>
            <a:r>
              <a:rPr lang="fr-FR" dirty="0"/>
              <a:t>chaud [ʃo]</a:t>
            </a:r>
            <a:br>
              <a:rPr lang="fr-FR" dirty="0"/>
            </a:br>
            <a:r>
              <a:rPr lang="fr-FR" dirty="0"/>
              <a:t>la sauce [sos]</a:t>
            </a:r>
            <a:br>
              <a:rPr lang="fr-FR" dirty="0"/>
            </a:br>
            <a:r>
              <a:rPr lang="fr-FR" dirty="0"/>
              <a:t>une faute [fot]</a:t>
            </a:r>
            <a:br>
              <a:rPr lang="fr-FR" dirty="0"/>
            </a:br>
            <a:r>
              <a:rPr lang="fr-FR" dirty="0"/>
              <a:t>un/e autre [otR]</a:t>
            </a:r>
            <a:br>
              <a:rPr lang="fr-FR" dirty="0"/>
            </a:br>
            <a:r>
              <a:rPr lang="fr-FR" dirty="0"/>
              <a:t>jaune [ʒon]</a:t>
            </a: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95160D64-D633-8D42-8367-C1E9DE34145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Audio Recording 4. Dec 2021 at 17.00.58" descr="Audio Recording 4. Dec 2021 at 17.00.58">
            <a:hlinkClick r:id="" action="ppaction://media"/>
            <a:extLst>
              <a:ext uri="{FF2B5EF4-FFF2-40B4-BE49-F238E27FC236}">
                <a16:creationId xmlns:a16="http://schemas.microsoft.com/office/drawing/2014/main" id="{7896CF40-1EB7-CC44-AAA4-CDA79E957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6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DDE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D3021BAA-C9CD-5C4F-91D4-A16CC44AED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r-FR" dirty="0"/>
              <a:t>e muet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A22BB95-F7E2-E747-9C71-9EC2D1008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7" name="Sisällön paikkamerkki 16">
            <a:extLst>
              <a:ext uri="{FF2B5EF4-FFF2-40B4-BE49-F238E27FC236}">
                <a16:creationId xmlns:a16="http://schemas.microsoft.com/office/drawing/2014/main" id="{5AB5A75B-EA92-E144-804C-39B2E20F50E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noFill/>
        </p:spPr>
        <p:txBody>
          <a:bodyPr numCol="2">
            <a:normAutofit fontScale="92500" lnSpcReduction="20000"/>
          </a:bodyPr>
          <a:lstStyle/>
          <a:p>
            <a:r>
              <a:rPr lang="fr-FR" dirty="0"/>
              <a:t>je [ʒə]  </a:t>
            </a:r>
            <a:br>
              <a:rPr lang="fr-FR" dirty="0"/>
            </a:br>
            <a:r>
              <a:rPr lang="fr-FR" dirty="0"/>
              <a:t>ne [nə]             </a:t>
            </a:r>
            <a:br>
              <a:rPr lang="fr-FR" dirty="0"/>
            </a:br>
            <a:r>
              <a:rPr lang="fr-FR" dirty="0"/>
              <a:t>le [lə]</a:t>
            </a:r>
            <a:br>
              <a:rPr lang="fr-FR" dirty="0"/>
            </a:br>
            <a:r>
              <a:rPr lang="fr-FR" dirty="0"/>
              <a:t>me [mə]</a:t>
            </a:r>
            <a:br>
              <a:rPr lang="fr-FR" dirty="0"/>
            </a:br>
            <a:r>
              <a:rPr lang="fr-FR" dirty="0"/>
              <a:t>te [tə]</a:t>
            </a:r>
            <a:br>
              <a:rPr lang="fr-FR" dirty="0"/>
            </a:br>
            <a:r>
              <a:rPr lang="fr-FR" dirty="0"/>
              <a:t>se [sə]</a:t>
            </a:r>
            <a:br>
              <a:rPr lang="fr-FR" dirty="0"/>
            </a:br>
            <a:r>
              <a:rPr lang="fr-FR" dirty="0"/>
              <a:t>ce [sə]</a:t>
            </a:r>
            <a:br>
              <a:rPr lang="fr-FR" dirty="0"/>
            </a:br>
            <a:r>
              <a:rPr lang="fr-FR" dirty="0"/>
              <a:t>que [kə]</a:t>
            </a:r>
            <a:br>
              <a:rPr lang="fr-FR" dirty="0"/>
            </a:br>
            <a:r>
              <a:rPr lang="fr-FR" dirty="0"/>
              <a:t>de [də]</a:t>
            </a:r>
          </a:p>
        </p:txBody>
      </p:sp>
      <p:sp>
        <p:nvSpPr>
          <p:cNvPr id="23" name="Sisällön paikkamerkki 22">
            <a:extLst>
              <a:ext uri="{FF2B5EF4-FFF2-40B4-BE49-F238E27FC236}">
                <a16:creationId xmlns:a16="http://schemas.microsoft.com/office/drawing/2014/main" id="{3B65DBF1-2BAD-E14D-8FBC-3F280DD0A69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numCol="1"/>
          <a:lstStyle/>
          <a:p>
            <a:r>
              <a:rPr lang="fr-FR" b="1" dirty="0"/>
              <a:t>Attention: </a:t>
            </a:r>
            <a:br>
              <a:rPr lang="fr-FR" dirty="0"/>
            </a:br>
            <a:r>
              <a:rPr lang="fr-FR" dirty="0"/>
              <a:t>pas de lait [padlɛ]</a:t>
            </a:r>
            <a:br>
              <a:rPr lang="fr-FR" dirty="0"/>
            </a:br>
            <a:r>
              <a:rPr lang="fr-FR" dirty="0"/>
              <a:t>Qu’est-ce qui se passe ? [kɛskispas]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E2844A2-5B95-C647-9F4E-F302FF309D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1" name="Kuvan paikkamerkki 60">
            <a:extLst>
              <a:ext uri="{FF2B5EF4-FFF2-40B4-BE49-F238E27FC236}">
                <a16:creationId xmlns:a16="http://schemas.microsoft.com/office/drawing/2014/main" id="{324079E6-5752-A444-B105-4BC8D3A926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7847" t="-4295" r="-20644" b="-4408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3" name="Tekstin paikkamerkki 15">
            <a:extLst>
              <a:ext uri="{FF2B5EF4-FFF2-40B4-BE49-F238E27FC236}">
                <a16:creationId xmlns:a16="http://schemas.microsoft.com/office/drawing/2014/main" id="{37B7ECA5-39D9-444D-9714-CDFED5F998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/>
              <a:t>Haamukirjaimet</a:t>
            </a:r>
          </a:p>
        </p:txBody>
      </p:sp>
      <p:pic>
        <p:nvPicPr>
          <p:cNvPr id="5" name="Audio Recording 9. Jan 2022 at 11.35.23" descr="Audio Recording 9. Jan 2022 at 11.35.23">
            <a:hlinkClick r:id="" action="ppaction://media"/>
            <a:extLst>
              <a:ext uri="{FF2B5EF4-FFF2-40B4-BE49-F238E27FC236}">
                <a16:creationId xmlns:a16="http://schemas.microsoft.com/office/drawing/2014/main" id="{AC4BC25D-E7BE-0447-B391-568B382E6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7095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8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809688-C1B0-7B41-B52B-02B154F3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au, eau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E7102B3D-F059-CC48-BB7F-D64919E8F2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5815" r="21141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D3392BE-9566-284A-B9DF-608AF66D47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50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85E420C-3BB5-D54B-B6ED-7C0CBE9E66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i-FI" sz="1400" dirty="0"/>
              <a:t>ai / ay / au / eau / </a:t>
            </a:r>
            <a:br>
              <a:rPr lang="fi-FI" sz="1400" dirty="0"/>
            </a:br>
            <a:r>
              <a:rPr lang="fi-FI" sz="1400" dirty="0"/>
              <a:t>[e] / [ɛ] / [ej] / [o]</a:t>
            </a:r>
            <a:endParaRPr lang="fr-FR" sz="1400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ADA9F1F-012B-9145-8742-2236BCC3C49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eau [o]</a:t>
            </a:r>
          </a:p>
          <a:p>
            <a:r>
              <a:rPr lang="fr-FR" dirty="0"/>
              <a:t>eau [o]</a:t>
            </a:r>
            <a:br>
              <a:rPr lang="fr-FR" dirty="0"/>
            </a:br>
            <a:r>
              <a:rPr lang="fr-FR" dirty="0"/>
              <a:t>la peau [po]</a:t>
            </a:r>
            <a:br>
              <a:rPr lang="fr-FR" dirty="0"/>
            </a:br>
            <a:r>
              <a:rPr lang="fr-FR" dirty="0"/>
              <a:t>beau [bo]</a:t>
            </a:r>
            <a:br>
              <a:rPr lang="fr-FR" dirty="0"/>
            </a:br>
            <a:r>
              <a:rPr lang="fr-FR" dirty="0"/>
              <a:t>beaux [bo]</a:t>
            </a:r>
            <a:br>
              <a:rPr lang="fr-FR" dirty="0"/>
            </a:br>
            <a:r>
              <a:rPr lang="fr-FR" dirty="0"/>
              <a:t>un cadeau [kado]</a:t>
            </a:r>
            <a:br>
              <a:rPr lang="fr-FR" dirty="0"/>
            </a:br>
            <a:endParaRPr lang="fr-FR" dirty="0"/>
          </a:p>
          <a:p>
            <a:endParaRPr lang="fr-FR" dirty="0"/>
          </a:p>
          <a:p>
            <a:r>
              <a:rPr lang="fr-FR" dirty="0"/>
              <a:t>les ciseaux [sizo]</a:t>
            </a:r>
            <a:br>
              <a:rPr lang="fr-FR" dirty="0"/>
            </a:br>
            <a:r>
              <a:rPr lang="fr-FR" dirty="0"/>
              <a:t>un taureau [toRo]</a:t>
            </a:r>
            <a:br>
              <a:rPr lang="fr-FR" dirty="0"/>
            </a:br>
            <a:r>
              <a:rPr lang="fr-FR" dirty="0"/>
              <a:t>un bouleau [bulo]</a:t>
            </a:r>
            <a:br>
              <a:rPr lang="fr-FR" dirty="0"/>
            </a:br>
            <a:r>
              <a:rPr lang="fr-FR" dirty="0"/>
              <a:t>un tableau [tablo]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A8C3094-C865-C64A-A18E-99C332BCD8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7.00.26" descr="Audio Recording 4. Dec 2021 at 17.00.26">
            <a:hlinkClick r:id="" action="ppaction://media"/>
            <a:extLst>
              <a:ext uri="{FF2B5EF4-FFF2-40B4-BE49-F238E27FC236}">
                <a16:creationId xmlns:a16="http://schemas.microsoft.com/office/drawing/2014/main" id="{DC43A67A-6220-5A40-856F-617FEF5DC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69A9E183-CCA1-8345-9BFD-EF059AA2F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479840"/>
            <a:ext cx="9303326" cy="517744"/>
          </a:xfrm>
        </p:spPr>
        <p:txBody>
          <a:bodyPr>
            <a:normAutofit fontScale="90000"/>
          </a:bodyPr>
          <a:lstStyle/>
          <a:p>
            <a:r>
              <a:rPr lang="fr-FR" dirty="0"/>
              <a:t>ill / -il, -ail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EA471F6-B74B-7242-B462-4C229AA2A6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51</a:t>
            </a:fld>
            <a:endParaRPr lang="fr-FR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BA525FB5-E2C1-0A4F-AD43-46A949CBAF4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2553195"/>
            <a:ext cx="7641756" cy="1840676"/>
          </a:xfrm>
        </p:spPr>
        <p:txBody>
          <a:bodyPr numCol="3">
            <a:normAutofit lnSpcReduction="10000"/>
          </a:bodyPr>
          <a:lstStyle/>
          <a:p>
            <a:r>
              <a:rPr lang="fr-FR" dirty="0"/>
              <a:t>une grenouille </a:t>
            </a:r>
            <a:br>
              <a:rPr lang="fr-FR" dirty="0"/>
            </a:br>
            <a:r>
              <a:rPr lang="fr-FR" dirty="0"/>
              <a:t>[gRənuj]</a:t>
            </a:r>
            <a:br>
              <a:rPr lang="fr-FR" dirty="0"/>
            </a:br>
            <a:r>
              <a:rPr lang="fr-FR" dirty="0"/>
              <a:t>une fille [fij] </a:t>
            </a:r>
            <a:br>
              <a:rPr lang="fr-FR" dirty="0"/>
            </a:br>
            <a:r>
              <a:rPr lang="fr-FR" dirty="0"/>
              <a:t>une famille [famij]</a:t>
            </a:r>
            <a:br>
              <a:rPr lang="fr-FR" dirty="0"/>
            </a:br>
            <a:r>
              <a:rPr lang="fr-FR" dirty="0"/>
              <a:t>un billet [bije]</a:t>
            </a:r>
            <a:br>
              <a:rPr lang="fr-FR" dirty="0"/>
            </a:br>
            <a:r>
              <a:rPr lang="fr-FR" dirty="0"/>
              <a:t>une oreille [ɔRɛij]</a:t>
            </a:r>
            <a:br>
              <a:rPr lang="fr-FR" dirty="0"/>
            </a:br>
            <a:r>
              <a:rPr lang="fr-FR" dirty="0"/>
              <a:t>une feuille [fœij]</a:t>
            </a:r>
            <a:br>
              <a:rPr lang="fr-FR" dirty="0"/>
            </a:br>
            <a:r>
              <a:rPr lang="fr-FR" dirty="0"/>
              <a:t>la vanille [vanij]</a:t>
            </a:r>
            <a:br>
              <a:rPr lang="fr-FR" dirty="0"/>
            </a:br>
            <a:r>
              <a:rPr lang="fr-FR" dirty="0"/>
              <a:t>une abeille [abeij]</a:t>
            </a:r>
            <a:br>
              <a:rPr lang="fr-FR" dirty="0"/>
            </a:br>
            <a:r>
              <a:rPr lang="fr-FR" dirty="0"/>
              <a:t>s’habiller [sabije]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182D300E-5882-0A45-8CD1-A9E3266E385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59984" y="4482937"/>
            <a:ext cx="7641757" cy="1585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216000" numCol="2">
            <a:normAutofit fontScale="85000" lnSpcReduction="10000"/>
          </a:bodyPr>
          <a:lstStyle/>
          <a:p>
            <a:r>
              <a:rPr lang="fr-FR" b="1" dirty="0"/>
              <a:t>Attention: </a:t>
            </a:r>
            <a:br>
              <a:rPr lang="fr-FR" b="1" dirty="0"/>
            </a:br>
            <a:r>
              <a:rPr lang="fr-FR" dirty="0"/>
              <a:t>une ville [vil]</a:t>
            </a:r>
            <a:br>
              <a:rPr lang="fr-FR" dirty="0"/>
            </a:br>
            <a:r>
              <a:rPr lang="fr-FR" dirty="0"/>
              <a:t>Lille [lil]</a:t>
            </a:r>
            <a:br>
              <a:rPr lang="fr-FR" dirty="0"/>
            </a:br>
            <a:r>
              <a:rPr lang="fr-FR" dirty="0"/>
              <a:t>mille [mil]</a:t>
            </a:r>
          </a:p>
          <a:p>
            <a:r>
              <a:rPr lang="fr-FR" b="1" dirty="0"/>
              <a:t>Attention: </a:t>
            </a:r>
            <a:br>
              <a:rPr lang="fr-FR" b="1" dirty="0"/>
            </a:br>
            <a:r>
              <a:rPr lang="fr-FR" dirty="0"/>
              <a:t>la taille [taij]</a:t>
            </a:r>
            <a:br>
              <a:rPr lang="fr-FR" dirty="0"/>
            </a:br>
            <a:r>
              <a:rPr lang="fr-FR" dirty="0"/>
              <a:t>une paille [paij]</a:t>
            </a:r>
            <a:br>
              <a:rPr lang="fr-FR" dirty="0"/>
            </a:br>
            <a:r>
              <a:rPr lang="fr-FR" dirty="0"/>
              <a:t>ailleurs [aijœR]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2C84087F-CB56-1643-9614-6FC455B29F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96787"/>
            <a:ext cx="9291452" cy="468086"/>
          </a:xfrm>
        </p:spPr>
        <p:txBody>
          <a:bodyPr/>
          <a:lstStyle/>
          <a:p>
            <a:r>
              <a:rPr lang="fr-FR" sz="2000" u="sng" dirty="0"/>
              <a:t>ill [j]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84F9058A-02B7-B943-B26A-2B9DFC2ED95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/>
          </a:bodyPr>
          <a:lstStyle/>
          <a:p>
            <a:pPr marL="0" indent="0">
              <a:buNone/>
            </a:pPr>
            <a:r>
              <a:rPr lang="fi-FI" sz="1600" dirty="0"/>
              <a:t>ill / il / ail / [j] / [aj]</a:t>
            </a:r>
            <a:endParaRPr lang="fr-FR" sz="1600" dirty="0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209C8072-19E5-2E4D-A43F-F52F6E0C8B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7" name="Kuvan paikkamerkki 16">
            <a:extLst>
              <a:ext uri="{FF2B5EF4-FFF2-40B4-BE49-F238E27FC236}">
                <a16:creationId xmlns:a16="http://schemas.microsoft.com/office/drawing/2014/main" id="{FA0D7FB9-6197-5746-8BF2-59677A3C69C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/>
          <a:srcRect l="-23563" t="-3174" r="-7805" b="56"/>
          <a:stretch/>
        </p:blipFill>
        <p:spPr>
          <a:xfrm>
            <a:off x="8966257" y="2564873"/>
            <a:ext cx="2365759" cy="2160147"/>
          </a:xfrm>
        </p:spPr>
      </p:pic>
      <p:pic>
        <p:nvPicPr>
          <p:cNvPr id="10" name="Audio Recording 4. Dec 2021 at 17.00.01" descr="Audio Recording 4. Dec 2021 at 17.00.01">
            <a:hlinkClick r:id="" action="ppaction://media"/>
            <a:extLst>
              <a:ext uri="{FF2B5EF4-FFF2-40B4-BE49-F238E27FC236}">
                <a16:creationId xmlns:a16="http://schemas.microsoft.com/office/drawing/2014/main" id="{257CCE1C-9FCE-024E-B75C-A2E8AB127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4640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9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Kuvan paikkamerkki 33" descr="Osittain aurinkoista tasaisella täytöllä">
            <a:extLst>
              <a:ext uri="{FF2B5EF4-FFF2-40B4-BE49-F238E27FC236}">
                <a16:creationId xmlns:a16="http://schemas.microsoft.com/office/drawing/2014/main" id="{9E9BB6AD-463B-AF49-849A-BA663575E2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6" b="4366"/>
          <a:stretch>
            <a:fillRect/>
          </a:stretch>
        </p:blipFill>
        <p:spPr/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381416F-3784-294A-9156-5D97D9A9AF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52</a:t>
            </a:fld>
            <a:endParaRPr lang="fr-FR" dirty="0"/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505D4B22-C063-A544-9B19-163EF04B6A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ill / il / ail / [j] / [aj]</a:t>
            </a:r>
            <a:endParaRPr lang="fr-FR" dirty="0"/>
          </a:p>
        </p:txBody>
      </p:sp>
      <p:sp>
        <p:nvSpPr>
          <p:cNvPr id="31" name="Sisällön paikkamerkki 30">
            <a:extLst>
              <a:ext uri="{FF2B5EF4-FFF2-40B4-BE49-F238E27FC236}">
                <a16:creationId xmlns:a16="http://schemas.microsoft.com/office/drawing/2014/main" id="{8FBA051E-8DC3-BC41-A822-CDB0598559B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-il / -ail [j]</a:t>
            </a:r>
          </a:p>
          <a:p>
            <a:r>
              <a:rPr lang="fr-FR" dirty="0"/>
              <a:t>le soleil [sɔlej]</a:t>
            </a:r>
            <a:br>
              <a:rPr lang="fr-FR" dirty="0"/>
            </a:br>
            <a:r>
              <a:rPr lang="fr-FR" dirty="0"/>
              <a:t>un fauteuil [fotœij]</a:t>
            </a:r>
            <a:br>
              <a:rPr lang="fr-FR" dirty="0"/>
            </a:br>
            <a:r>
              <a:rPr lang="fr-FR" dirty="0"/>
              <a:t>un écureuil [ekyRœij]</a:t>
            </a:r>
            <a:br>
              <a:rPr lang="fr-FR" dirty="0"/>
            </a:br>
            <a:r>
              <a:rPr lang="fr-FR" dirty="0"/>
              <a:t>un portail [pɔRtaj]</a:t>
            </a:r>
            <a:br>
              <a:rPr lang="fr-FR" dirty="0"/>
            </a:br>
            <a:r>
              <a:rPr lang="fr-FR" dirty="0"/>
              <a:t>le travail [tRavaj]</a:t>
            </a:r>
          </a:p>
        </p:txBody>
      </p:sp>
      <p:sp>
        <p:nvSpPr>
          <p:cNvPr id="32" name="Tekstin paikkamerkki 31">
            <a:extLst>
              <a:ext uri="{FF2B5EF4-FFF2-40B4-BE49-F238E27FC236}">
                <a16:creationId xmlns:a16="http://schemas.microsoft.com/office/drawing/2014/main" id="{8C3FDE0D-1B12-4D4A-917A-B86244F241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76FE1233-8572-B542-BC5B-CAB4D6A7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9.22" descr="Audio Recording 4. Dec 2021 at 16.59.22">
            <a:hlinkClick r:id="" action="ppaction://media"/>
            <a:extLst>
              <a:ext uri="{FF2B5EF4-FFF2-40B4-BE49-F238E27FC236}">
                <a16:creationId xmlns:a16="http://schemas.microsoft.com/office/drawing/2014/main" id="{F0CEDE20-E6A4-D64B-A1AE-0E182F103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9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9A4E16-70C4-3E41-BF87-C92CEF59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eu / œu </a:t>
            </a:r>
          </a:p>
        </p:txBody>
      </p:sp>
      <p:pic>
        <p:nvPicPr>
          <p:cNvPr id="11" name="Kuvan paikkamerkki 10">
            <a:extLst>
              <a:ext uri="{FF2B5EF4-FFF2-40B4-BE49-F238E27FC236}">
                <a16:creationId xmlns:a16="http://schemas.microsoft.com/office/drawing/2014/main" id="{8B4E5D1C-5479-884F-BADE-ABE419C503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-48660" t="-36923" r="-48660" b="-42263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60D947A-E38F-634D-84FC-4EAF7B0C75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53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47800FE-6A37-7F48-BBC7-5D766FCF6D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i-FI" sz="1400" dirty="0"/>
              <a:t>eu / œu / oi / [ø] / [œ] / [wa]</a:t>
            </a:r>
            <a:endParaRPr lang="fr-FR" sz="1400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C67F85E-740F-EF43-AAB3-D03F3E7772F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eu [ø]</a:t>
            </a:r>
            <a:br>
              <a:rPr lang="fr-FR" dirty="0"/>
            </a:br>
            <a:r>
              <a:rPr lang="fr-FR" dirty="0"/>
              <a:t>un euro [øRo]</a:t>
            </a:r>
            <a:br>
              <a:rPr lang="fr-FR" dirty="0"/>
            </a:br>
            <a:r>
              <a:rPr lang="fr-FR" dirty="0"/>
              <a:t>l’Europe [løRɔp]</a:t>
            </a:r>
            <a:br>
              <a:rPr lang="fr-FR" dirty="0"/>
            </a:br>
            <a:r>
              <a:rPr lang="fr-FR" dirty="0"/>
              <a:t>heureux [øRø]</a:t>
            </a:r>
            <a:br>
              <a:rPr lang="fr-FR" dirty="0"/>
            </a:br>
            <a:r>
              <a:rPr lang="fr-FR" dirty="0"/>
              <a:t>deux [dø]</a:t>
            </a:r>
            <a:br>
              <a:rPr lang="fr-FR" dirty="0"/>
            </a:br>
            <a:r>
              <a:rPr lang="fr-FR" dirty="0"/>
              <a:t>peu [pø]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bleu [blø]</a:t>
            </a:r>
            <a:br>
              <a:rPr lang="fr-FR" dirty="0"/>
            </a:br>
            <a:r>
              <a:rPr lang="fr-FR" dirty="0"/>
              <a:t>un jeu [ʒø]</a:t>
            </a:r>
            <a:br>
              <a:rPr lang="fr-FR" dirty="0"/>
            </a:br>
            <a:r>
              <a:rPr lang="fr-FR" dirty="0"/>
              <a:t>un feu [fø]</a:t>
            </a:r>
            <a:br>
              <a:rPr lang="fr-FR" dirty="0"/>
            </a:br>
            <a:r>
              <a:rPr lang="fr-FR" dirty="0"/>
              <a:t>les cheveux [ʃəvø]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2F077DAC-5DDA-3742-8C12-87D3D732ECB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8.59" descr="Audio Recording 4. Dec 2021 at 16.58.59">
            <a:hlinkClick r:id="" action="ppaction://media"/>
            <a:extLst>
              <a:ext uri="{FF2B5EF4-FFF2-40B4-BE49-F238E27FC236}">
                <a16:creationId xmlns:a16="http://schemas.microsoft.com/office/drawing/2014/main" id="{93C49C9C-3FB4-D94E-80F4-7F63EC6B2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16D05F-5044-6543-9841-9CF45DFC0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eu / œu [œ]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7AAB121-56C9-7F49-9175-023D863947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54</a:t>
            </a:fld>
            <a:endParaRPr lang="fr-FR" dirty="0"/>
          </a:p>
        </p:txBody>
      </p:sp>
      <p:sp>
        <p:nvSpPr>
          <p:cNvPr id="17" name="Sisällön paikkamerkki 16">
            <a:extLst>
              <a:ext uri="{FF2B5EF4-FFF2-40B4-BE49-F238E27FC236}">
                <a16:creationId xmlns:a16="http://schemas.microsoft.com/office/drawing/2014/main" id="{D4A610A7-184B-CE49-BC3D-41690047404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r>
              <a:rPr lang="fr-FR" b="1" u="sng" dirty="0"/>
              <a:t>eu / œu [œ]</a:t>
            </a:r>
          </a:p>
          <a:p>
            <a:r>
              <a:rPr lang="fr-FR" dirty="0"/>
              <a:t>une fleur [flœR]</a:t>
            </a:r>
            <a:br>
              <a:rPr lang="fr-FR" dirty="0"/>
            </a:br>
            <a:r>
              <a:rPr lang="fr-FR" dirty="0"/>
              <a:t>une heure [œR]</a:t>
            </a:r>
            <a:br>
              <a:rPr lang="fr-FR" dirty="0"/>
            </a:br>
            <a:r>
              <a:rPr lang="fr-FR" dirty="0"/>
              <a:t>un écureuil [ekyRœij]</a:t>
            </a:r>
          </a:p>
          <a:p>
            <a:br>
              <a:rPr lang="fr-FR" dirty="0"/>
            </a:br>
            <a:r>
              <a:rPr lang="fr-FR" dirty="0"/>
              <a:t>neuf [nœf]</a:t>
            </a:r>
            <a:br>
              <a:rPr lang="fr-FR" dirty="0"/>
            </a:br>
            <a:r>
              <a:rPr lang="fr-FR" dirty="0"/>
              <a:t>une sœur [sœR]</a:t>
            </a:r>
            <a:br>
              <a:rPr lang="fr-FR" dirty="0"/>
            </a:br>
            <a:r>
              <a:rPr lang="fr-FR" dirty="0"/>
              <a:t>un cœur [kœR]</a:t>
            </a:r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7B53C53B-B0C8-A541-80A3-F3D2EFAD52B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fr-FR" b="1" dirty="0"/>
              <a:t>Attention:</a:t>
            </a:r>
            <a:br>
              <a:rPr lang="fr-FR" dirty="0"/>
            </a:br>
            <a:r>
              <a:rPr lang="fr-FR" dirty="0"/>
              <a:t>il a eu [y]</a:t>
            </a:r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204F03BC-8F92-2647-84F0-B86D54A2AE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 fontScale="70000" lnSpcReduction="20000"/>
          </a:bodyPr>
          <a:lstStyle/>
          <a:p>
            <a:pPr marL="0" indent="0">
              <a:buNone/>
            </a:pPr>
            <a:r>
              <a:rPr lang="fi-FI" dirty="0"/>
              <a:t>eu / œu / oi / [ø] / [œ] / [wa]</a:t>
            </a:r>
            <a:endParaRPr lang="fr-FR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BB222DF7-975D-5A43-8186-EE58106EE8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5" name="Kuvan paikkamerkki 14" descr="Auringonkukka tasaisella täytöllä">
            <a:extLst>
              <a:ext uri="{FF2B5EF4-FFF2-40B4-BE49-F238E27FC236}">
                <a16:creationId xmlns:a16="http://schemas.microsoft.com/office/drawing/2014/main" id="{519C0939-8962-CE4E-A0DE-9DD4ACF04D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6" b="4366"/>
          <a:stretch/>
        </p:blipFill>
        <p:spPr/>
      </p:pic>
      <p:pic>
        <p:nvPicPr>
          <p:cNvPr id="9" name="Audio Recording 4. Dec 2021 at 16.58.34" descr="Audio Recording 4. Dec 2021 at 16.58.34">
            <a:hlinkClick r:id="" action="ppaction://media"/>
            <a:extLst>
              <a:ext uri="{FF2B5EF4-FFF2-40B4-BE49-F238E27FC236}">
                <a16:creationId xmlns:a16="http://schemas.microsoft.com/office/drawing/2014/main" id="{C5E1C8B4-874D-A944-8622-BB704F61F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97443B-E96D-8A4C-BB4A-7816E07B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oi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C06D5C7-A9D6-A442-8E10-16E4D644D8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55</a:t>
            </a:fld>
            <a:endParaRPr lang="fr-FR" dirty="0"/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543AD586-C6E0-714B-A8C9-E0E4DBB809A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3" y="2553194"/>
            <a:ext cx="3313668" cy="2463013"/>
          </a:xfrm>
        </p:spPr>
        <p:txBody>
          <a:bodyPr numCol="2">
            <a:normAutofit/>
          </a:bodyPr>
          <a:lstStyle/>
          <a:p>
            <a:r>
              <a:rPr lang="fr-FR" sz="1800" dirty="0"/>
              <a:t>moi [mwa]</a:t>
            </a:r>
            <a:br>
              <a:rPr lang="fr-FR" sz="1800" dirty="0"/>
            </a:br>
            <a:r>
              <a:rPr lang="fr-FR" sz="1800" dirty="0"/>
              <a:t>toi [twa]</a:t>
            </a:r>
            <a:br>
              <a:rPr lang="fr-FR" sz="1800" dirty="0"/>
            </a:br>
            <a:r>
              <a:rPr lang="fr-FR" sz="1800" dirty="0"/>
              <a:t>mois [mwa]</a:t>
            </a:r>
            <a:br>
              <a:rPr lang="fr-FR" sz="1800" dirty="0"/>
            </a:br>
            <a:r>
              <a:rPr lang="fr-FR" sz="1800" dirty="0"/>
              <a:t>fois [fwa]</a:t>
            </a:r>
            <a:br>
              <a:rPr lang="fr-FR" sz="1800" dirty="0"/>
            </a:br>
            <a:r>
              <a:rPr lang="fr-FR" sz="1800" dirty="0"/>
              <a:t>trois [tRwa]</a:t>
            </a:r>
            <a:br>
              <a:rPr lang="fr-FR" sz="1800" dirty="0"/>
            </a:br>
            <a:r>
              <a:rPr lang="fr-FR" sz="1800" dirty="0"/>
              <a:t>voilà [vwala]</a:t>
            </a:r>
            <a:br>
              <a:rPr lang="fr-FR" sz="1800" dirty="0"/>
            </a:br>
            <a:r>
              <a:rPr lang="fr-FR" sz="1800" dirty="0"/>
              <a:t>voici [vwasi]</a:t>
            </a:r>
            <a:br>
              <a:rPr lang="fr-FR" sz="1800" dirty="0"/>
            </a:br>
            <a:r>
              <a:rPr lang="fr-FR" sz="1800" dirty="0"/>
              <a:t>croire [kRwaR]</a:t>
            </a:r>
            <a:br>
              <a:rPr lang="fr-FR" sz="1800" dirty="0"/>
            </a:br>
            <a:r>
              <a:rPr lang="fr-FR" sz="1800" dirty="0"/>
              <a:t>voir [vwaR]</a:t>
            </a:r>
            <a:br>
              <a:rPr lang="fr-FR" sz="1800" dirty="0"/>
            </a:br>
            <a:r>
              <a:rPr lang="fr-FR" sz="1800" dirty="0"/>
              <a:t>choisir [ʃwaziR]</a:t>
            </a:r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29BA6BD7-B1B4-B146-90F0-5962FB14C1D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609068" y="2553195"/>
            <a:ext cx="4665553" cy="2732037"/>
          </a:xfrm>
        </p:spPr>
        <p:txBody>
          <a:bodyPr numCol="2">
            <a:normAutofit/>
          </a:bodyPr>
          <a:lstStyle/>
          <a:p>
            <a:pPr marL="12700"/>
            <a:r>
              <a:rPr lang="fr-FR" sz="1800" dirty="0"/>
              <a:t>une voiture </a:t>
            </a:r>
            <a:br>
              <a:rPr lang="fr-FR" sz="1800" dirty="0"/>
            </a:br>
            <a:r>
              <a:rPr lang="fr-FR" sz="1800" dirty="0"/>
              <a:t>[vwatyR]</a:t>
            </a:r>
            <a:br>
              <a:rPr lang="fr-FR" sz="1800" dirty="0"/>
            </a:br>
            <a:r>
              <a:rPr lang="fr-FR" sz="1800" dirty="0"/>
              <a:t>un poisson </a:t>
            </a:r>
            <a:br>
              <a:rPr lang="fr-FR" sz="1800" dirty="0"/>
            </a:br>
            <a:r>
              <a:rPr lang="fr-FR" sz="1800" dirty="0"/>
              <a:t>[pwasɔ̃]</a:t>
            </a:r>
            <a:br>
              <a:rPr lang="fr-FR" sz="1800" dirty="0"/>
            </a:br>
            <a:r>
              <a:rPr lang="fr-FR" sz="1800" dirty="0"/>
              <a:t>noir [nwaR]</a:t>
            </a:r>
            <a:br>
              <a:rPr lang="fr-FR" sz="1800" dirty="0"/>
            </a:br>
            <a:r>
              <a:rPr lang="fr-FR" sz="1800" dirty="0"/>
              <a:t>un soir [swaR]</a:t>
            </a:r>
            <a:br>
              <a:rPr lang="fr-FR" sz="1800" dirty="0"/>
            </a:br>
            <a:r>
              <a:rPr lang="fr-FR" sz="1800" dirty="0"/>
              <a:t>la joie [ʒwa]</a:t>
            </a:r>
            <a:br>
              <a:rPr lang="fr-FR" sz="1800" dirty="0"/>
            </a:br>
            <a:r>
              <a:rPr lang="fr-FR" sz="1800" dirty="0"/>
              <a:t>un oiseau [wazo]</a:t>
            </a:r>
            <a:br>
              <a:rPr lang="fr-FR" sz="1800" dirty="0"/>
            </a:br>
            <a:r>
              <a:rPr lang="fr-FR" sz="1800" dirty="0"/>
              <a:t>au revoir [o RəvwaR]</a:t>
            </a:r>
            <a:br>
              <a:rPr lang="fr-FR" sz="1800" dirty="0"/>
            </a:br>
            <a:r>
              <a:rPr lang="fr-FR" sz="1800" dirty="0"/>
              <a:t>une histoire [istwaR]</a:t>
            </a:r>
            <a:br>
              <a:rPr lang="fr-FR" sz="1800" dirty="0"/>
            </a:br>
            <a:r>
              <a:rPr lang="fr-FR" sz="1800" dirty="0"/>
              <a:t>les toilettes [twalɛt]</a:t>
            </a:r>
            <a:br>
              <a:rPr lang="fr-FR" sz="1800" dirty="0"/>
            </a:br>
            <a:r>
              <a:rPr lang="fr-FR" sz="1800" dirty="0"/>
              <a:t>obligatoire [ɔbligatwaR]</a:t>
            </a:r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BACB5889-45FE-E143-B959-85E1C8C716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u="sng" dirty="0"/>
              <a:t>oi [wa]</a:t>
            </a:r>
            <a:endParaRPr lang="fr-FR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AB1B9A5F-7036-B146-932D-D18D8F5005D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 fontScale="70000" lnSpcReduction="20000"/>
          </a:bodyPr>
          <a:lstStyle/>
          <a:p>
            <a:pPr marL="0" indent="0">
              <a:buNone/>
            </a:pPr>
            <a:r>
              <a:rPr lang="fi-FI" dirty="0"/>
              <a:t>eu / œu / oi / [ø] / [œ] / [wa]</a:t>
            </a:r>
            <a:endParaRPr lang="fr-FR" dirty="0"/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1BE5C37B-BD4F-CA4B-8B7E-7E05FB7DC2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43381" y="5016207"/>
            <a:ext cx="2365760" cy="1027754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" name="Kuvan paikkamerkki 9" descr="Auto tasaisella täytöllä">
            <a:extLst>
              <a:ext uri="{FF2B5EF4-FFF2-40B4-BE49-F238E27FC236}">
                <a16:creationId xmlns:a16="http://schemas.microsoft.com/office/drawing/2014/main" id="{16C3D51D-CF45-5549-AA72-F6EF9F7D8A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2" b="4362"/>
          <a:stretch/>
        </p:blipFill>
        <p:spPr>
          <a:xfrm>
            <a:off x="9443382" y="2553194"/>
            <a:ext cx="2365759" cy="2160147"/>
          </a:xfrm>
        </p:spPr>
      </p:pic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A913E44-903B-AF4B-B9D2-287B5F67B4AB}"/>
              </a:ext>
            </a:extLst>
          </p:cNvPr>
          <p:cNvCxnSpPr>
            <a:cxnSpLocks/>
          </p:cNvCxnSpPr>
          <p:nvPr/>
        </p:nvCxnSpPr>
        <p:spPr>
          <a:xfrm>
            <a:off x="4287794" y="2464130"/>
            <a:ext cx="0" cy="3065954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Audio Recording 4. Dec 2021 at 16.58.11" descr="Audio Recording 4. Dec 2021 at 16.58.11">
            <a:hlinkClick r:id="" action="ppaction://media"/>
            <a:extLst>
              <a:ext uri="{FF2B5EF4-FFF2-40B4-BE49-F238E27FC236}">
                <a16:creationId xmlns:a16="http://schemas.microsoft.com/office/drawing/2014/main" id="{3977E095-374F-974F-AE34-6C79B9B60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9861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92886DB3-1B0E-D04C-92CF-21579DB27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 [k]</a:t>
            </a:r>
          </a:p>
        </p:txBody>
      </p:sp>
      <p:pic>
        <p:nvPicPr>
          <p:cNvPr id="19" name="Kuvan paikkamerkki 18" descr="Kysymysmerkki tasaisella täytöllä">
            <a:extLst>
              <a:ext uri="{FF2B5EF4-FFF2-40B4-BE49-F238E27FC236}">
                <a16:creationId xmlns:a16="http://schemas.microsoft.com/office/drawing/2014/main" id="{16FFDE67-DE5E-0947-AB70-A9915F8E89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6" b="4366"/>
          <a:stretch>
            <a:fillRect/>
          </a:stretch>
        </p:blipFill>
        <p:spPr/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DA08992-CCF3-FD4E-89E7-544C3F89CD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56</a:t>
            </a:fld>
            <a:endParaRPr lang="fr-FR" dirty="0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8F8CF6C-8B48-6C4D-9AF5-6A01894D30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qu [k]</a:t>
            </a:r>
            <a:endParaRPr lang="fr-FR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E1200B87-3E5C-DB4B-88C0-5CEDC4DCA2F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numCol="1"/>
          <a:lstStyle/>
          <a:p>
            <a:r>
              <a:rPr lang="fr-FR" dirty="0"/>
              <a:t>que [kə]</a:t>
            </a:r>
            <a:br>
              <a:rPr lang="fr-FR" dirty="0"/>
            </a:br>
            <a:r>
              <a:rPr lang="fr-FR" dirty="0"/>
              <a:t>qui [ki]</a:t>
            </a:r>
            <a:br>
              <a:rPr lang="fr-FR" dirty="0"/>
            </a:br>
            <a:r>
              <a:rPr lang="fr-FR" dirty="0"/>
              <a:t>quoi [kwa]</a:t>
            </a:r>
            <a:br>
              <a:rPr lang="fr-FR" dirty="0"/>
            </a:br>
            <a:r>
              <a:rPr lang="fr-FR" dirty="0"/>
              <a:t>quand [kɑ̃]</a:t>
            </a:r>
            <a:br>
              <a:rPr lang="fr-FR" dirty="0"/>
            </a:br>
            <a:r>
              <a:rPr lang="fr-FR" dirty="0"/>
              <a:t>quel [kɛl]</a:t>
            </a:r>
          </a:p>
          <a:p>
            <a:r>
              <a:rPr lang="fr-FR" dirty="0"/>
              <a:t>Qu’est-ce que c’est ? [kɛskə sɛ]</a:t>
            </a:r>
            <a:br>
              <a:rPr lang="fr-FR" dirty="0"/>
            </a:br>
            <a:r>
              <a:rPr lang="fr-FR" dirty="0"/>
              <a:t>Est-ce que c’est un problème ? [ɛskə sɛtɛ̃ pRɔblɛm]</a:t>
            </a: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EE353D50-5245-1C4C-B0CB-588D339CA4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7.20" descr="Audio Recording 4. Dec 2021 at 16.57.20">
            <a:hlinkClick r:id="" action="ppaction://media"/>
            <a:extLst>
              <a:ext uri="{FF2B5EF4-FFF2-40B4-BE49-F238E27FC236}">
                <a16:creationId xmlns:a16="http://schemas.microsoft.com/office/drawing/2014/main" id="{E97D8D26-F2AF-964C-9DAF-922AF3CCCD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1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2E169C-CEF7-5F47-9868-5939DA928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 [k]</a:t>
            </a:r>
          </a:p>
        </p:txBody>
      </p:sp>
      <p:pic>
        <p:nvPicPr>
          <p:cNvPr id="9" name="Kuvan paikkamerkki 8" descr="Nuottikirjoitus tasaisella täytöllä">
            <a:extLst>
              <a:ext uri="{FF2B5EF4-FFF2-40B4-BE49-F238E27FC236}">
                <a16:creationId xmlns:a16="http://schemas.microsoft.com/office/drawing/2014/main" id="{36CFBDD6-DB2F-2F40-AEF1-F73A3DCC28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66" b="4366"/>
          <a:stretch>
            <a:fillRect/>
          </a:stretch>
        </p:blipFill>
        <p:spPr/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66A0604-58A1-DA47-B68B-EC354D78EF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57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7937AF-EAB5-C142-AD90-CE2BC36EE9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qu [k]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5AB5AEA-0543-1B40-B706-567AACF9342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dirty="0"/>
              <a:t>la musique [myzik]</a:t>
            </a:r>
            <a:br>
              <a:rPr lang="fr-FR" dirty="0"/>
            </a:br>
            <a:r>
              <a:rPr lang="fr-FR" dirty="0"/>
              <a:t>quatre [katR]</a:t>
            </a:r>
            <a:br>
              <a:rPr lang="fr-FR" dirty="0"/>
            </a:br>
            <a:r>
              <a:rPr lang="fr-FR" dirty="0"/>
              <a:t>une banque [bɑ̃k]</a:t>
            </a:r>
            <a:br>
              <a:rPr lang="fr-FR" dirty="0"/>
            </a:br>
            <a:r>
              <a:rPr lang="fr-FR" dirty="0"/>
              <a:t>un masque [mask]</a:t>
            </a:r>
            <a:br>
              <a:rPr lang="fr-FR" dirty="0"/>
            </a:br>
            <a:r>
              <a:rPr lang="fr-FR" dirty="0"/>
              <a:t>une queue [kø]</a:t>
            </a:r>
            <a:br>
              <a:rPr lang="fr-FR" dirty="0"/>
            </a:br>
            <a:r>
              <a:rPr lang="fr-FR" dirty="0"/>
              <a:t>une équipe [ekip]</a:t>
            </a:r>
            <a:br>
              <a:rPr lang="fr-FR" dirty="0"/>
            </a:br>
            <a:r>
              <a:rPr lang="fr-FR" dirty="0"/>
              <a:t>une question [kɛstjɔ̃]</a:t>
            </a:r>
            <a:br>
              <a:rPr lang="fr-FR" dirty="0"/>
            </a:br>
            <a:r>
              <a:rPr lang="fr-FR" dirty="0"/>
              <a:t>quelque chose [kɛlkə ʃoz]</a:t>
            </a:r>
            <a:br>
              <a:rPr lang="fr-FR" dirty="0"/>
            </a:br>
            <a:r>
              <a:rPr lang="fr-FR" dirty="0"/>
              <a:t>quelqu’un [kɛlkɛ̃]</a:t>
            </a:r>
            <a:br>
              <a:rPr lang="fr-FR" dirty="0"/>
            </a:br>
            <a:r>
              <a:rPr lang="fr-FR" dirty="0"/>
              <a:t>unique [ynik]</a:t>
            </a:r>
            <a:br>
              <a:rPr lang="fr-FR" dirty="0"/>
            </a:br>
            <a:r>
              <a:rPr lang="fr-FR" dirty="0"/>
              <a:t>magique [maʒik]</a:t>
            </a:r>
            <a:br>
              <a:rPr lang="fr-FR" dirty="0"/>
            </a:br>
            <a:r>
              <a:rPr lang="fr-FR" dirty="0"/>
              <a:t>qu’il [kil]</a:t>
            </a:r>
            <a:br>
              <a:rPr lang="fr-FR" dirty="0"/>
            </a:br>
            <a:r>
              <a:rPr lang="fr-FR" dirty="0"/>
              <a:t>qu’on [kɔ̃]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DAF8D78-A28F-1142-8DEB-970D8AEDA46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6.50" descr="Audio Recording 4. Dec 2021 at 16.56.50">
            <a:hlinkClick r:id="" action="ppaction://media"/>
            <a:extLst>
              <a:ext uri="{FF2B5EF4-FFF2-40B4-BE49-F238E27FC236}">
                <a16:creationId xmlns:a16="http://schemas.microsoft.com/office/drawing/2014/main" id="{AEC74419-1791-B74E-B1DC-E1198925B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1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isällön paikkamerkki 10">
            <a:extLst>
              <a:ext uri="{FF2B5EF4-FFF2-40B4-BE49-F238E27FC236}">
                <a16:creationId xmlns:a16="http://schemas.microsoft.com/office/drawing/2014/main" id="{B2270493-68C4-7145-A500-A9E81030F341}"/>
              </a:ext>
            </a:extLst>
          </p:cNvPr>
          <p:cNvSpPr txBox="1">
            <a:spLocks/>
          </p:cNvSpPr>
          <p:nvPr/>
        </p:nvSpPr>
        <p:spPr>
          <a:xfrm>
            <a:off x="5564227" y="2169444"/>
            <a:ext cx="6244913" cy="1137737"/>
          </a:xfrm>
          <a:prstGeom prst="rect">
            <a:avLst/>
          </a:prstGeom>
          <a:noFill/>
        </p:spPr>
        <p:txBody>
          <a:bodyPr vert="horz" lIns="108000" tIns="108000" rIns="108000" bIns="108000" numCol="1" spcCol="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5. Je voudrais un café, un jus d’orange, </a:t>
            </a:r>
          </a:p>
          <a:p>
            <a:r>
              <a:rPr lang="fr-FR" sz="1800" dirty="0"/>
              <a:t>un croissant et un pain au chocolat, s’il vous plaît.</a:t>
            </a: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8E81B907-D37E-F144-91F1-0401A24ED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intonation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A29748A-0F6B-784A-BDD6-163C9E9979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58</a:t>
            </a:fld>
            <a:endParaRPr lang="fr-FR" dirty="0"/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C889828B-CE91-8F4F-BECE-F996E036A7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Intonation</a:t>
            </a:r>
            <a:endParaRPr lang="fr-FR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AC1C8CD5-6E39-6146-9616-54119F1FCF5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167495"/>
            <a:ext cx="4648140" cy="3726525"/>
          </a:xfrm>
        </p:spPr>
        <p:txBody>
          <a:bodyPr numCol="1">
            <a:noAutofit/>
          </a:bodyPr>
          <a:lstStyle/>
          <a:p>
            <a:r>
              <a:rPr lang="fr-FR" sz="1800" dirty="0"/>
              <a:t>1. Il habite à Paris. </a:t>
            </a:r>
          </a:p>
          <a:p>
            <a:r>
              <a:rPr lang="fr-FR" sz="1800" dirty="0"/>
              <a:t>2. Ça va ?</a:t>
            </a:r>
          </a:p>
          <a:p>
            <a:r>
              <a:rPr lang="fr-FR" sz="1800" dirty="0"/>
              <a:t>3. Répétez, s’il vous plait.</a:t>
            </a:r>
            <a:br>
              <a:rPr lang="fr-FR" sz="1800" dirty="0"/>
            </a:br>
            <a:r>
              <a:rPr lang="fr-FR" sz="1800" dirty="0"/>
              <a:t>Sortez vos cahiers, s’il vous plait.</a:t>
            </a:r>
          </a:p>
          <a:p>
            <a:r>
              <a:rPr lang="fr-FR" sz="1800" dirty="0"/>
              <a:t>4. Ne sortez pas ! </a:t>
            </a:r>
          </a:p>
          <a:p>
            <a:r>
              <a:rPr lang="fr-FR" dirty="0"/>
              <a:t>Ne faites pas de bruit !</a:t>
            </a:r>
          </a:p>
          <a:p>
            <a:r>
              <a:rPr lang="fr-FR" sz="1800" dirty="0"/>
              <a:t>Ne prends pas ton téléphone !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2888FB6C-8317-0F46-8695-68D3BCD0C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4" name="Suora nuoliyhdysviiva 13">
            <a:extLst>
              <a:ext uri="{FF2B5EF4-FFF2-40B4-BE49-F238E27FC236}">
                <a16:creationId xmlns:a16="http://schemas.microsoft.com/office/drawing/2014/main" id="{78BD1869-14BC-A940-87C8-F4B6D932ABA0}"/>
              </a:ext>
            </a:extLst>
          </p:cNvPr>
          <p:cNvCxnSpPr>
            <a:cxnSpLocks/>
          </p:cNvCxnSpPr>
          <p:nvPr/>
        </p:nvCxnSpPr>
        <p:spPr>
          <a:xfrm>
            <a:off x="2050067" y="2143933"/>
            <a:ext cx="178457" cy="15471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DEC4F0F1-8488-A34B-B488-B79DD1B37E7C}"/>
              </a:ext>
            </a:extLst>
          </p:cNvPr>
          <p:cNvCxnSpPr>
            <a:cxnSpLocks/>
          </p:cNvCxnSpPr>
          <p:nvPr/>
        </p:nvCxnSpPr>
        <p:spPr>
          <a:xfrm flipV="1">
            <a:off x="1477417" y="2680253"/>
            <a:ext cx="172294" cy="16670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uora nuoliyhdysviiva 14">
            <a:extLst>
              <a:ext uri="{FF2B5EF4-FFF2-40B4-BE49-F238E27FC236}">
                <a16:creationId xmlns:a16="http://schemas.microsoft.com/office/drawing/2014/main" id="{21C0D701-C2EA-7542-9ECB-6B7D45CBBD61}"/>
              </a:ext>
            </a:extLst>
          </p:cNvPr>
          <p:cNvCxnSpPr>
            <a:cxnSpLocks/>
          </p:cNvCxnSpPr>
          <p:nvPr/>
        </p:nvCxnSpPr>
        <p:spPr>
          <a:xfrm>
            <a:off x="2340365" y="3181894"/>
            <a:ext cx="178457" cy="15471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uora nuoliyhdysviiva 15">
            <a:extLst>
              <a:ext uri="{FF2B5EF4-FFF2-40B4-BE49-F238E27FC236}">
                <a16:creationId xmlns:a16="http://schemas.microsoft.com/office/drawing/2014/main" id="{26425D68-287A-0643-B93C-481DBF771360}"/>
              </a:ext>
            </a:extLst>
          </p:cNvPr>
          <p:cNvCxnSpPr>
            <a:cxnSpLocks/>
          </p:cNvCxnSpPr>
          <p:nvPr/>
        </p:nvCxnSpPr>
        <p:spPr>
          <a:xfrm>
            <a:off x="2139296" y="4121269"/>
            <a:ext cx="178457" cy="15471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833B2C45-8085-404E-917C-D343E276A28F}"/>
              </a:ext>
            </a:extLst>
          </p:cNvPr>
          <p:cNvCxnSpPr>
            <a:cxnSpLocks/>
          </p:cNvCxnSpPr>
          <p:nvPr/>
        </p:nvCxnSpPr>
        <p:spPr>
          <a:xfrm>
            <a:off x="2649701" y="4585034"/>
            <a:ext cx="178457" cy="15471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uora nuoliyhdysviiva 17">
            <a:extLst>
              <a:ext uri="{FF2B5EF4-FFF2-40B4-BE49-F238E27FC236}">
                <a16:creationId xmlns:a16="http://schemas.microsoft.com/office/drawing/2014/main" id="{C4C78A65-C178-EA4F-9F6A-4AD515790E51}"/>
              </a:ext>
            </a:extLst>
          </p:cNvPr>
          <p:cNvCxnSpPr>
            <a:cxnSpLocks/>
          </p:cNvCxnSpPr>
          <p:nvPr/>
        </p:nvCxnSpPr>
        <p:spPr>
          <a:xfrm>
            <a:off x="3073042" y="5075139"/>
            <a:ext cx="178457" cy="15471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BCF00266-8A45-364B-B165-9F062656C89B}"/>
              </a:ext>
            </a:extLst>
          </p:cNvPr>
          <p:cNvCxnSpPr>
            <a:cxnSpLocks/>
          </p:cNvCxnSpPr>
          <p:nvPr/>
        </p:nvCxnSpPr>
        <p:spPr>
          <a:xfrm flipV="1">
            <a:off x="7070960" y="2177227"/>
            <a:ext cx="172294" cy="16670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61F827C9-840E-1740-B502-8842679CB73E}"/>
              </a:ext>
            </a:extLst>
          </p:cNvPr>
          <p:cNvCxnSpPr>
            <a:cxnSpLocks/>
          </p:cNvCxnSpPr>
          <p:nvPr/>
        </p:nvCxnSpPr>
        <p:spPr>
          <a:xfrm flipV="1">
            <a:off x="8155740" y="2177227"/>
            <a:ext cx="172294" cy="16670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52A82680-8088-3E49-8DE4-8FBDE289A8CA}"/>
              </a:ext>
            </a:extLst>
          </p:cNvPr>
          <p:cNvCxnSpPr>
            <a:cxnSpLocks/>
          </p:cNvCxnSpPr>
          <p:nvPr/>
        </p:nvCxnSpPr>
        <p:spPr>
          <a:xfrm flipV="1">
            <a:off x="6039410" y="2696147"/>
            <a:ext cx="172294" cy="16670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uora nuoliyhdysviiva 21">
            <a:extLst>
              <a:ext uri="{FF2B5EF4-FFF2-40B4-BE49-F238E27FC236}">
                <a16:creationId xmlns:a16="http://schemas.microsoft.com/office/drawing/2014/main" id="{A97E152E-50CD-7745-8516-B0614EA1D28F}"/>
              </a:ext>
            </a:extLst>
          </p:cNvPr>
          <p:cNvCxnSpPr>
            <a:cxnSpLocks/>
          </p:cNvCxnSpPr>
          <p:nvPr/>
        </p:nvCxnSpPr>
        <p:spPr>
          <a:xfrm>
            <a:off x="8195830" y="2692243"/>
            <a:ext cx="178457" cy="154712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Audio Recording 10. Dec 2021 at 9.15.12" descr="Audio Recording 10. Dec 2021 at 9.15.12">
            <a:hlinkClick r:id="" action="ppaction://media"/>
            <a:extLst>
              <a:ext uri="{FF2B5EF4-FFF2-40B4-BE49-F238E27FC236}">
                <a16:creationId xmlns:a16="http://schemas.microsoft.com/office/drawing/2014/main" id="{AFE3FA8B-D428-EB45-99DB-EADFEADB0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9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CF5055-D8BD-A24E-8430-027F58A1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9B8C20A-EA3A-1A4D-89E1-ED14AB0F2C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59</a:t>
            </a:fld>
            <a:endParaRPr lang="fr-FR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0C26425-4D82-614C-B09B-BA07584C63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Intonation</a:t>
            </a:r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1FBBAD0-FE10-1848-ABD6-F172BB0EDCC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numCol="1"/>
          <a:lstStyle/>
          <a:p>
            <a:r>
              <a:rPr lang="fr-FR" dirty="0"/>
              <a:t>le choco</a:t>
            </a:r>
            <a:r>
              <a:rPr lang="fr-FR" b="1" dirty="0"/>
              <a:t>lat</a:t>
            </a:r>
            <a:br>
              <a:rPr lang="fr-FR" dirty="0"/>
            </a:br>
            <a:r>
              <a:rPr lang="fr-FR" dirty="0"/>
              <a:t>La semaine pro</a:t>
            </a:r>
            <a:r>
              <a:rPr lang="fr-FR" b="1" dirty="0"/>
              <a:t>chaine</a:t>
            </a:r>
            <a:r>
              <a:rPr lang="fr-FR" dirty="0"/>
              <a:t>, / il va faire so</a:t>
            </a:r>
            <a:r>
              <a:rPr lang="fr-FR" b="1" dirty="0"/>
              <a:t>leil</a:t>
            </a:r>
            <a:r>
              <a:rPr lang="fr-FR" dirty="0"/>
              <a:t> / tous les </a:t>
            </a:r>
            <a:r>
              <a:rPr lang="fr-FR" b="1" dirty="0"/>
              <a:t>jours</a:t>
            </a:r>
            <a:r>
              <a:rPr lang="fr-FR" dirty="0"/>
              <a:t>.</a:t>
            </a:r>
          </a:p>
          <a:p>
            <a:br>
              <a:rPr lang="fr-FR" dirty="0"/>
            </a:br>
            <a:endParaRPr lang="fr-FR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0064374-3B75-B240-A871-5FDB349CF6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6.12" descr="Audio Recording 4. Dec 2021 at 16.56.12">
            <a:hlinkClick r:id="" action="ppaction://media"/>
            <a:extLst>
              <a:ext uri="{FF2B5EF4-FFF2-40B4-BE49-F238E27FC236}">
                <a16:creationId xmlns:a16="http://schemas.microsoft.com/office/drawing/2014/main" id="{1577B304-C323-D248-BBD8-699E2BEDA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6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CE9A3FFC-8155-E34E-890B-5AD2A3DF1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 muet, e caduc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F3DED0D-C048-2849-8DF1-AC9E889E1B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1CB38D3-2529-554A-828D-9E90CD7317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Haamukirjaimet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173F6B2C-5304-5B4A-99B7-52307ED52C3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dirty="0"/>
              <a:t>Ge</a:t>
            </a:r>
            <a:r>
              <a:rPr lang="fr-FR" dirty="0"/>
              <a:t>nève [ʒənɛv]  </a:t>
            </a:r>
            <a:br>
              <a:rPr lang="fr-FR" dirty="0"/>
            </a:br>
            <a:r>
              <a:rPr lang="fr-FR" b="1" dirty="0"/>
              <a:t>ve</a:t>
            </a:r>
            <a:r>
              <a:rPr lang="fr-FR" dirty="0"/>
              <a:t>nez [vəne]</a:t>
            </a:r>
            <a:br>
              <a:rPr lang="fr-FR" dirty="0"/>
            </a:br>
            <a:r>
              <a:rPr lang="fr-FR" dirty="0"/>
              <a:t>les </a:t>
            </a:r>
            <a:r>
              <a:rPr lang="fr-FR" b="1" dirty="0"/>
              <a:t>de</a:t>
            </a:r>
            <a:r>
              <a:rPr lang="fr-FR" dirty="0"/>
              <a:t>voirs [dəvwaR]</a:t>
            </a:r>
            <a:br>
              <a:rPr lang="fr-FR" dirty="0"/>
            </a:br>
            <a:r>
              <a:rPr lang="fr-FR" b="1" dirty="0"/>
              <a:t>de</a:t>
            </a:r>
            <a:r>
              <a:rPr lang="fr-FR" dirty="0"/>
              <a:t>main [d(ə)mɛ̃]</a:t>
            </a:r>
            <a:br>
              <a:rPr lang="fr-FR" dirty="0"/>
            </a:br>
            <a:r>
              <a:rPr lang="fr-FR" dirty="0"/>
              <a:t>au </a:t>
            </a:r>
            <a:r>
              <a:rPr lang="fr-FR" b="1" dirty="0"/>
              <a:t>re</a:t>
            </a:r>
            <a:r>
              <a:rPr lang="fr-FR" dirty="0"/>
              <a:t>voir [o R(ə)vwaR]</a:t>
            </a:r>
            <a:br>
              <a:rPr lang="fr-FR" dirty="0"/>
            </a:br>
            <a:r>
              <a:rPr lang="fr-FR" dirty="0"/>
              <a:t>un </a:t>
            </a:r>
            <a:r>
              <a:rPr lang="fr-FR" b="1" dirty="0"/>
              <a:t>re</a:t>
            </a:r>
            <a:r>
              <a:rPr lang="fr-FR" dirty="0"/>
              <a:t>nard [RənaR]</a:t>
            </a:r>
            <a:br>
              <a:rPr lang="fr-FR" dirty="0"/>
            </a:br>
            <a:r>
              <a:rPr lang="fr-FR" b="1" dirty="0"/>
              <a:t>re</a:t>
            </a:r>
            <a:r>
              <a:rPr lang="fr-FR" dirty="0"/>
              <a:t>garder [RəgaRde]</a:t>
            </a:r>
            <a:br>
              <a:rPr lang="fr-FR" dirty="0"/>
            </a:br>
            <a:r>
              <a:rPr lang="fr-FR" b="1" dirty="0"/>
              <a:t>pe</a:t>
            </a:r>
            <a:r>
              <a:rPr lang="fr-FR" dirty="0"/>
              <a:t>tit [p(ə)ti]</a:t>
            </a:r>
            <a:br>
              <a:rPr lang="fr-FR" dirty="0"/>
            </a:br>
            <a:r>
              <a:rPr lang="fr-FR" dirty="0"/>
              <a:t>un </a:t>
            </a:r>
            <a:r>
              <a:rPr lang="fr-FR" b="1" dirty="0"/>
              <a:t>che</a:t>
            </a:r>
            <a:r>
              <a:rPr lang="fr-FR" dirty="0"/>
              <a:t>min [ʃ(ə)mɛ̃]</a:t>
            </a:r>
            <a:br>
              <a:rPr lang="fr-FR" dirty="0"/>
            </a:br>
            <a:r>
              <a:rPr lang="fr-FR" dirty="0"/>
              <a:t>un </a:t>
            </a:r>
            <a:r>
              <a:rPr lang="fr-FR" b="1" dirty="0"/>
              <a:t>che</a:t>
            </a:r>
            <a:r>
              <a:rPr lang="fr-FR" dirty="0"/>
              <a:t>val [ʃ(ə)val]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A70A03B-AB31-5D4D-9C72-A61D8E17A5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Audio Recording 4. Dec 2021 at 16.47.39" descr="Audio Recording 4. Dec 2021 at 16.47.39">
            <a:hlinkClick r:id="" action="ppaction://media"/>
            <a:extLst>
              <a:ext uri="{FF2B5EF4-FFF2-40B4-BE49-F238E27FC236}">
                <a16:creationId xmlns:a16="http://schemas.microsoft.com/office/drawing/2014/main" id="{413BAD7A-6222-F449-9AC8-30FBFD230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0993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3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0129292D-E772-F745-8B99-8097CBD4B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sons du français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3FBAF2B-4153-1846-9F1A-07789A5C9F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60</a:t>
            </a:fld>
            <a:endParaRPr lang="en-GB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762A05BB-9613-B041-B5A3-AF610A9A72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2" y="1947742"/>
            <a:ext cx="2384500" cy="2780405"/>
          </a:xfrm>
          <a:solidFill>
            <a:schemeClr val="accent3">
              <a:lumMod val="20000"/>
              <a:lumOff val="80000"/>
            </a:schemeClr>
          </a:solidFill>
        </p:spPr>
        <p:txBody>
          <a:bodyPr numCol="2">
            <a:noAutofit/>
          </a:bodyPr>
          <a:lstStyle/>
          <a:p>
            <a:pPr algn="ctr"/>
            <a:r>
              <a:rPr lang="fi-FI" dirty="0"/>
              <a:t>[p]</a:t>
            </a:r>
            <a:br>
              <a:rPr lang="fi-FI" dirty="0"/>
            </a:br>
            <a:r>
              <a:rPr lang="fi-FI" dirty="0"/>
              <a:t>[t]</a:t>
            </a:r>
            <a:br>
              <a:rPr lang="fi-FI" dirty="0"/>
            </a:br>
            <a:r>
              <a:rPr lang="fi-FI" dirty="0"/>
              <a:t>[k]</a:t>
            </a:r>
            <a:br>
              <a:rPr lang="fi-FI" dirty="0"/>
            </a:br>
            <a:r>
              <a:rPr lang="fi-FI" dirty="0"/>
              <a:t>[b]</a:t>
            </a:r>
            <a:br>
              <a:rPr lang="fi-FI" dirty="0"/>
            </a:br>
            <a:r>
              <a:rPr lang="fi-FI" dirty="0"/>
              <a:t>[d]</a:t>
            </a:r>
            <a:br>
              <a:rPr lang="fi-FI" dirty="0"/>
            </a:br>
            <a:r>
              <a:rPr lang="fi-FI" dirty="0"/>
              <a:t>[g]</a:t>
            </a:r>
            <a:br>
              <a:rPr lang="fi-FI" dirty="0"/>
            </a:br>
            <a:r>
              <a:rPr lang="fi-FI" dirty="0"/>
              <a:t>[m]</a:t>
            </a:r>
            <a:br>
              <a:rPr lang="fi-FI" dirty="0"/>
            </a:br>
            <a:r>
              <a:rPr lang="fi-FI" dirty="0"/>
              <a:t>[n]</a:t>
            </a:r>
            <a:br>
              <a:rPr lang="fi-FI" dirty="0"/>
            </a:br>
            <a:r>
              <a:rPr lang="fi-FI" dirty="0"/>
              <a:t>[ɲ]</a:t>
            </a:r>
            <a:br>
              <a:rPr lang="fi-FI" dirty="0"/>
            </a:br>
            <a:r>
              <a:rPr lang="fi-FI" dirty="0"/>
              <a:t>[l]</a:t>
            </a:r>
            <a:br>
              <a:rPr lang="fi-FI" dirty="0"/>
            </a:br>
            <a:r>
              <a:rPr lang="fi-FI" dirty="0"/>
              <a:t>[R]</a:t>
            </a:r>
            <a:endParaRPr lang="fr-FR" dirty="0"/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C8CC3E7B-5C90-DB4A-A3FA-61DC1E5D97F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487587" y="1947742"/>
            <a:ext cx="2256353" cy="2780405"/>
          </a:xfrm>
          <a:solidFill>
            <a:schemeClr val="accent3">
              <a:lumMod val="20000"/>
              <a:lumOff val="80000"/>
            </a:schemeClr>
          </a:solidFill>
        </p:spPr>
        <p:txBody>
          <a:bodyPr numCol="2">
            <a:normAutofit/>
          </a:bodyPr>
          <a:lstStyle/>
          <a:p>
            <a:pPr algn="ctr"/>
            <a:r>
              <a:rPr lang="fi-FI" dirty="0"/>
              <a:t>[i]</a:t>
            </a:r>
            <a:br>
              <a:rPr lang="fi-FI" dirty="0"/>
            </a:br>
            <a:r>
              <a:rPr lang="fi-FI" dirty="0"/>
              <a:t>[y]</a:t>
            </a:r>
            <a:br>
              <a:rPr lang="fi-FI" dirty="0"/>
            </a:br>
            <a:r>
              <a:rPr lang="fi-FI" dirty="0"/>
              <a:t>[u]</a:t>
            </a:r>
            <a:br>
              <a:rPr lang="fi-FI" dirty="0"/>
            </a:br>
            <a:r>
              <a:rPr lang="fi-FI" dirty="0"/>
              <a:t>[e]</a:t>
            </a:r>
            <a:br>
              <a:rPr lang="fi-FI" dirty="0"/>
            </a:br>
            <a:r>
              <a:rPr lang="fi-FI" dirty="0"/>
              <a:t>[</a:t>
            </a:r>
            <a:r>
              <a:rPr lang="fi-FI" dirty="0" err="1"/>
              <a:t>ø</a:t>
            </a:r>
            <a:r>
              <a:rPr lang="fi-FI" dirty="0"/>
              <a:t>]</a:t>
            </a:r>
            <a:br>
              <a:rPr lang="fi-FI" dirty="0"/>
            </a:br>
            <a:r>
              <a:rPr lang="fi-FI" dirty="0"/>
              <a:t>[o]</a:t>
            </a:r>
            <a:br>
              <a:rPr lang="fi-FI" dirty="0"/>
            </a:br>
            <a:r>
              <a:rPr lang="fi-FI" dirty="0"/>
              <a:t>[</a:t>
            </a:r>
            <a:r>
              <a:rPr lang="fi-FI" dirty="0" err="1"/>
              <a:t>ɛ</a:t>
            </a:r>
            <a:r>
              <a:rPr lang="fi-FI" dirty="0"/>
              <a:t>]</a:t>
            </a:r>
            <a:br>
              <a:rPr lang="fi-FI" dirty="0"/>
            </a:br>
            <a:r>
              <a:rPr lang="fi-FI" dirty="0"/>
              <a:t>[</a:t>
            </a:r>
            <a:r>
              <a:rPr lang="fi-FI" dirty="0" err="1"/>
              <a:t>œ</a:t>
            </a:r>
            <a:r>
              <a:rPr lang="fi-FI" dirty="0"/>
              <a:t>]</a:t>
            </a:r>
            <a:br>
              <a:rPr lang="fi-FI" dirty="0"/>
            </a:br>
            <a:r>
              <a:rPr lang="fi-FI" dirty="0"/>
              <a:t>[</a:t>
            </a:r>
            <a:r>
              <a:rPr lang="fi-FI" dirty="0" err="1"/>
              <a:t>ɔ</a:t>
            </a:r>
            <a:r>
              <a:rPr lang="fi-FI" dirty="0"/>
              <a:t>]</a:t>
            </a:r>
            <a:br>
              <a:rPr lang="fi-FI" dirty="0"/>
            </a:br>
            <a:r>
              <a:rPr lang="fi-FI" dirty="0"/>
              <a:t>[a]</a:t>
            </a:r>
            <a:br>
              <a:rPr lang="fi-FI" dirty="0"/>
            </a:br>
            <a:r>
              <a:rPr lang="fi-FI" dirty="0"/>
              <a:t>[</a:t>
            </a:r>
            <a:r>
              <a:rPr lang="fi-FI" dirty="0" err="1"/>
              <a:t>ǝ</a:t>
            </a:r>
            <a:r>
              <a:rPr lang="fi-FI" dirty="0"/>
              <a:t>]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E68EEF7A-1FC6-7A4E-AD91-364CCC777AB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9788" y="167268"/>
            <a:ext cx="2382914" cy="747132"/>
          </a:xfrm>
        </p:spPr>
        <p:txBody>
          <a:bodyPr bIns="216000" anchor="b" anchorCtr="0">
            <a:normAutofit fontScale="92500"/>
          </a:bodyPr>
          <a:lstStyle/>
          <a:p>
            <a:pPr marL="0" indent="0">
              <a:buNone/>
            </a:pPr>
            <a:r>
              <a:rPr lang="fi-FI" dirty="0"/>
              <a:t>Alphabet phonétique</a:t>
            </a:r>
            <a:endParaRPr lang="fr-FR" dirty="0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6041E84-1B27-B440-B21F-BFB8834AC54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7586" y="4874296"/>
            <a:ext cx="2256353" cy="672313"/>
          </a:xfrm>
        </p:spPr>
        <p:txBody>
          <a:bodyPr anchor="ctr">
            <a:normAutofit/>
          </a:bodyPr>
          <a:lstStyle/>
          <a:p>
            <a:endParaRPr lang="fr-FR" sz="1800" dirty="0"/>
          </a:p>
        </p:txBody>
      </p:sp>
      <p:sp>
        <p:nvSpPr>
          <p:cNvPr id="16" name="Sisällön paikkamerkki 11">
            <a:extLst>
              <a:ext uri="{FF2B5EF4-FFF2-40B4-BE49-F238E27FC236}">
                <a16:creationId xmlns:a16="http://schemas.microsoft.com/office/drawing/2014/main" id="{CC2DC61B-6A83-504A-B166-52F9D7B4F28C}"/>
              </a:ext>
            </a:extLst>
          </p:cNvPr>
          <p:cNvSpPr txBox="1">
            <a:spLocks/>
          </p:cNvSpPr>
          <p:nvPr/>
        </p:nvSpPr>
        <p:spPr>
          <a:xfrm>
            <a:off x="3368578" y="1947743"/>
            <a:ext cx="1413629" cy="27804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08000" tIns="108000" rIns="108000" bIns="108000" numCol="1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434975" algn="l"/>
              </a:tabLst>
            </a:pPr>
            <a:r>
              <a:rPr lang="fi-FI" dirty="0"/>
              <a:t>[f]	[v]</a:t>
            </a:r>
            <a:br>
              <a:rPr lang="fi-FI" dirty="0"/>
            </a:br>
            <a:r>
              <a:rPr lang="fi-FI" dirty="0"/>
              <a:t>[s]	[z]</a:t>
            </a:r>
            <a:br>
              <a:rPr lang="fi-FI" dirty="0"/>
            </a:br>
            <a:r>
              <a:rPr lang="fi-FI" dirty="0"/>
              <a:t>[ʃ]	[ʒ]</a:t>
            </a:r>
            <a:endParaRPr lang="fr-FR" dirty="0"/>
          </a:p>
        </p:txBody>
      </p:sp>
      <p:sp>
        <p:nvSpPr>
          <p:cNvPr id="17" name="Sisällön paikkamerkki 12">
            <a:extLst>
              <a:ext uri="{FF2B5EF4-FFF2-40B4-BE49-F238E27FC236}">
                <a16:creationId xmlns:a16="http://schemas.microsoft.com/office/drawing/2014/main" id="{AB08A2E9-3A6A-B54A-8BD0-2750B242D9C1}"/>
              </a:ext>
            </a:extLst>
          </p:cNvPr>
          <p:cNvSpPr txBox="1">
            <a:spLocks/>
          </p:cNvSpPr>
          <p:nvPr/>
        </p:nvSpPr>
        <p:spPr>
          <a:xfrm>
            <a:off x="8889816" y="1947743"/>
            <a:ext cx="1080000" cy="27804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08000" tIns="108000" rIns="108000" bIns="108000" numCol="1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dirty="0"/>
              <a:t>[ɑ̃]</a:t>
            </a:r>
            <a:br>
              <a:rPr lang="fi-FI" dirty="0"/>
            </a:br>
            <a:r>
              <a:rPr lang="fi-FI" dirty="0"/>
              <a:t>[ɔ̃]</a:t>
            </a:r>
            <a:br>
              <a:rPr lang="fi-FI" dirty="0"/>
            </a:br>
            <a:r>
              <a:rPr lang="fi-FI" dirty="0"/>
              <a:t>[ɛ̃]</a:t>
            </a:r>
            <a:br>
              <a:rPr lang="fi-FI" dirty="0"/>
            </a:br>
            <a:r>
              <a:rPr lang="fi-FI" dirty="0"/>
              <a:t>[œ̃] </a:t>
            </a:r>
          </a:p>
          <a:p>
            <a:pPr algn="ctr"/>
            <a:br>
              <a:rPr lang="fi-FI" dirty="0"/>
            </a:br>
            <a:endParaRPr lang="fr-FR" dirty="0"/>
          </a:p>
        </p:txBody>
      </p:sp>
      <p:sp>
        <p:nvSpPr>
          <p:cNvPr id="18" name="Sisällön paikkamerkki 12">
            <a:extLst>
              <a:ext uri="{FF2B5EF4-FFF2-40B4-BE49-F238E27FC236}">
                <a16:creationId xmlns:a16="http://schemas.microsoft.com/office/drawing/2014/main" id="{B6791056-8F44-3E4A-972F-A4A92EEFE5E9}"/>
              </a:ext>
            </a:extLst>
          </p:cNvPr>
          <p:cNvSpPr txBox="1">
            <a:spLocks/>
          </p:cNvSpPr>
          <p:nvPr/>
        </p:nvSpPr>
        <p:spPr>
          <a:xfrm>
            <a:off x="4928083" y="1947743"/>
            <a:ext cx="1413628" cy="27804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08000" tIns="108000" rIns="108000" bIns="108000" numCol="1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dirty="0"/>
              <a:t>[j]</a:t>
            </a:r>
            <a:br>
              <a:rPr lang="fi-FI" dirty="0"/>
            </a:br>
            <a:r>
              <a:rPr lang="fi-FI" dirty="0"/>
              <a:t>[ɥ]</a:t>
            </a:r>
            <a:br>
              <a:rPr lang="fi-FI" dirty="0"/>
            </a:br>
            <a:r>
              <a:rPr lang="fi-FI" dirty="0"/>
              <a:t>[w]</a:t>
            </a: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22AFC310-16DD-B948-A55B-B4909820D2A5}"/>
              </a:ext>
            </a:extLst>
          </p:cNvPr>
          <p:cNvSpPr/>
          <p:nvPr/>
        </p:nvSpPr>
        <p:spPr>
          <a:xfrm>
            <a:off x="8889816" y="4874296"/>
            <a:ext cx="1080000" cy="672313"/>
          </a:xfrm>
          <a:prstGeom prst="rect">
            <a:avLst/>
          </a:prstGeom>
          <a:solidFill>
            <a:schemeClr val="tx2"/>
          </a:solidFill>
        </p:spPr>
        <p:txBody>
          <a:bodyPr vert="horz" lIns="108000" tIns="108000" rIns="108000" bIns="108000" rtlCol="0" anchor="ctr">
            <a:normAutofit/>
          </a:bodyPr>
          <a:lstStyle/>
          <a:p>
            <a:pPr>
              <a:lnSpc>
                <a:spcPct val="140000"/>
              </a:lnSpc>
              <a:spcBef>
                <a:spcPts val="1000"/>
              </a:spcBef>
            </a:pP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9" name="Audio Recording 10. Dec 2021 at 9.24.50" descr="Audio Recording 10. Dec 2021 at 9.24.50">
            <a:hlinkClick r:id="" action="ppaction://media"/>
            <a:extLst>
              <a:ext uri="{FF2B5EF4-FFF2-40B4-BE49-F238E27FC236}">
                <a16:creationId xmlns:a16="http://schemas.microsoft.com/office/drawing/2014/main" id="{BBFFD2BC-9E46-E040-86FB-4772BAA70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23416" y="4804052"/>
            <a:ext cx="812800" cy="812800"/>
          </a:xfrm>
          <a:prstGeom prst="rect">
            <a:avLst/>
          </a:prstGeom>
        </p:spPr>
      </p:pic>
      <p:pic>
        <p:nvPicPr>
          <p:cNvPr id="3" name="Audio Recording 9. Jan 2022 at 11.45.17" descr="Audio Recording 9. Jan 2022 at 11.45.17">
            <a:hlinkClick r:id="" action="ppaction://media"/>
            <a:extLst>
              <a:ext uri="{FF2B5EF4-FFF2-40B4-BE49-F238E27FC236}">
                <a16:creationId xmlns:a16="http://schemas.microsoft.com/office/drawing/2014/main" id="{8D8B320B-D14F-3F4A-B266-9E0A2281B5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9362" y="47338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6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F7BA63-E37F-7743-B19C-589B66975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11056"/>
            <a:ext cx="6526160" cy="884555"/>
          </a:xfrm>
        </p:spPr>
        <p:txBody>
          <a:bodyPr/>
          <a:lstStyle/>
          <a:p>
            <a:r>
              <a:rPr lang="fr-FR" dirty="0"/>
              <a:t>consonne finale muette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C1F1392-BEC3-A842-91B7-3430292BBD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435" y="6356350"/>
            <a:ext cx="2743200" cy="365125"/>
          </a:xfrm>
        </p:spPr>
        <p:txBody>
          <a:bodyPr/>
          <a:lstStyle/>
          <a:p>
            <a:fld id="{2FDBE5A4-9DDE-B54B-AE99-01EA005D738F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777E3E3-0DF0-4446-8A06-9121B1DAE14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1" y="2457450"/>
            <a:ext cx="6857999" cy="1949180"/>
          </a:xfrm>
        </p:spPr>
        <p:txBody>
          <a:bodyPr numCol="3">
            <a:normAutofit fontScale="92500" lnSpcReduction="20000"/>
          </a:bodyPr>
          <a:lstStyle/>
          <a:p>
            <a:r>
              <a:rPr lang="fr-FR" dirty="0"/>
              <a:t>sans [sɑ̃]</a:t>
            </a:r>
            <a:br>
              <a:rPr lang="fr-FR" dirty="0"/>
            </a:br>
            <a:r>
              <a:rPr lang="fr-FR" dirty="0"/>
              <a:t>un cours [kuR] </a:t>
            </a:r>
            <a:br>
              <a:rPr lang="fr-FR" dirty="0"/>
            </a:br>
            <a:r>
              <a:rPr lang="fr-FR" dirty="0"/>
              <a:t>le sport [spɔR]</a:t>
            </a:r>
            <a:br>
              <a:rPr lang="fr-FR" dirty="0"/>
            </a:br>
            <a:r>
              <a:rPr lang="fr-FR" dirty="0"/>
              <a:t>un lit [li]</a:t>
            </a:r>
            <a:br>
              <a:rPr lang="fr-FR" dirty="0"/>
            </a:br>
            <a:r>
              <a:rPr lang="fr-FR" dirty="0"/>
              <a:t>un chat [ʃa]</a:t>
            </a:r>
            <a:br>
              <a:rPr lang="fr-FR" dirty="0"/>
            </a:br>
            <a:r>
              <a:rPr lang="fr-FR" dirty="0"/>
              <a:t>salut [saly]</a:t>
            </a:r>
            <a:br>
              <a:rPr lang="fr-FR" dirty="0"/>
            </a:br>
            <a:r>
              <a:rPr lang="fr-FR" dirty="0"/>
              <a:t>un nez [ne]</a:t>
            </a:r>
            <a:br>
              <a:rPr lang="fr-FR" dirty="0"/>
            </a:br>
            <a:r>
              <a:rPr lang="fr-FR" dirty="0"/>
              <a:t>les cadeaux [kado]</a:t>
            </a:r>
            <a:br>
              <a:rPr lang="fr-FR" dirty="0"/>
            </a:br>
            <a:r>
              <a:rPr lang="fr-FR" dirty="0"/>
              <a:t>trop [tRo]</a:t>
            </a:r>
            <a:br>
              <a:rPr lang="fr-FR" dirty="0"/>
            </a:br>
            <a:r>
              <a:rPr lang="fr-FR" dirty="0"/>
              <a:t>beaucoup [boku]</a:t>
            </a:r>
            <a:br>
              <a:rPr lang="fr-FR" dirty="0"/>
            </a:br>
            <a:r>
              <a:rPr lang="fr-FR" dirty="0"/>
              <a:t>grand [gRɑ̃]</a:t>
            </a:r>
            <a:br>
              <a:rPr lang="fr-FR" dirty="0"/>
            </a:br>
            <a:r>
              <a:rPr lang="fr-FR" dirty="0"/>
              <a:t>un épinard [epinaR]</a:t>
            </a:r>
            <a:br>
              <a:rPr lang="fr-FR" dirty="0"/>
            </a:br>
            <a:r>
              <a:rPr lang="fr-FR" dirty="0"/>
              <a:t>vous parlez [vu paRle]</a:t>
            </a:r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34D32EB0-A9A8-3243-98FA-70E62857733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1078" y="4486918"/>
            <a:ext cx="6515906" cy="1567893"/>
          </a:xfrm>
        </p:spPr>
        <p:txBody>
          <a:bodyPr numCol="1"/>
          <a:lstStyle/>
          <a:p>
            <a:r>
              <a:rPr lang="fr-FR" b="1" dirty="0"/>
              <a:t>Attention : </a:t>
            </a:r>
            <a:br>
              <a:rPr lang="fr-FR" dirty="0"/>
            </a:br>
            <a:r>
              <a:rPr lang="fr-FR" dirty="0"/>
              <a:t>lourd [luR] 	lourde [luRd]</a:t>
            </a:r>
            <a:br>
              <a:rPr lang="fr-FR" dirty="0"/>
            </a:br>
            <a:r>
              <a:rPr lang="fr-FR" dirty="0"/>
              <a:t>vert [vɛR] 	verte [vɛRt]</a:t>
            </a: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3D5F3C69-8222-4140-A074-294EA3596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E36EB159-0A67-B542-B1A0-4903CE61F4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7585" t="-6173" r="-8037" b="296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22F2747C-1555-D44E-A0EF-DA156DFED4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0"/>
            <a:ext cx="2382837" cy="914400"/>
          </a:xfrm>
        </p:spPr>
        <p:txBody>
          <a:bodyPr/>
          <a:lstStyle/>
          <a:p>
            <a:r>
              <a:rPr lang="fr-FR" dirty="0"/>
              <a:t>Haamukirjaimet</a:t>
            </a:r>
          </a:p>
        </p:txBody>
      </p:sp>
      <p:pic>
        <p:nvPicPr>
          <p:cNvPr id="12" name="Audio Recording 4. Dec 2021 at 16.49.50" descr="Audio Recording 4. Dec 2021 at 16.49.50">
            <a:hlinkClick r:id="" action="ppaction://media"/>
            <a:extLst>
              <a:ext uri="{FF2B5EF4-FFF2-40B4-BE49-F238E27FC236}">
                <a16:creationId xmlns:a16="http://schemas.microsoft.com/office/drawing/2014/main" id="{F1498063-7A85-774B-82B1-CD9872CC8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6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03F988-60E8-9F4A-976F-BF72EAF3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consonne finale muette</a:t>
            </a:r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30E2D53D-3092-FE4F-981E-75646504A8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9879" t="-6771" r="-8193" b="-1171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6EE12DC-DA86-0D4B-9155-FC25D6BD35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3824D883-9542-8248-BBD0-1F6C4E638A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Haamukirjaimet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0BAEF7FA-8B5A-E645-A64B-93E3A5DADFB1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parler [paRle]</a:t>
            </a:r>
            <a:br>
              <a:rPr lang="fr-FR" dirty="0"/>
            </a:br>
            <a:r>
              <a:rPr lang="fr-FR" dirty="0"/>
              <a:t>danser [dɑ̃nse]</a:t>
            </a:r>
            <a:br>
              <a:rPr lang="fr-FR" dirty="0"/>
            </a:br>
            <a:r>
              <a:rPr lang="fr-FR" dirty="0"/>
              <a:t>écouter [ekute]</a:t>
            </a:r>
            <a:br>
              <a:rPr lang="fr-FR" dirty="0"/>
            </a:br>
            <a:r>
              <a:rPr lang="fr-FR" dirty="0"/>
              <a:t>regarder [RəgaRde]</a:t>
            </a:r>
            <a:br>
              <a:rPr lang="fr-FR" dirty="0"/>
            </a:br>
            <a:r>
              <a:rPr lang="fr-FR" dirty="0"/>
              <a:t>aller [ale]</a:t>
            </a:r>
            <a:br>
              <a:rPr lang="fr-FR" dirty="0"/>
            </a:br>
            <a:endParaRPr lang="fr-FR" dirty="0"/>
          </a:p>
          <a:p>
            <a:endParaRPr lang="fr-FR" dirty="0"/>
          </a:p>
          <a:p>
            <a:r>
              <a:rPr lang="fr-FR" dirty="0"/>
              <a:t>un cahier [kaje]</a:t>
            </a:r>
            <a:br>
              <a:rPr lang="fr-FR" dirty="0"/>
            </a:br>
            <a:r>
              <a:rPr lang="fr-FR" dirty="0"/>
              <a:t>dernier [dɛRnje]</a:t>
            </a:r>
            <a:br>
              <a:rPr lang="fr-FR" dirty="0"/>
            </a:br>
            <a:r>
              <a:rPr lang="fr-FR" dirty="0"/>
              <a:t>premier [prəmje]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C5E9B95-9900-A04E-B937-4E99FC5787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Audio Recording 4. Dec 2021 at 16.50.48" descr="Audio Recording 4. Dec 2021 at 16.50.48">
            <a:hlinkClick r:id="" action="ppaction://media"/>
            <a:extLst>
              <a:ext uri="{FF2B5EF4-FFF2-40B4-BE49-F238E27FC236}">
                <a16:creationId xmlns:a16="http://schemas.microsoft.com/office/drawing/2014/main" id="{D4987150-97E6-7140-84B7-2C86AD548A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5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0249050E-4E46-0B4D-B622-86441251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consonne finale muette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A835E79-D2DA-A842-90FE-3BCA782022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DBE5A4-9DDE-B54B-AE99-01EA005D738F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13181459-E7EF-C84B-8E6A-B293E3B4FEB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fr-FR" b="1" u="sng" dirty="0"/>
              <a:t>pronoms personnels (sujet)</a:t>
            </a:r>
          </a:p>
          <a:p>
            <a:r>
              <a:rPr lang="fr-FR" dirty="0"/>
              <a:t>nous [nu] </a:t>
            </a:r>
            <a:br>
              <a:rPr lang="fr-FR" dirty="0"/>
            </a:br>
            <a:r>
              <a:rPr lang="fr-FR" dirty="0"/>
              <a:t>vous [vu]</a:t>
            </a:r>
            <a:br>
              <a:rPr lang="fr-FR" dirty="0"/>
            </a:br>
            <a:endParaRPr lang="fr-FR" dirty="0"/>
          </a:p>
          <a:p>
            <a:r>
              <a:rPr lang="fr-FR" dirty="0"/>
              <a:t>ils [il]</a:t>
            </a:r>
            <a:br>
              <a:rPr lang="fr-FR" dirty="0"/>
            </a:br>
            <a:r>
              <a:rPr lang="fr-FR" dirty="0"/>
              <a:t>elles [ɛl]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04094C67-31E1-5D44-B7CD-3938BF14E1A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fr-FR" b="1" dirty="0"/>
              <a:t>Attention : </a:t>
            </a:r>
            <a:br>
              <a:rPr lang="fr-FR" dirty="0"/>
            </a:br>
            <a:r>
              <a:rPr lang="fr-FR" dirty="0"/>
              <a:t>vous‿écoutez [vuzekute]</a:t>
            </a:r>
            <a:br>
              <a:rPr lang="fr-FR" dirty="0"/>
            </a:br>
            <a:r>
              <a:rPr lang="fr-FR" dirty="0"/>
              <a:t>ils‿adorent [ilzadɔR]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12299A3-E49C-364C-A2F2-08B7805C46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DD8EB4FC-7E4F-5B4F-BE4F-576D62A703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/>
          <a:srcRect l="-1506" t="7383" r="5692" b="5170"/>
          <a:stretch/>
        </p:blipFill>
        <p:spPr>
          <a:xfrm>
            <a:off x="7899457" y="1447273"/>
            <a:ext cx="3690438" cy="3369696"/>
          </a:xfr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0FF727A6-FEAC-814F-AF5F-4190C996DD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Haamukirjaimet</a:t>
            </a:r>
          </a:p>
        </p:txBody>
      </p:sp>
      <p:pic>
        <p:nvPicPr>
          <p:cNvPr id="9" name="Audio Recording 4. Dec 2021 at 16.51.36" descr="Audio Recording 4. Dec 2021 at 16.51.36">
            <a:hlinkClick r:id="" action="ppaction://media"/>
            <a:extLst>
              <a:ext uri="{FF2B5EF4-FFF2-40B4-BE49-F238E27FC236}">
                <a16:creationId xmlns:a16="http://schemas.microsoft.com/office/drawing/2014/main" id="{916D27F6-8A7F-9E47-93C5-F36328FE1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276" y="5123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4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APFF-värit 1">
      <a:dk1>
        <a:srgbClr val="000000"/>
      </a:dk1>
      <a:lt1>
        <a:srgbClr val="FFFFFF"/>
      </a:lt1>
      <a:dk2>
        <a:srgbClr val="C1DDE0"/>
      </a:dk2>
      <a:lt2>
        <a:srgbClr val="96BCA3"/>
      </a:lt2>
      <a:accent1>
        <a:srgbClr val="E5514E"/>
      </a:accent1>
      <a:accent2>
        <a:srgbClr val="F2D3D8"/>
      </a:accent2>
      <a:accent3>
        <a:srgbClr val="56409B"/>
      </a:accent3>
      <a:accent4>
        <a:srgbClr val="7576B6"/>
      </a:accent4>
      <a:accent5>
        <a:srgbClr val="86B38C"/>
      </a:accent5>
      <a:accent6>
        <a:srgbClr val="EFCC78"/>
      </a:accent6>
      <a:hlink>
        <a:srgbClr val="56409B"/>
      </a:hlink>
      <a:folHlink>
        <a:srgbClr val="7576B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olcenter-Esityspohja-v1" id="{93601CC8-DA09-4E4B-A73F-29FA579BC58B}" vid="{83F722C1-F9BC-C14B-8D95-75B1E78A8FD9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Office-teema</Template>
  <TotalTime>1202</TotalTime>
  <Words>5200</Words>
  <Application>Microsoft Office PowerPoint</Application>
  <PresentationFormat>Laajakuva</PresentationFormat>
  <Paragraphs>391</Paragraphs>
  <Slides>60</Slides>
  <Notes>39</Notes>
  <HiddenSlides>0</HiddenSlides>
  <MMClips>59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60</vt:i4>
      </vt:variant>
    </vt:vector>
  </HeadingPairs>
  <TitlesOfParts>
    <vt:vector size="63" baseType="lpstr">
      <vt:lpstr>Arial</vt:lpstr>
      <vt:lpstr>Calibri</vt:lpstr>
      <vt:lpstr>Office-teema</vt:lpstr>
      <vt:lpstr>Fonetiikkapaketti</vt:lpstr>
      <vt:lpstr>Sisällysluettelo</vt:lpstr>
      <vt:lpstr>e muet </vt:lpstr>
      <vt:lpstr>e muet </vt:lpstr>
      <vt:lpstr>e muet</vt:lpstr>
      <vt:lpstr>e muet, e caduc</vt:lpstr>
      <vt:lpstr>consonne finale muette</vt:lpstr>
      <vt:lpstr>consonne finale muette</vt:lpstr>
      <vt:lpstr>consonne finale muette</vt:lpstr>
      <vt:lpstr>consonne finale muette</vt:lpstr>
      <vt:lpstr>PowerPoint-esitys</vt:lpstr>
      <vt:lpstr>H muet [-]</vt:lpstr>
      <vt:lpstr>H aspiré [-]</vt:lpstr>
      <vt:lpstr>[ɛ] e ouvert </vt:lpstr>
      <vt:lpstr>Syllabe ouverte / fermée</vt:lpstr>
      <vt:lpstr>accent grave è [ɛ]</vt:lpstr>
      <vt:lpstr>accent aigu é [e]</vt:lpstr>
      <vt:lpstr>accent aigu é [e]</vt:lpstr>
      <vt:lpstr>accent aigu é [e] / e [-] </vt:lpstr>
      <vt:lpstr>[-] / [ɛ]</vt:lpstr>
      <vt:lpstr>liaison</vt:lpstr>
      <vt:lpstr>liaison</vt:lpstr>
      <vt:lpstr>liaison</vt:lpstr>
      <vt:lpstr>nasales </vt:lpstr>
      <vt:lpstr>nasales</vt:lpstr>
      <vt:lpstr>nasales</vt:lpstr>
      <vt:lpstr>nasales</vt:lpstr>
      <vt:lpstr>nasales</vt:lpstr>
      <vt:lpstr>S</vt:lpstr>
      <vt:lpstr>PowerPoint-esitys</vt:lpstr>
      <vt:lpstr>S</vt:lpstr>
      <vt:lpstr>S</vt:lpstr>
      <vt:lpstr>S</vt:lpstr>
      <vt:lpstr>S</vt:lpstr>
      <vt:lpstr>S</vt:lpstr>
      <vt:lpstr>G</vt:lpstr>
      <vt:lpstr>G</vt:lpstr>
      <vt:lpstr>G</vt:lpstr>
      <vt:lpstr>C</vt:lpstr>
      <vt:lpstr>C</vt:lpstr>
      <vt:lpstr>C</vt:lpstr>
      <vt:lpstr>J</vt:lpstr>
      <vt:lpstr>gn [ɲ]</vt:lpstr>
      <vt:lpstr>y [i], [j]</vt:lpstr>
      <vt:lpstr>y [i], [j]</vt:lpstr>
      <vt:lpstr>u [y]</vt:lpstr>
      <vt:lpstr>ou [u]</vt:lpstr>
      <vt:lpstr>ai [e] / [ɛ] + ay [e] / [ej] </vt:lpstr>
      <vt:lpstr>au, eau</vt:lpstr>
      <vt:lpstr>au, eau</vt:lpstr>
      <vt:lpstr>ill / -il, -ail</vt:lpstr>
      <vt:lpstr>PowerPoint-esitys</vt:lpstr>
      <vt:lpstr>eu / œu </vt:lpstr>
      <vt:lpstr>eu / œu [œ]</vt:lpstr>
      <vt:lpstr>oi </vt:lpstr>
      <vt:lpstr>qu [k]</vt:lpstr>
      <vt:lpstr>qu [k]</vt:lpstr>
      <vt:lpstr>intonation </vt:lpstr>
      <vt:lpstr>PowerPoint-esitys</vt:lpstr>
      <vt:lpstr>Les sons du français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Ilonana Tmi</dc:creator>
  <cp:keywords/>
  <dc:description/>
  <cp:lastModifiedBy>Siikjärvi Marjatta</cp:lastModifiedBy>
  <cp:revision>182</cp:revision>
  <dcterms:created xsi:type="dcterms:W3CDTF">2021-11-03T14:07:18Z</dcterms:created>
  <dcterms:modified xsi:type="dcterms:W3CDTF">2022-01-17T13:53:38Z</dcterms:modified>
  <cp:category/>
</cp:coreProperties>
</file>