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5" r:id="rId2"/>
    <p:sldId id="260" r:id="rId3"/>
    <p:sldId id="262" r:id="rId4"/>
    <p:sldId id="257" r:id="rId5"/>
    <p:sldId id="261" r:id="rId6"/>
    <p:sldId id="264" r:id="rId7"/>
    <p:sldId id="265" r:id="rId8"/>
    <p:sldId id="267" r:id="rId9"/>
    <p:sldId id="268" r:id="rId10"/>
    <p:sldId id="270" r:id="rId11"/>
    <p:sldId id="271" r:id="rId12"/>
    <p:sldId id="272" r:id="rId13"/>
    <p:sldId id="274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E04A7-E3A9-42FD-BD8A-4972211A8088}" type="datetimeFigureOut">
              <a:rPr lang="fi-FI" smtClean="0"/>
              <a:t>23.8.2026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D9988-8A2F-4146-B453-ED940EBE03B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8206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D9988-8A2F-4146-B453-ED940EBE03B7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7614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6217C0-5B21-AACF-370E-65B7B1697D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66C096B-08EC-058D-9CB7-A42BD1A087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0B7E829-C3D3-D8B6-9263-51498E433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B526-35C4-487B-B780-547A353C8422}" type="datetimeFigureOut">
              <a:rPr lang="fi-FI" smtClean="0"/>
              <a:t>23.8.2026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9231EF4-6277-ED4B-E697-DB90CFAC3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A669B08-A544-2064-9C17-F63E1C588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85544-2BB3-4442-9429-8E7011618C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3858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83277B-1AA3-64D0-3A23-4ED24DA76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44A27FB-3CF8-C30D-74BE-E1F740794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3FC5D21-BD8C-9323-00EF-C08FFE0F7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B526-35C4-487B-B780-547A353C8422}" type="datetimeFigureOut">
              <a:rPr lang="fi-FI" smtClean="0"/>
              <a:t>23.8.2026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4038327-9FC4-17B2-A6CA-118530AEF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E00772D-3AAC-D429-C8AD-E3A49D172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85544-2BB3-4442-9429-8E7011618C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8603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BA9E31E6-C928-8B61-1C6E-6D9D9BE606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B24C41D-035F-9D75-F41A-341829EA6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8AD58A6-CD80-037B-C085-D2AF50481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B526-35C4-487B-B780-547A353C8422}" type="datetimeFigureOut">
              <a:rPr lang="fi-FI" smtClean="0"/>
              <a:t>23.8.2026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E96FD0B-A0EE-1BEC-6F18-F087B9E0E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80EAF06-CC16-1CB7-8E80-D8E28C830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85544-2BB3-4442-9429-8E7011618C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94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5C4AF1-DEA3-2A5C-68DD-20314A780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0A70D55-8E76-1968-3EFC-F236D953D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803EE2A-CADB-B694-87AC-349AF1D75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B526-35C4-487B-B780-547A353C8422}" type="datetimeFigureOut">
              <a:rPr lang="fi-FI" smtClean="0"/>
              <a:t>23.8.2026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8F7DDB3-0694-85C7-3C78-1F89199A2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F09D71E-910E-022A-C7FB-AC4592D0E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85544-2BB3-4442-9429-8E7011618C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5129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B9EE38-1F20-3CCA-F1BE-A05C07327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ABA886F-B63E-91DE-8246-68760A3EF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691A9C3-A873-4B26-F310-BD58D61EF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B526-35C4-487B-B780-547A353C8422}" type="datetimeFigureOut">
              <a:rPr lang="fi-FI" smtClean="0"/>
              <a:t>23.8.2026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9949F66-1830-A698-BDF1-DC2AA8F14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AC05F90-F416-182B-338E-917634013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85544-2BB3-4442-9429-8E7011618C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923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95CF7EB-9094-FC9E-3A9E-F7BD72D13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087EC07-A8B6-AB2B-86AD-7BD69995CE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53E6670-B0A2-2083-6B51-F5CECB2099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A85AF47-C3DE-885F-D285-97FF3E9AA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B526-35C4-487B-B780-547A353C8422}" type="datetimeFigureOut">
              <a:rPr lang="fi-FI" smtClean="0"/>
              <a:t>23.8.2026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4395FE1-72E1-0775-7C50-1716F7378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65F8577-2C93-DE0B-AE2B-D29B4EDD3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85544-2BB3-4442-9429-8E7011618C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6477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218D1A4-7C3B-8A69-E798-3E7F7F155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B0CD456-474F-238A-58FA-6B637C57A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110B0AE-56C9-FA83-E77B-0EE92190D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1B1CE59-047B-0492-4D01-8156CA73B6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2863437-FDE6-375A-2B14-5AE4AB47C9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569BEEB-BAA6-482A-C09E-AF99349A7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B526-35C4-487B-B780-547A353C8422}" type="datetimeFigureOut">
              <a:rPr lang="fi-FI" smtClean="0"/>
              <a:t>23.8.2026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08B82A6-93A1-811C-2FFF-1C6FBEA60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5954236-40FD-642F-C72B-8FC813084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85544-2BB3-4442-9429-8E7011618C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61582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13DBA5-42B6-A7BE-82B9-0DD6CE7A7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AA2D515-2E2C-677B-13D2-3E1FE847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B526-35C4-487B-B780-547A353C8422}" type="datetimeFigureOut">
              <a:rPr lang="fi-FI" smtClean="0"/>
              <a:t>23.8.2026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500382F-83B3-84F5-A1BE-7669870DC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564665C-760A-8D19-7A00-DF68EB018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85544-2BB3-4442-9429-8E7011618C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7270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E939C5C-D740-A63B-7A98-BE9D0B76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B526-35C4-487B-B780-547A353C8422}" type="datetimeFigureOut">
              <a:rPr lang="fi-FI" smtClean="0"/>
              <a:t>23.8.2026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936E649-59C0-03B1-D284-16FBFD58D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FE6D7A6-0EF3-DEA8-173F-8F3B47876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85544-2BB3-4442-9429-8E7011618C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9841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2B264D5-634F-75C2-2B6E-6EB7C58DE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8BBF0BC-87E0-080B-8DF3-82C232D67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1B6BE7F-AA12-808E-3ADD-FFEA34B9AC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5110A2D-5555-18F1-33C5-2CFA91C0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B526-35C4-487B-B780-547A353C8422}" type="datetimeFigureOut">
              <a:rPr lang="fi-FI" smtClean="0"/>
              <a:t>23.8.2026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A53FF0E-0B76-72D5-2C3B-736F5AC75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944055F-A53B-09B1-99CA-91DE6C0B1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85544-2BB3-4442-9429-8E7011618C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7818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C17C73-609B-39DA-3B3A-656CE9CCC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A4467E4B-D261-99C9-CDBB-BB58E2B858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14AA132-2956-9AE2-1181-14C6AD279F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C4E78DA-EA3E-B0FE-F172-3E5723CAB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B526-35C4-487B-B780-547A353C8422}" type="datetimeFigureOut">
              <a:rPr lang="fi-FI" smtClean="0"/>
              <a:t>23.8.2026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73FDEC9-1F4C-B3BB-D605-363BB0B41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9F8C547-3353-41B5-10F8-D5CE87E26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85544-2BB3-4442-9429-8E7011618C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418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A63863CE-1B8D-922E-AC9E-62ED691B2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6F0AF77-D55B-A4D6-49F8-5049E14DA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A4A0797-FC8D-035E-650A-81B9637EB8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33B526-35C4-487B-B780-547A353C8422}" type="datetimeFigureOut">
              <a:rPr lang="fi-FI" smtClean="0"/>
              <a:t>23.8.2026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994C268-15CD-80A8-4CF2-BEE872B5E8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FEF1BC0-E282-4D29-2E86-639DF43F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185544-2BB3-4442-9429-8E7011618C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7881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609FF9A-4FCE-468E-A86A-C9AB525EA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1E12D4-3A88-428D-8E5E-AF1AFD923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Sivuleikkaus nuoresta kasvista ja juurista">
            <a:extLst>
              <a:ext uri="{FF2B5EF4-FFF2-40B4-BE49-F238E27FC236}">
                <a16:creationId xmlns:a16="http://schemas.microsoft.com/office/drawing/2014/main" id="{0763089F-86F4-08AA-DBE4-B7423CE1751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t="2423" b="18905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957D3E70-85C1-8B9D-76F9-B4D8147801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914402"/>
            <a:ext cx="10515600" cy="2985923"/>
          </a:xfrm>
        </p:spPr>
        <p:txBody>
          <a:bodyPr>
            <a:normAutofit/>
          </a:bodyPr>
          <a:lstStyle/>
          <a:p>
            <a:r>
              <a:rPr lang="fi-FI" sz="5200">
                <a:solidFill>
                  <a:srgbClr val="FFFFFF"/>
                </a:solidFill>
              </a:rPr>
              <a:t>Lapsen kasvu- ja kehitysympäristöt 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2EAA6FB-CE4B-249D-24B5-6183B184E1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72040"/>
            <a:ext cx="10515600" cy="1384310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Johanna Rantsi</a:t>
            </a:r>
          </a:p>
          <a:p>
            <a:r>
              <a:rPr lang="fi-FI">
                <a:solidFill>
                  <a:srgbClr val="FFFFFF"/>
                </a:solidFill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8507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5BC637-DA6E-6DBB-99AC-EA6003D90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0" y="415636"/>
            <a:ext cx="10515600" cy="1325563"/>
          </a:xfrm>
        </p:spPr>
        <p:txBody>
          <a:bodyPr/>
          <a:lstStyle/>
          <a:p>
            <a:r>
              <a:rPr lang="fi-FI" dirty="0"/>
              <a:t>Digitaalinen ympäristö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53919E9-F7FE-F49A-DA7D-01E4BD580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0" y="1741199"/>
            <a:ext cx="5157787" cy="1214293"/>
          </a:xfrm>
          <a:solidFill>
            <a:schemeClr val="tx2">
              <a:lumMod val="10000"/>
              <a:lumOff val="90000"/>
            </a:schemeClr>
          </a:solidFill>
        </p:spPr>
        <p:txBody>
          <a:bodyPr/>
          <a:lstStyle/>
          <a:p>
            <a:r>
              <a:rPr lang="fi-FI" dirty="0"/>
              <a:t>Lapsi voi kohdata digitaalisia sisältöjä esimerkiksi:</a:t>
            </a:r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F79282E-D50D-7409-07B4-7675F90782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1" y="2490210"/>
            <a:ext cx="5157787" cy="3684588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lnSpcReduction="10000"/>
          </a:bodyPr>
          <a:lstStyle/>
          <a:p>
            <a:pPr lvl="0"/>
            <a:r>
              <a:rPr lang="fi-FI" dirty="0"/>
              <a:t>television kautta </a:t>
            </a:r>
          </a:p>
          <a:p>
            <a:pPr lvl="0"/>
            <a:r>
              <a:rPr lang="fi-FI" dirty="0"/>
              <a:t>tabletilla </a:t>
            </a:r>
          </a:p>
          <a:p>
            <a:pPr lvl="0"/>
            <a:r>
              <a:rPr lang="fi-FI" dirty="0"/>
              <a:t>puhelimella </a:t>
            </a:r>
          </a:p>
          <a:p>
            <a:pPr lvl="0"/>
            <a:r>
              <a:rPr lang="fi-FI" dirty="0"/>
              <a:t>tietokoneella </a:t>
            </a:r>
          </a:p>
          <a:p>
            <a:pPr lvl="0"/>
            <a:r>
              <a:rPr lang="fi-FI" dirty="0"/>
              <a:t>peleissä </a:t>
            </a:r>
          </a:p>
          <a:p>
            <a:pPr lvl="0"/>
            <a:r>
              <a:rPr lang="fi-FI" dirty="0"/>
              <a:t>videoissa </a:t>
            </a:r>
          </a:p>
          <a:p>
            <a:pPr lvl="0"/>
            <a:r>
              <a:rPr lang="fi-FI" dirty="0"/>
              <a:t>erilaisissa sovelluksissa. </a:t>
            </a:r>
          </a:p>
          <a:p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E78817F-DF9B-D6D5-01E3-99B8DB938E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741199"/>
            <a:ext cx="5183188" cy="1230601"/>
          </a:xfrm>
          <a:solidFill>
            <a:schemeClr val="tx2">
              <a:lumMod val="10000"/>
              <a:lumOff val="90000"/>
            </a:schemeClr>
          </a:solidFill>
        </p:spPr>
        <p:txBody>
          <a:bodyPr/>
          <a:lstStyle/>
          <a:p>
            <a:r>
              <a:rPr lang="fi-FI" dirty="0"/>
              <a:t>Digitaalinen ympäristö voi tarjota lapselle:</a:t>
            </a:r>
          </a:p>
          <a:p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F2617471-9130-13E8-9AB7-C4361F8EE5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490210"/>
            <a:ext cx="5183188" cy="3684588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lnSpcReduction="10000"/>
          </a:bodyPr>
          <a:lstStyle/>
          <a:p>
            <a:pPr lvl="0"/>
            <a:r>
              <a:rPr lang="fi-FI" dirty="0"/>
              <a:t>oppimista </a:t>
            </a:r>
          </a:p>
          <a:p>
            <a:pPr lvl="0"/>
            <a:r>
              <a:rPr lang="fi-FI" dirty="0"/>
              <a:t>tietoa </a:t>
            </a:r>
          </a:p>
          <a:p>
            <a:pPr lvl="0"/>
            <a:r>
              <a:rPr lang="fi-FI" dirty="0"/>
              <a:t>luovuutta </a:t>
            </a:r>
          </a:p>
          <a:p>
            <a:pPr lvl="0"/>
            <a:r>
              <a:rPr lang="fi-FI" dirty="0"/>
              <a:t>yhteydenpitoa </a:t>
            </a:r>
          </a:p>
          <a:p>
            <a:pPr lvl="0"/>
            <a:r>
              <a:rPr lang="fi-FI" dirty="0"/>
              <a:t>elämyksiä </a:t>
            </a:r>
          </a:p>
          <a:p>
            <a:pPr lvl="0"/>
            <a:r>
              <a:rPr lang="fi-FI" dirty="0"/>
              <a:t>leikkiä. </a:t>
            </a:r>
          </a:p>
          <a:p>
            <a:r>
              <a:rPr lang="fi-FI" dirty="0"/>
              <a:t>Lapsi tarvitsee myös aikuisen tukea ja ohjausta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57080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C17ACC0-8476-1A41-8332-254B24BA8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fi-FI" b="1" dirty="0"/>
              <a:t>Pieni lapsi ei pysty itse arvioimaan kaikkea näkemäänsä ja kokemaansa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D8FDDD-0BD2-8046-E8FB-12EB1F576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6465" y="713313"/>
            <a:ext cx="6397336" cy="5431376"/>
          </a:xfrm>
          <a:solidFill>
            <a:schemeClr val="tx2">
              <a:lumMod val="10000"/>
              <a:lumOff val="90000"/>
            </a:schemeClr>
          </a:solidFill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000" b="1" dirty="0"/>
              <a:t>Siksi aikuisen ja kasvattajan tehtävänä on:</a:t>
            </a:r>
          </a:p>
          <a:p>
            <a:pPr lvl="0"/>
            <a:r>
              <a:rPr lang="fi-FI" sz="2000" dirty="0"/>
              <a:t>valita lapselle sopivaa sisältöä </a:t>
            </a:r>
          </a:p>
          <a:p>
            <a:pPr lvl="0"/>
            <a:r>
              <a:rPr lang="fi-FI" sz="2000" dirty="0"/>
              <a:t>keskustella lapsen kanssa </a:t>
            </a:r>
          </a:p>
          <a:p>
            <a:pPr lvl="0"/>
            <a:r>
              <a:rPr lang="fi-FI" sz="2000" dirty="0"/>
              <a:t>asettaa turvallisia rajoja </a:t>
            </a:r>
          </a:p>
          <a:p>
            <a:pPr lvl="0"/>
            <a:r>
              <a:rPr lang="fi-FI" sz="2000" dirty="0"/>
              <a:t>huolehtia sopivasta ruutuajasta </a:t>
            </a:r>
          </a:p>
          <a:p>
            <a:pPr lvl="0"/>
            <a:r>
              <a:rPr lang="fi-FI" sz="2000" dirty="0"/>
              <a:t>olla kiinnostunut lapsen digitaalisesta maailmasta.</a:t>
            </a:r>
          </a:p>
          <a:p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1486151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0993FB4-F24C-FC81-845C-A91D81659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fi-FI" sz="3300" b="1">
                <a:solidFill>
                  <a:schemeClr val="tx2"/>
                </a:solidFill>
              </a:rPr>
              <a:t>Lapsen kehitykseen vaikuttaa koko hänen kasvuympäristönsä</a:t>
            </a:r>
            <a:br>
              <a:rPr lang="fi-FI" sz="3300">
                <a:solidFill>
                  <a:schemeClr val="tx2"/>
                </a:solidFill>
              </a:rPr>
            </a:br>
            <a:endParaRPr lang="fi-FI" sz="3300">
              <a:solidFill>
                <a:schemeClr val="tx2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C3C0BD0-55A4-AA4A-C6D3-8FCCF4FE2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1"/>
            <a:ext cx="5221224" cy="5943827"/>
          </a:xfrm>
        </p:spPr>
        <p:txBody>
          <a:bodyPr anchor="ctr">
            <a:normAutofit/>
          </a:bodyPr>
          <a:lstStyle/>
          <a:p>
            <a:r>
              <a:rPr lang="fi-FI" sz="1800" b="1" dirty="0">
                <a:solidFill>
                  <a:schemeClr val="tx2"/>
                </a:solidFill>
              </a:rPr>
              <a:t>Lapsen kasvuun, kehitykseen, oppimiseen ja hyvinvointiin </a:t>
            </a:r>
            <a:r>
              <a:rPr lang="fi-FI" sz="1800" dirty="0">
                <a:solidFill>
                  <a:schemeClr val="tx2"/>
                </a:solidFill>
              </a:rPr>
              <a:t>vaikuttuvat kaikki lapsen ympäristöt, sosiaaliset suhteet ja  kokemukset.</a:t>
            </a:r>
          </a:p>
          <a:p>
            <a:r>
              <a:rPr lang="fi-FI" sz="1800" dirty="0">
                <a:solidFill>
                  <a:schemeClr val="tx2"/>
                </a:solidFill>
              </a:rPr>
              <a:t>Lapsen kasvuun ja kehitykseen vaikuttavat niin lapsen lähellä olevat ihmiset ja ympäristöt kuin myös laajempi yhteiskunta ja maailma.</a:t>
            </a:r>
          </a:p>
          <a:p>
            <a:r>
              <a:rPr lang="fi-FI" sz="1800" dirty="0">
                <a:solidFill>
                  <a:schemeClr val="tx2"/>
                </a:solidFill>
              </a:rPr>
              <a:t>Lapsi myös itse vaikuttaa ympäristöönsä.</a:t>
            </a:r>
          </a:p>
          <a:p>
            <a:r>
              <a:rPr lang="fi-FI" sz="1800" dirty="0">
                <a:solidFill>
                  <a:schemeClr val="tx2"/>
                </a:solidFill>
              </a:rPr>
              <a:t>Lapsi ei ole vain ympäristön vaikutusten kohde, vaan </a:t>
            </a:r>
            <a:r>
              <a:rPr lang="fi-FI" sz="1800" u="sng" dirty="0">
                <a:solidFill>
                  <a:schemeClr val="tx2"/>
                </a:solidFill>
              </a:rPr>
              <a:t>aktiivinen toimija.</a:t>
            </a:r>
          </a:p>
          <a:p>
            <a:endParaRPr lang="fi-FI" sz="1800" u="sng" dirty="0">
              <a:solidFill>
                <a:schemeClr val="tx2"/>
              </a:solidFill>
            </a:endParaRPr>
          </a:p>
          <a:p>
            <a:endParaRPr lang="fi-FI" sz="1800" u="sng" dirty="0">
              <a:solidFill>
                <a:schemeClr val="tx2"/>
              </a:solidFill>
            </a:endParaRPr>
          </a:p>
          <a:p>
            <a:endParaRPr lang="fi-FI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659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D38EB557-8EE3-847D-0821-069FE353F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fi-FI" sz="3600" dirty="0">
                <a:solidFill>
                  <a:schemeClr val="tx2"/>
                </a:solidFill>
              </a:rPr>
              <a:t>Havainnoidessasi lasta ja toimiessasi lapsen kanssa – katso myös hänen ympärilleen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6D30D9F-A412-6325-A411-403970275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1800" b="1">
                <a:solidFill>
                  <a:schemeClr val="tx2"/>
                </a:solidFill>
              </a:rPr>
              <a:t>Pohdi:</a:t>
            </a:r>
          </a:p>
          <a:p>
            <a:pPr lvl="0"/>
            <a:r>
              <a:rPr lang="fi-FI" sz="1800">
                <a:solidFill>
                  <a:schemeClr val="tx2"/>
                </a:solidFill>
              </a:rPr>
              <a:t>Millaisessa ympäristössä lapsi elää? </a:t>
            </a:r>
          </a:p>
          <a:p>
            <a:pPr lvl="0"/>
            <a:r>
              <a:rPr lang="fi-FI" sz="1800">
                <a:solidFill>
                  <a:schemeClr val="tx2"/>
                </a:solidFill>
              </a:rPr>
              <a:t>Ketä ovat lapsen läheiset ihmiset? </a:t>
            </a:r>
          </a:p>
          <a:p>
            <a:pPr lvl="0"/>
            <a:r>
              <a:rPr lang="fi-FI" sz="1800">
                <a:solidFill>
                  <a:schemeClr val="tx2"/>
                </a:solidFill>
              </a:rPr>
              <a:t>Onko ympäristö lapselle turvallinen? Fyysinen, psyykkinen, sosiaalinen taso.  </a:t>
            </a:r>
          </a:p>
          <a:p>
            <a:pPr lvl="0"/>
            <a:r>
              <a:rPr lang="fi-FI" sz="1800">
                <a:solidFill>
                  <a:schemeClr val="tx2"/>
                </a:solidFill>
              </a:rPr>
              <a:t>Mitä ympäristö mahdollistaa lapselle? </a:t>
            </a:r>
          </a:p>
          <a:p>
            <a:pPr lvl="0"/>
            <a:r>
              <a:rPr lang="fi-FI" sz="1800">
                <a:solidFill>
                  <a:schemeClr val="tx2"/>
                </a:solidFill>
              </a:rPr>
              <a:t>Mitä ympäristö ehkäisee tai rajoittaa? </a:t>
            </a:r>
          </a:p>
          <a:p>
            <a:pPr lvl="0"/>
            <a:r>
              <a:rPr lang="fi-FI" sz="1800">
                <a:solidFill>
                  <a:schemeClr val="tx2"/>
                </a:solidFill>
              </a:rPr>
              <a:t>Miten voin kasvattajana toimia niin, että ympäristöä tukee lapsen hyvinvointia?</a:t>
            </a:r>
          </a:p>
          <a:p>
            <a:endParaRPr lang="fi-FI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20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552D1EF2-FC2C-33C2-4F83-6AE3CC6EB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fi-FI" sz="3600" b="1">
                <a:solidFill>
                  <a:schemeClr val="tx2"/>
                </a:solidFill>
              </a:rPr>
              <a:t>Lapsen ympäristöt</a:t>
            </a:r>
            <a:br>
              <a:rPr lang="fi-FI" sz="3600">
                <a:solidFill>
                  <a:schemeClr val="tx2"/>
                </a:solidFill>
              </a:rPr>
            </a:br>
            <a:endParaRPr lang="fi-FI" sz="3600">
              <a:solidFill>
                <a:schemeClr val="tx2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4D93480-5268-85A1-C158-5638A17F1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r>
              <a:rPr lang="fi-FI" sz="1800">
                <a:solidFill>
                  <a:schemeClr val="tx2"/>
                </a:solidFill>
              </a:rPr>
              <a:t>Lapsen kasvuun, kehitykseen ja oppimiseen vaikuttavat monet ympäristöt ja ihmiset.</a:t>
            </a:r>
          </a:p>
          <a:p>
            <a:r>
              <a:rPr lang="fi-FI" sz="1800">
                <a:solidFill>
                  <a:schemeClr val="tx2"/>
                </a:solidFill>
              </a:rPr>
              <a:t>Ympäristö tarkoittaa kaikkea sitä, missä lapsi elää, toimii, oppii ja on vuorovaikutuksessa muiden kanssa.</a:t>
            </a:r>
          </a:p>
          <a:p>
            <a:r>
              <a:rPr lang="fi-FI" sz="1800">
                <a:solidFill>
                  <a:schemeClr val="tx2"/>
                </a:solidFill>
              </a:rPr>
              <a:t>Lapsen ympäristöjä voidaan tarkastella esimerkiksi:</a:t>
            </a:r>
          </a:p>
          <a:p>
            <a:pPr lvl="1"/>
            <a:r>
              <a:rPr lang="fi-FI" sz="1800">
                <a:solidFill>
                  <a:schemeClr val="tx2"/>
                </a:solidFill>
              </a:rPr>
              <a:t>lähiympäristönä ja etäympäristönä</a:t>
            </a:r>
          </a:p>
          <a:p>
            <a:pPr lvl="1"/>
            <a:r>
              <a:rPr lang="fi-FI" sz="1800">
                <a:solidFill>
                  <a:schemeClr val="tx2"/>
                </a:solidFill>
              </a:rPr>
              <a:t>sosiaalisena ympäristönä </a:t>
            </a:r>
          </a:p>
          <a:p>
            <a:pPr lvl="1"/>
            <a:r>
              <a:rPr lang="fi-FI" sz="1800">
                <a:solidFill>
                  <a:schemeClr val="tx2"/>
                </a:solidFill>
              </a:rPr>
              <a:t>psyykkisenä ympäristönä </a:t>
            </a:r>
          </a:p>
          <a:p>
            <a:pPr lvl="1"/>
            <a:r>
              <a:rPr lang="fi-FI" sz="1800">
                <a:solidFill>
                  <a:schemeClr val="tx2"/>
                </a:solidFill>
              </a:rPr>
              <a:t>fyysisenä ympäristönä </a:t>
            </a:r>
          </a:p>
          <a:p>
            <a:pPr lvl="1"/>
            <a:r>
              <a:rPr lang="fi-FI" sz="1800">
                <a:solidFill>
                  <a:schemeClr val="tx2"/>
                </a:solidFill>
              </a:rPr>
              <a:t>digitaalisena ympäristönä.</a:t>
            </a:r>
          </a:p>
          <a:p>
            <a:endParaRPr lang="fi-FI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790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23AB6C-89D2-2CFA-9327-4348CF789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385" y="762794"/>
            <a:ext cx="10515600" cy="1325563"/>
          </a:xfrm>
        </p:spPr>
        <p:txBody>
          <a:bodyPr>
            <a:normAutofit fontScale="90000"/>
          </a:bodyPr>
          <a:lstStyle/>
          <a:p>
            <a:pPr marL="0" indent="0"/>
            <a:r>
              <a:rPr lang="fi-FI" sz="3100" b="1" dirty="0"/>
              <a:t>Lähiympäristö = </a:t>
            </a:r>
            <a:br>
              <a:rPr lang="fi-FI" sz="3100" b="1" dirty="0"/>
            </a:br>
            <a:r>
              <a:rPr lang="fi-FI" sz="3100" b="1" dirty="0"/>
              <a:t>lapsen arjessa lähellä oleva fyysinen ja sosiaalinen ympäristö.</a:t>
            </a:r>
            <a:br>
              <a:rPr lang="fi-FI" sz="3100" dirty="0"/>
            </a:br>
            <a:r>
              <a:rPr lang="fi-FI" sz="3100" dirty="0"/>
              <a:t>Ympäristö, jossa lapsi viettää paljon aikaa ja jossa hänellä on mahdollisuus toimia ja olla vuorovaikutuksessa muiden kanssa.</a:t>
            </a:r>
            <a:br>
              <a:rPr lang="fi-FI" dirty="0"/>
            </a:b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49B139B-39B3-B2AD-AAFD-0FF55CEE5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8477" y="1854201"/>
            <a:ext cx="5157787" cy="823912"/>
          </a:xfrm>
        </p:spPr>
        <p:txBody>
          <a:bodyPr>
            <a:normAutofit lnSpcReduction="10000"/>
          </a:bodyPr>
          <a:lstStyle/>
          <a:p>
            <a:r>
              <a:rPr lang="fi-FI" dirty="0"/>
              <a:t>Koti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03605BC-581E-903C-6B0E-99859A0248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8213" y="2266157"/>
            <a:ext cx="5157787" cy="3684588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/>
          <a:p>
            <a:endParaRPr lang="fi-FI" b="1" dirty="0"/>
          </a:p>
          <a:p>
            <a:pPr lvl="0"/>
            <a:r>
              <a:rPr lang="fi-FI" dirty="0"/>
              <a:t>vanhemmat ja muut läheiset </a:t>
            </a:r>
          </a:p>
          <a:p>
            <a:pPr lvl="0"/>
            <a:r>
              <a:rPr lang="fi-FI" dirty="0"/>
              <a:t>sisarukset </a:t>
            </a:r>
          </a:p>
          <a:p>
            <a:pPr lvl="0"/>
            <a:r>
              <a:rPr lang="fi-FI" dirty="0"/>
              <a:t>kodin ilmapiiri </a:t>
            </a:r>
          </a:p>
          <a:p>
            <a:pPr lvl="0"/>
            <a:r>
              <a:rPr lang="fi-FI" dirty="0"/>
              <a:t>arjen rutiinit </a:t>
            </a:r>
          </a:p>
          <a:p>
            <a:pPr lvl="0"/>
            <a:r>
              <a:rPr lang="fi-FI" dirty="0"/>
              <a:t>lelut ja tavarat </a:t>
            </a:r>
          </a:p>
          <a:p>
            <a:pPr lvl="0"/>
            <a:r>
              <a:rPr lang="fi-FI" dirty="0"/>
              <a:t>mahdollisuus leikkiin ja lepoon </a:t>
            </a:r>
          </a:p>
          <a:p>
            <a:pPr marL="0" lvl="0" indent="0">
              <a:buNone/>
            </a:pPr>
            <a:endParaRPr lang="fi-FI" dirty="0"/>
          </a:p>
          <a:p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7CD3EFD-228C-561B-7931-17F7975911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59847" y="2266157"/>
            <a:ext cx="5157787" cy="398028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lnSpcReduction="10000"/>
          </a:bodyPr>
          <a:lstStyle/>
          <a:p>
            <a:r>
              <a:rPr lang="fi-FI" dirty="0"/>
              <a:t>Varhaiskasvatus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7486C2D-B0DE-C0B0-0244-8BA9A77E05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4446" y="2678113"/>
            <a:ext cx="5183188" cy="3272632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fi-FI" dirty="0"/>
              <a:t>päiväkoti tai perhepäivähoito </a:t>
            </a:r>
          </a:p>
          <a:p>
            <a:pPr lvl="0"/>
            <a:r>
              <a:rPr lang="fi-FI" dirty="0"/>
              <a:t>kasvattajat </a:t>
            </a:r>
          </a:p>
          <a:p>
            <a:pPr lvl="0"/>
            <a:r>
              <a:rPr lang="fi-FI" dirty="0"/>
              <a:t>muut lapset </a:t>
            </a:r>
          </a:p>
          <a:p>
            <a:pPr lvl="0"/>
            <a:r>
              <a:rPr lang="fi-FI" dirty="0"/>
              <a:t>ryhmätila </a:t>
            </a:r>
          </a:p>
          <a:p>
            <a:pPr lvl="0"/>
            <a:r>
              <a:rPr lang="fi-FI" dirty="0"/>
              <a:t>piha </a:t>
            </a:r>
          </a:p>
          <a:p>
            <a:pPr lvl="0"/>
            <a:r>
              <a:rPr lang="fi-FI" dirty="0"/>
              <a:t>päivärytmi ja toimintatavat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09567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D863D04F-6463-1457-AB8C-9D76B23AF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fi-FI" sz="3600" b="1">
                <a:solidFill>
                  <a:schemeClr val="tx2"/>
                </a:solidFill>
              </a:rPr>
              <a:t>Lapsella on oikeus turvalliseen kasvuympäristöön</a:t>
            </a:r>
            <a:br>
              <a:rPr lang="fi-FI" sz="3600">
                <a:solidFill>
                  <a:schemeClr val="tx2"/>
                </a:solidFill>
              </a:rPr>
            </a:br>
            <a:endParaRPr lang="fi-FI" sz="3600">
              <a:solidFill>
                <a:schemeClr val="tx2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EF6ADF4-BED3-C78D-02ED-15A2E303D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r>
              <a:rPr lang="fi-FI" sz="1800" dirty="0">
                <a:solidFill>
                  <a:schemeClr val="tx2"/>
                </a:solidFill>
              </a:rPr>
              <a:t>Varhaiskasvatus on osa lapsen lähiympäristöä. Lapsi viettää valtaosan päivästään päiväkodissa samojen kasvattajien ja toisten lasten kanssa. </a:t>
            </a:r>
          </a:p>
          <a:p>
            <a:pPr marL="0" indent="0">
              <a:buNone/>
            </a:pPr>
            <a:endParaRPr lang="fi-FI" sz="18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fi-FI" sz="1800" b="1" dirty="0">
                <a:solidFill>
                  <a:schemeClr val="tx2"/>
                </a:solidFill>
              </a:rPr>
              <a:t>Kasvattajan tärkeä tehtävä on huolehtia siitä, että lapsi saa:</a:t>
            </a:r>
          </a:p>
          <a:p>
            <a:pPr lvl="0"/>
            <a:r>
              <a:rPr lang="fi-FI" sz="1800" dirty="0">
                <a:solidFill>
                  <a:schemeClr val="tx2"/>
                </a:solidFill>
              </a:rPr>
              <a:t>kasvaa ja kehittyä turvallisesti</a:t>
            </a:r>
          </a:p>
          <a:p>
            <a:pPr lvl="0"/>
            <a:r>
              <a:rPr lang="fi-FI" sz="1800" dirty="0">
                <a:solidFill>
                  <a:schemeClr val="tx2"/>
                </a:solidFill>
              </a:rPr>
              <a:t>leikkiä turvallisesti</a:t>
            </a:r>
          </a:p>
          <a:p>
            <a:pPr lvl="0"/>
            <a:r>
              <a:rPr lang="fi-FI" sz="1800" dirty="0">
                <a:solidFill>
                  <a:schemeClr val="tx2"/>
                </a:solidFill>
              </a:rPr>
              <a:t>oppia ja tutkia</a:t>
            </a:r>
          </a:p>
          <a:p>
            <a:pPr lvl="0"/>
            <a:r>
              <a:rPr lang="fi-FI" sz="1800" dirty="0">
                <a:solidFill>
                  <a:schemeClr val="tx2"/>
                </a:solidFill>
              </a:rPr>
              <a:t>saada hoivaa ja huolenpitoa</a:t>
            </a:r>
          </a:p>
          <a:p>
            <a:pPr lvl="0"/>
            <a:r>
              <a:rPr lang="fi-FI" sz="1800" dirty="0">
                <a:solidFill>
                  <a:schemeClr val="tx2"/>
                </a:solidFill>
              </a:rPr>
              <a:t>tulla kuulluksi ja kohdatuksi</a:t>
            </a:r>
          </a:p>
          <a:p>
            <a:pPr lvl="0"/>
            <a:r>
              <a:rPr lang="fi-FI" sz="1800" dirty="0">
                <a:solidFill>
                  <a:schemeClr val="tx2"/>
                </a:solidFill>
              </a:rPr>
              <a:t>tuntea olevansa hyväksytty</a:t>
            </a:r>
          </a:p>
          <a:p>
            <a:pPr lvl="0"/>
            <a:r>
              <a:rPr lang="fi-FI" sz="1800" dirty="0">
                <a:solidFill>
                  <a:schemeClr val="tx2"/>
                </a:solidFill>
              </a:rPr>
              <a:t>saada apua ja tukea</a:t>
            </a:r>
          </a:p>
          <a:p>
            <a:pPr lvl="0"/>
            <a:r>
              <a:rPr lang="fi-FI" sz="1800" dirty="0">
                <a:solidFill>
                  <a:schemeClr val="tx2"/>
                </a:solidFill>
              </a:rPr>
              <a:t>osallistua yhteiseen toimintaan.</a:t>
            </a:r>
          </a:p>
          <a:p>
            <a:endParaRPr lang="fi-FI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800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1D842C1F-DCC2-284A-4624-076C61284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fi-FI" sz="3600" b="1">
                <a:solidFill>
                  <a:schemeClr val="tx2"/>
                </a:solidFill>
              </a:rPr>
              <a:t>Millainen vaikutus ympäristöllä on lapsen hyvinvoinnille?</a:t>
            </a:r>
            <a:endParaRPr lang="fi-FI" sz="3600">
              <a:solidFill>
                <a:schemeClr val="tx2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02675EC-0FE9-1A97-F80E-ACB2131AC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fi-FI" sz="1800" b="1">
              <a:solidFill>
                <a:schemeClr val="tx2"/>
              </a:solidFill>
            </a:endParaRPr>
          </a:p>
          <a:p>
            <a:r>
              <a:rPr lang="fi-FI" sz="1800">
                <a:solidFill>
                  <a:schemeClr val="tx2"/>
                </a:solidFill>
              </a:rPr>
              <a:t>Lähiympäristö vaikuttaa siihen,</a:t>
            </a:r>
          </a:p>
          <a:p>
            <a:pPr lvl="1"/>
            <a:r>
              <a:rPr lang="fi-FI" sz="1800">
                <a:solidFill>
                  <a:schemeClr val="tx2"/>
                </a:solidFill>
              </a:rPr>
              <a:t>millaisia kokemuksia lapsi saa </a:t>
            </a:r>
          </a:p>
          <a:p>
            <a:pPr lvl="1"/>
            <a:r>
              <a:rPr lang="fi-FI" sz="1800">
                <a:solidFill>
                  <a:schemeClr val="tx2"/>
                </a:solidFill>
              </a:rPr>
              <a:t>millaisia ihmissuhteita hän muodostaa </a:t>
            </a:r>
          </a:p>
          <a:p>
            <a:pPr lvl="1"/>
            <a:r>
              <a:rPr lang="fi-FI" sz="1800">
                <a:solidFill>
                  <a:schemeClr val="tx2"/>
                </a:solidFill>
              </a:rPr>
              <a:t>miten turvalliseksi hän tuntee olonsa </a:t>
            </a:r>
          </a:p>
          <a:p>
            <a:pPr lvl="1"/>
            <a:r>
              <a:rPr lang="fi-FI" sz="1800">
                <a:solidFill>
                  <a:schemeClr val="tx2"/>
                </a:solidFill>
              </a:rPr>
              <a:t>millaisia asioita hän oppii </a:t>
            </a:r>
          </a:p>
          <a:p>
            <a:pPr lvl="1"/>
            <a:r>
              <a:rPr lang="fi-FI" sz="1800">
                <a:solidFill>
                  <a:schemeClr val="tx2"/>
                </a:solidFill>
              </a:rPr>
              <a:t>miten hän oppii toimimaan muiden kanssa </a:t>
            </a:r>
          </a:p>
          <a:p>
            <a:pPr lvl="1"/>
            <a:r>
              <a:rPr lang="fi-FI" sz="1800">
                <a:solidFill>
                  <a:schemeClr val="tx2"/>
                </a:solidFill>
              </a:rPr>
              <a:t>millaisia mahdollisuuksia hänellä on leikkiin ja liikkumiseen </a:t>
            </a:r>
          </a:p>
          <a:p>
            <a:pPr lvl="1"/>
            <a:r>
              <a:rPr lang="fi-FI" sz="1800">
                <a:solidFill>
                  <a:schemeClr val="tx2"/>
                </a:solidFill>
              </a:rPr>
              <a:t>millaiseksi hänen käsityksensä itsestään kehittyy</a:t>
            </a:r>
          </a:p>
          <a:p>
            <a:endParaRPr lang="fi-FI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182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0F7C28-6A15-8205-F86C-2757A20BC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1" dirty="0"/>
              <a:t>Etäympäristö = </a:t>
            </a:r>
            <a:br>
              <a:rPr lang="fi-FI" b="1" dirty="0"/>
            </a:br>
            <a:r>
              <a:rPr lang="fi-FI" b="1" dirty="0"/>
              <a:t>lapsen arkeen vaikuttava ympäristö, joka ei ole lapsen välittömässä lähiympäristössä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8AFD4A7-18EC-5056-E908-BE5778B485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4385" y="2093119"/>
            <a:ext cx="5157787" cy="3788136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fontScale="62500" lnSpcReduction="20000"/>
          </a:bodyPr>
          <a:lstStyle/>
          <a:p>
            <a:pPr lvl="0"/>
            <a:r>
              <a:rPr lang="fi-FI" dirty="0"/>
              <a:t>vanhempien työpaikat </a:t>
            </a:r>
          </a:p>
          <a:p>
            <a:pPr lvl="0"/>
            <a:r>
              <a:rPr lang="fi-FI" dirty="0"/>
              <a:t>yhteiskunnan päätökset </a:t>
            </a:r>
          </a:p>
          <a:p>
            <a:pPr lvl="0"/>
            <a:r>
              <a:rPr lang="fi-FI" dirty="0"/>
              <a:t>palvelujärjestelmä </a:t>
            </a:r>
          </a:p>
          <a:p>
            <a:pPr lvl="0"/>
            <a:r>
              <a:rPr lang="fi-FI" dirty="0"/>
              <a:t>media </a:t>
            </a:r>
          </a:p>
          <a:p>
            <a:pPr lvl="0"/>
            <a:r>
              <a:rPr lang="fi-FI" dirty="0"/>
              <a:t>yhteiskunnan taloudellinen tilanne </a:t>
            </a:r>
          </a:p>
          <a:p>
            <a:pPr lvl="0"/>
            <a:r>
              <a:rPr lang="fi-FI" dirty="0"/>
              <a:t>kulttuuri </a:t>
            </a:r>
          </a:p>
          <a:p>
            <a:pPr lvl="0"/>
            <a:r>
              <a:rPr lang="fi-FI" dirty="0"/>
              <a:t>lait ja säännöt </a:t>
            </a:r>
          </a:p>
          <a:p>
            <a:pPr lvl="0"/>
            <a:r>
              <a:rPr lang="fi-FI" dirty="0"/>
              <a:t>yhteiskunnan arvot ja asenteet </a:t>
            </a:r>
          </a:p>
          <a:p>
            <a:pPr lvl="0"/>
            <a:r>
              <a:rPr lang="fi-FI" dirty="0"/>
              <a:t>erilaiset kriisit ja tapahtumat maailmalla </a:t>
            </a:r>
          </a:p>
          <a:p>
            <a:pPr lvl="0"/>
            <a:r>
              <a:rPr lang="fi-FI" dirty="0"/>
              <a:t>ympäristöön liittyvät muutokset. </a:t>
            </a:r>
          </a:p>
          <a:p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1C44939-B7C0-D4EE-3D4F-D446287EE3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9830" y="2093119"/>
            <a:ext cx="5135558" cy="823912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/>
          <a:p>
            <a:r>
              <a:rPr lang="fi-FI" dirty="0"/>
              <a:t>Esimerkki</a:t>
            </a:r>
          </a:p>
          <a:p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F80BA32A-F5BF-5A10-76B1-3E22DD0382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7" y="2505075"/>
            <a:ext cx="5183188" cy="3376180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fi-FI" b="1" dirty="0"/>
              <a:t>Vanhemman työpaikalla tapahtuu muutos</a:t>
            </a:r>
          </a:p>
          <a:p>
            <a:r>
              <a:rPr lang="fi-FI" dirty="0"/>
              <a:t>Lapsi ei itse ole vanhemman työpaikalla, mutta muutos voi vaikuttaa:</a:t>
            </a:r>
          </a:p>
          <a:p>
            <a:r>
              <a:rPr lang="fi-FI" dirty="0"/>
              <a:t>vanhemman työ → perheen arki → lapsen arki</a:t>
            </a:r>
          </a:p>
          <a:p>
            <a:r>
              <a:rPr lang="fi-FI" dirty="0"/>
              <a:t>Vanhemman työaikojen muuttuminen voi vaikuttaa:</a:t>
            </a:r>
          </a:p>
          <a:p>
            <a:pPr lvl="0"/>
            <a:r>
              <a:rPr lang="fi-FI" dirty="0"/>
              <a:t>lapsen hoitoaikoihin </a:t>
            </a:r>
          </a:p>
          <a:p>
            <a:pPr lvl="0"/>
            <a:r>
              <a:rPr lang="fi-FI" dirty="0"/>
              <a:t>yhteiseen aikaan </a:t>
            </a:r>
          </a:p>
          <a:p>
            <a:pPr lvl="0"/>
            <a:r>
              <a:rPr lang="fi-FI" dirty="0"/>
              <a:t>päivärytmiin </a:t>
            </a:r>
          </a:p>
          <a:p>
            <a:pPr lvl="0"/>
            <a:r>
              <a:rPr lang="fi-FI" dirty="0"/>
              <a:t>vanhemman jaksamiseen </a:t>
            </a:r>
          </a:p>
          <a:p>
            <a:pPr lvl="0"/>
            <a:r>
              <a:rPr lang="fi-FI" dirty="0"/>
              <a:t>perheen talouteen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05739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6CAC08D5-A4C3-6F89-C906-8A31274B4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fi-FI" sz="3600" b="1">
                <a:solidFill>
                  <a:schemeClr val="tx2"/>
                </a:solidFill>
              </a:rPr>
              <a:t>Lapsen sosiaalinen ympäristö</a:t>
            </a:r>
            <a:br>
              <a:rPr lang="fi-FI" sz="3600" b="1">
                <a:solidFill>
                  <a:schemeClr val="tx2"/>
                </a:solidFill>
              </a:rPr>
            </a:br>
            <a:endParaRPr lang="fi-FI" sz="3600">
              <a:solidFill>
                <a:schemeClr val="tx2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1A529E1-77AB-77A8-E97F-081E27A75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r>
              <a:rPr lang="fi-FI" sz="1800" dirty="0">
                <a:solidFill>
                  <a:schemeClr val="tx2"/>
                </a:solidFill>
              </a:rPr>
              <a:t>Lapsen kehityksen näkökulmasta tärkeä ympäristö on sosiaalinen ympäristö.</a:t>
            </a:r>
          </a:p>
          <a:p>
            <a:r>
              <a:rPr lang="fi-FI" sz="1800" dirty="0">
                <a:solidFill>
                  <a:schemeClr val="tx2"/>
                </a:solidFill>
              </a:rPr>
              <a:t>Sillä tarkoitetaan ihmisiä ja ihmissuhteita lapsen ympärillä</a:t>
            </a:r>
          </a:p>
          <a:p>
            <a:pPr lvl="1"/>
            <a:r>
              <a:rPr lang="fi-FI" sz="1800" dirty="0">
                <a:solidFill>
                  <a:schemeClr val="tx2"/>
                </a:solidFill>
              </a:rPr>
              <a:t>vanhemmat </a:t>
            </a:r>
          </a:p>
          <a:p>
            <a:pPr lvl="1"/>
            <a:r>
              <a:rPr lang="fi-FI" sz="1800" dirty="0">
                <a:solidFill>
                  <a:schemeClr val="tx2"/>
                </a:solidFill>
              </a:rPr>
              <a:t>sisarukset </a:t>
            </a:r>
          </a:p>
          <a:p>
            <a:pPr lvl="1"/>
            <a:r>
              <a:rPr lang="fi-FI" sz="1800" dirty="0">
                <a:solidFill>
                  <a:schemeClr val="tx2"/>
                </a:solidFill>
              </a:rPr>
              <a:t>isovanhemmat </a:t>
            </a:r>
          </a:p>
          <a:p>
            <a:pPr lvl="1"/>
            <a:r>
              <a:rPr lang="fi-FI" sz="1800" dirty="0">
                <a:solidFill>
                  <a:schemeClr val="tx2"/>
                </a:solidFill>
              </a:rPr>
              <a:t>muut läheiset </a:t>
            </a:r>
          </a:p>
          <a:p>
            <a:pPr lvl="1"/>
            <a:r>
              <a:rPr lang="fi-FI" sz="1800" dirty="0">
                <a:solidFill>
                  <a:schemeClr val="tx2"/>
                </a:solidFill>
              </a:rPr>
              <a:t>varhaiskasvatuksen työntekijät </a:t>
            </a:r>
          </a:p>
          <a:p>
            <a:pPr lvl="1"/>
            <a:r>
              <a:rPr lang="fi-FI" sz="1800" dirty="0">
                <a:solidFill>
                  <a:schemeClr val="tx2"/>
                </a:solidFill>
              </a:rPr>
              <a:t>toiset lapset ja ystävät</a:t>
            </a:r>
          </a:p>
          <a:p>
            <a:endParaRPr lang="fi-FI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304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C61A0F-0FDE-8D16-5CA9-9D0127A7B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Turvalliset ja myönteiset ihmissuhteet lapsen kehityksen tukena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AB342B5-9662-C482-009E-E7D8FC9B9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08983"/>
            <a:ext cx="5157787" cy="823912"/>
          </a:xfrm>
          <a:solidFill>
            <a:schemeClr val="tx2">
              <a:lumMod val="10000"/>
              <a:lumOff val="90000"/>
            </a:schemeClr>
          </a:solidFill>
        </p:spPr>
        <p:txBody>
          <a:bodyPr/>
          <a:lstStyle/>
          <a:p>
            <a:r>
              <a:rPr lang="fi-FI" dirty="0"/>
              <a:t>Lapsi tarvitsee:</a:t>
            </a:r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5251542-266D-816F-6CDC-BF5599535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2226470"/>
            <a:ext cx="5157787" cy="3684588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fi-FI" dirty="0"/>
              <a:t>turvallisia ihmissuhteita</a:t>
            </a:r>
          </a:p>
          <a:p>
            <a:r>
              <a:rPr lang="fi-FI" dirty="0"/>
              <a:t>myönteistä kohtaamista</a:t>
            </a:r>
            <a:endParaRPr lang="fi-FI" b="1" dirty="0"/>
          </a:p>
          <a:p>
            <a:r>
              <a:rPr lang="fi-FI" dirty="0"/>
              <a:t>hyväksyntää omana itsenään</a:t>
            </a:r>
          </a:p>
          <a:p>
            <a:r>
              <a:rPr lang="fi-FI" dirty="0"/>
              <a:t>kuulluksi tulemista</a:t>
            </a:r>
          </a:p>
          <a:p>
            <a:r>
              <a:rPr lang="fi-FI" dirty="0"/>
              <a:t>myönteistä vuorovaikutusta</a:t>
            </a:r>
          </a:p>
          <a:p>
            <a:r>
              <a:rPr lang="fi-FI" dirty="0"/>
              <a:t>läheisyyttä</a:t>
            </a:r>
          </a:p>
          <a:p>
            <a:r>
              <a:rPr lang="fi-FI" dirty="0"/>
              <a:t>kannustusta</a:t>
            </a:r>
          </a:p>
          <a:p>
            <a:r>
              <a:rPr lang="fi-FI" dirty="0"/>
              <a:t>mahdollisuuksia osallistua</a:t>
            </a:r>
          </a:p>
          <a:p>
            <a:pPr marL="0" lvl="0" indent="0">
              <a:buNone/>
            </a:pPr>
            <a:endParaRPr lang="fi-FI" dirty="0"/>
          </a:p>
          <a:p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D715ED4-81AF-4C76-0C28-8153064024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5376" y="1517073"/>
            <a:ext cx="5157785" cy="1137569"/>
          </a:xfrm>
          <a:solidFill>
            <a:schemeClr val="tx2">
              <a:lumMod val="10000"/>
              <a:lumOff val="90000"/>
            </a:schemeClr>
          </a:solidFill>
        </p:spPr>
        <p:txBody>
          <a:bodyPr/>
          <a:lstStyle/>
          <a:p>
            <a:r>
              <a:rPr lang="fi-FI" sz="2200" dirty="0"/>
              <a:t>Turvalliset ihmissuhteet </a:t>
            </a:r>
            <a:r>
              <a:rPr lang="fi-FI" sz="2000" dirty="0"/>
              <a:t>tukevat</a:t>
            </a:r>
            <a:r>
              <a:rPr lang="fi-FI" sz="2200" dirty="0"/>
              <a:t> lapsen:</a:t>
            </a:r>
          </a:p>
          <a:p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89AF86AA-2F40-9FEC-45E5-32F5EE3061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26471"/>
            <a:ext cx="5183188" cy="3684588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fontScale="92500" lnSpcReduction="10000"/>
          </a:bodyPr>
          <a:lstStyle/>
          <a:p>
            <a:pPr lvl="0"/>
            <a:r>
              <a:rPr lang="fi-FI" dirty="0"/>
              <a:t>itsetuntoa </a:t>
            </a:r>
          </a:p>
          <a:p>
            <a:pPr lvl="0"/>
            <a:r>
              <a:rPr lang="fi-FI" dirty="0"/>
              <a:t>tunnetaitoja </a:t>
            </a:r>
          </a:p>
          <a:p>
            <a:pPr lvl="0"/>
            <a:r>
              <a:rPr lang="fi-FI" dirty="0"/>
              <a:t>sosiaalisia taitoja </a:t>
            </a:r>
          </a:p>
          <a:p>
            <a:pPr lvl="0"/>
            <a:r>
              <a:rPr lang="fi-FI" dirty="0"/>
              <a:t>oppimista </a:t>
            </a:r>
          </a:p>
          <a:p>
            <a:pPr lvl="0"/>
            <a:r>
              <a:rPr lang="fi-FI" dirty="0"/>
              <a:t>hyvinvointia </a:t>
            </a:r>
          </a:p>
          <a:p>
            <a:pPr lvl="0"/>
            <a:r>
              <a:rPr lang="fi-FI" dirty="0"/>
              <a:t>turvallisuuden tunnetta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61782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D709113-A09D-650D-9DED-C65076EA1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Fyysinen ympäristö = konkreettinen tila ja ympäristö, jossa lapsi toimii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85591B3-2DCF-AF3E-E83F-C0B62CCDE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2026227"/>
            <a:ext cx="5160964" cy="478848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/>
          <a:p>
            <a:r>
              <a:rPr lang="fi-FI" dirty="0"/>
              <a:t>Esimerkit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BC1B647-26CC-5538-70CB-EB735A56D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987800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fontScale="92500" lnSpcReduction="20000"/>
          </a:bodyPr>
          <a:lstStyle/>
          <a:p>
            <a:pPr lvl="0"/>
            <a:r>
              <a:rPr lang="fi-FI" dirty="0"/>
              <a:t>sisätilat </a:t>
            </a:r>
          </a:p>
          <a:p>
            <a:pPr lvl="0"/>
            <a:r>
              <a:rPr lang="fi-FI" dirty="0"/>
              <a:t>piha </a:t>
            </a:r>
          </a:p>
          <a:p>
            <a:pPr lvl="0"/>
            <a:r>
              <a:rPr lang="fi-FI" dirty="0"/>
              <a:t>leikkivälineet </a:t>
            </a:r>
          </a:p>
          <a:p>
            <a:pPr lvl="0"/>
            <a:r>
              <a:rPr lang="fi-FI" dirty="0"/>
              <a:t>huonekalut </a:t>
            </a:r>
          </a:p>
          <a:p>
            <a:pPr lvl="0"/>
            <a:r>
              <a:rPr lang="fi-FI" dirty="0"/>
              <a:t>valaistus </a:t>
            </a:r>
          </a:p>
          <a:p>
            <a:pPr lvl="0"/>
            <a:r>
              <a:rPr lang="fi-FI" dirty="0"/>
              <a:t>melu </a:t>
            </a:r>
          </a:p>
          <a:p>
            <a:pPr lvl="0"/>
            <a:r>
              <a:rPr lang="fi-FI" dirty="0"/>
              <a:t>lämpötila </a:t>
            </a:r>
          </a:p>
          <a:p>
            <a:pPr lvl="0"/>
            <a:r>
              <a:rPr lang="fi-FI" dirty="0"/>
              <a:t>materiaalit </a:t>
            </a:r>
          </a:p>
          <a:p>
            <a:pPr lvl="0"/>
            <a:r>
              <a:rPr lang="fi-FI" dirty="0"/>
              <a:t>luonto ja liikenneympäristö</a:t>
            </a:r>
          </a:p>
          <a:p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63AA4BC-B533-3704-51B9-95CE162AD7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6" y="1870364"/>
            <a:ext cx="5275262" cy="1693717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/>
          <a:p>
            <a:r>
              <a:rPr lang="fi-FI" dirty="0"/>
              <a:t>Mitä tämä ympäristö mahdollistaa lapselle? Voiko lapsi: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C867E40-60D1-6BBF-7583-629CB60A76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7" y="2701636"/>
            <a:ext cx="5183188" cy="3812887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fontScale="92500" lnSpcReduction="20000"/>
          </a:bodyPr>
          <a:lstStyle/>
          <a:p>
            <a:pPr lvl="0"/>
            <a:r>
              <a:rPr lang="fi-FI" dirty="0"/>
              <a:t>leikkiä? </a:t>
            </a:r>
          </a:p>
          <a:p>
            <a:pPr lvl="0"/>
            <a:r>
              <a:rPr lang="fi-FI" dirty="0"/>
              <a:t>liikkua? </a:t>
            </a:r>
          </a:p>
          <a:p>
            <a:pPr lvl="0"/>
            <a:r>
              <a:rPr lang="fi-FI" dirty="0"/>
              <a:t>tutkia? </a:t>
            </a:r>
          </a:p>
          <a:p>
            <a:pPr lvl="0"/>
            <a:r>
              <a:rPr lang="fi-FI" dirty="0"/>
              <a:t>levätä? </a:t>
            </a:r>
          </a:p>
          <a:p>
            <a:pPr lvl="0"/>
            <a:r>
              <a:rPr lang="fi-FI" dirty="0"/>
              <a:t>olla rauhassa? </a:t>
            </a:r>
          </a:p>
          <a:p>
            <a:pPr lvl="0"/>
            <a:r>
              <a:rPr lang="fi-FI" dirty="0"/>
              <a:t>kohdata muita? </a:t>
            </a:r>
          </a:p>
          <a:p>
            <a:pPr lvl="0"/>
            <a:r>
              <a:rPr lang="fi-FI" dirty="0"/>
              <a:t>tehdä itse? </a:t>
            </a:r>
          </a:p>
          <a:p>
            <a:pPr lvl="0"/>
            <a:r>
              <a:rPr lang="fi-FI" dirty="0"/>
              <a:t>käyttää mielikuvitustaan? </a:t>
            </a:r>
          </a:p>
          <a:p>
            <a:pPr lvl="0"/>
            <a:r>
              <a:rPr lang="fi-FI" dirty="0"/>
              <a:t>osallistua?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783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630</Words>
  <Application>Microsoft Office PowerPoint</Application>
  <PresentationFormat>Laajakuva</PresentationFormat>
  <Paragraphs>158</Paragraphs>
  <Slides>13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Office-teema</vt:lpstr>
      <vt:lpstr>Lapsen kasvu- ja kehitysympäristöt </vt:lpstr>
      <vt:lpstr>Lapsen ympäristöt </vt:lpstr>
      <vt:lpstr>Lähiympäristö =  lapsen arjessa lähellä oleva fyysinen ja sosiaalinen ympäristö. Ympäristö, jossa lapsi viettää paljon aikaa ja jossa hänellä on mahdollisuus toimia ja olla vuorovaikutuksessa muiden kanssa. </vt:lpstr>
      <vt:lpstr>Lapsella on oikeus turvalliseen kasvuympäristöön </vt:lpstr>
      <vt:lpstr>Millainen vaikutus ympäristöllä on lapsen hyvinvoinnille?</vt:lpstr>
      <vt:lpstr>Etäympäristö =  lapsen arkeen vaikuttava ympäristö, joka ei ole lapsen välittömässä lähiympäristössä</vt:lpstr>
      <vt:lpstr>Lapsen sosiaalinen ympäristö </vt:lpstr>
      <vt:lpstr>Turvalliset ja myönteiset ihmissuhteet lapsen kehityksen tukena </vt:lpstr>
      <vt:lpstr>Fyysinen ympäristö = konkreettinen tila ja ympäristö, jossa lapsi toimii</vt:lpstr>
      <vt:lpstr>Digitaalinen ympäristö</vt:lpstr>
      <vt:lpstr>Pieni lapsi ei pysty itse arvioimaan kaikkea näkemäänsä ja kokemaansa </vt:lpstr>
      <vt:lpstr>Lapsen kehitykseen vaikuttaa koko hänen kasvuympäristönsä </vt:lpstr>
      <vt:lpstr>Havainnoidessasi lasta ja toimiessasi lapsen kanssa – katso myös hänen ympärilleen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Johanna Rantsi</dc:creator>
  <cp:lastModifiedBy>Johanna Rantsi</cp:lastModifiedBy>
  <cp:revision>1</cp:revision>
  <dcterms:created xsi:type="dcterms:W3CDTF">2026-08-23T17:13:59Z</dcterms:created>
  <dcterms:modified xsi:type="dcterms:W3CDTF">2026-08-24T02:56:39Z</dcterms:modified>
</cp:coreProperties>
</file>