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713" r:id="rId5"/>
  </p:sldMasterIdLst>
  <p:notesMasterIdLst>
    <p:notesMasterId r:id="rId16"/>
  </p:notesMasterIdLst>
  <p:sldIdLst>
    <p:sldId id="296" r:id="rId6"/>
    <p:sldId id="303" r:id="rId7"/>
    <p:sldId id="332" r:id="rId8"/>
    <p:sldId id="333" r:id="rId9"/>
    <p:sldId id="293" r:id="rId10"/>
    <p:sldId id="334" r:id="rId11"/>
    <p:sldId id="299" r:id="rId12"/>
    <p:sldId id="336" r:id="rId13"/>
    <p:sldId id="335" r:id="rId14"/>
    <p:sldId id="337" r:id="rId15"/>
  </p:sldIdLst>
  <p:sldSz cx="12192000" cy="6858000"/>
  <p:notesSz cx="6858000" cy="9144000"/>
  <p:defaultTextStyle>
    <a:defPPr>
      <a:defRPr lang="fi-FI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96"/>
    <a:srgbClr val="ABD9EB"/>
    <a:srgbClr val="88C8E3"/>
    <a:srgbClr val="80CDE8"/>
    <a:srgbClr val="84BF41"/>
    <a:srgbClr val="00ADDC"/>
    <a:srgbClr val="0E7F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74" d="100"/>
          <a:sy n="74" d="100"/>
        </p:scale>
        <p:origin x="2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708" y="2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tila Kristiina" userId="ca0afa40-f944-4e0d-b8e4-741440523782" providerId="ADAL" clId="{77F900B5-234D-46FF-8520-C05F333587E2}"/>
    <pc:docChg chg="custSel modSld">
      <pc:chgData name="Marttila Kristiina" userId="ca0afa40-f944-4e0d-b8e4-741440523782" providerId="ADAL" clId="{77F900B5-234D-46FF-8520-C05F333587E2}" dt="2026-05-21T06:01:59.953" v="187" actId="20577"/>
      <pc:docMkLst>
        <pc:docMk/>
      </pc:docMkLst>
      <pc:sldChg chg="modSp mod">
        <pc:chgData name="Marttila Kristiina" userId="ca0afa40-f944-4e0d-b8e4-741440523782" providerId="ADAL" clId="{77F900B5-234D-46FF-8520-C05F333587E2}" dt="2026-05-21T06:01:59.953" v="187" actId="20577"/>
        <pc:sldMkLst>
          <pc:docMk/>
          <pc:sldMk cId="2918558307" sldId="296"/>
        </pc:sldMkLst>
        <pc:spChg chg="mod">
          <ac:chgData name="Marttila Kristiina" userId="ca0afa40-f944-4e0d-b8e4-741440523782" providerId="ADAL" clId="{77F900B5-234D-46FF-8520-C05F333587E2}" dt="2026-05-21T06:01:59.953" v="187" actId="20577"/>
          <ac:spMkLst>
            <pc:docMk/>
            <pc:sldMk cId="2918558307" sldId="296"/>
            <ac:spMk id="6" creationId="{E6E331E0-EE16-2C6C-9DB0-E46874750235}"/>
          </ac:spMkLst>
        </pc:spChg>
      </pc:sldChg>
      <pc:sldChg chg="modSp mod">
        <pc:chgData name="Marttila Kristiina" userId="ca0afa40-f944-4e0d-b8e4-741440523782" providerId="ADAL" clId="{77F900B5-234D-46FF-8520-C05F333587E2}" dt="2026-05-20T13:15:58.281" v="11" actId="20577"/>
        <pc:sldMkLst>
          <pc:docMk/>
          <pc:sldMk cId="3023115334" sldId="303"/>
        </pc:sldMkLst>
        <pc:spChg chg="mod">
          <ac:chgData name="Marttila Kristiina" userId="ca0afa40-f944-4e0d-b8e4-741440523782" providerId="ADAL" clId="{77F900B5-234D-46FF-8520-C05F333587E2}" dt="2026-05-20T13:15:58.281" v="11" actId="20577"/>
          <ac:spMkLst>
            <pc:docMk/>
            <pc:sldMk cId="3023115334" sldId="303"/>
            <ac:spMk id="6" creationId="{5AF2B1F4-03FE-7FCA-FD8B-62D84836DCFF}"/>
          </ac:spMkLst>
        </pc:spChg>
        <pc:spChg chg="mod">
          <ac:chgData name="Marttila Kristiina" userId="ca0afa40-f944-4e0d-b8e4-741440523782" providerId="ADAL" clId="{77F900B5-234D-46FF-8520-C05F333587E2}" dt="2026-05-20T13:14:46.022" v="5" actId="20577"/>
          <ac:spMkLst>
            <pc:docMk/>
            <pc:sldMk cId="3023115334" sldId="303"/>
            <ac:spMk id="8" creationId="{EF372017-F5F1-C9BF-1917-4CCDAC58B6CD}"/>
          </ac:spMkLst>
        </pc:spChg>
      </pc:sldChg>
      <pc:sldChg chg="modSp mod">
        <pc:chgData name="Marttila Kristiina" userId="ca0afa40-f944-4e0d-b8e4-741440523782" providerId="ADAL" clId="{77F900B5-234D-46FF-8520-C05F333587E2}" dt="2026-05-20T13:16:10.510" v="13" actId="20577"/>
        <pc:sldMkLst>
          <pc:docMk/>
          <pc:sldMk cId="3876963235" sldId="332"/>
        </pc:sldMkLst>
        <pc:spChg chg="mod">
          <ac:chgData name="Marttila Kristiina" userId="ca0afa40-f944-4e0d-b8e4-741440523782" providerId="ADAL" clId="{77F900B5-234D-46FF-8520-C05F333587E2}" dt="2026-05-20T13:16:10.510" v="13" actId="20577"/>
          <ac:spMkLst>
            <pc:docMk/>
            <pc:sldMk cId="3876963235" sldId="332"/>
            <ac:spMk id="3" creationId="{7C77E7F3-0C70-400C-878F-6ECFFD66DDAD}"/>
          </ac:spMkLst>
        </pc:spChg>
      </pc:sldChg>
      <pc:sldChg chg="modSp mod">
        <pc:chgData name="Marttila Kristiina" userId="ca0afa40-f944-4e0d-b8e4-741440523782" providerId="ADAL" clId="{77F900B5-234D-46FF-8520-C05F333587E2}" dt="2026-05-20T13:16:49.139" v="38" actId="20577"/>
        <pc:sldMkLst>
          <pc:docMk/>
          <pc:sldMk cId="4155042230" sldId="333"/>
        </pc:sldMkLst>
        <pc:spChg chg="mod">
          <ac:chgData name="Marttila Kristiina" userId="ca0afa40-f944-4e0d-b8e4-741440523782" providerId="ADAL" clId="{77F900B5-234D-46FF-8520-C05F333587E2}" dt="2026-05-20T13:16:49.139" v="38" actId="20577"/>
          <ac:spMkLst>
            <pc:docMk/>
            <pc:sldMk cId="4155042230" sldId="333"/>
            <ac:spMk id="3" creationId="{0DCDC937-66F3-4E91-807D-3FC8112AF9E5}"/>
          </ac:spMkLst>
        </pc:spChg>
      </pc:sldChg>
      <pc:sldChg chg="modSp mod">
        <pc:chgData name="Marttila Kristiina" userId="ca0afa40-f944-4e0d-b8e4-741440523782" providerId="ADAL" clId="{77F900B5-234D-46FF-8520-C05F333587E2}" dt="2026-05-20T13:22:29.016" v="179" actId="6549"/>
        <pc:sldMkLst>
          <pc:docMk/>
          <pc:sldMk cId="1391487379" sldId="334"/>
        </pc:sldMkLst>
        <pc:spChg chg="mod">
          <ac:chgData name="Marttila Kristiina" userId="ca0afa40-f944-4e0d-b8e4-741440523782" providerId="ADAL" clId="{77F900B5-234D-46FF-8520-C05F333587E2}" dt="2026-05-20T13:22:29.016" v="179" actId="6549"/>
          <ac:spMkLst>
            <pc:docMk/>
            <pc:sldMk cId="1391487379" sldId="334"/>
            <ac:spMk id="3" creationId="{5FA898C1-3202-4439-B056-03DD63C7599A}"/>
          </ac:spMkLst>
        </pc:spChg>
      </pc:sldChg>
      <pc:sldChg chg="modSp mod">
        <pc:chgData name="Marttila Kristiina" userId="ca0afa40-f944-4e0d-b8e4-741440523782" providerId="ADAL" clId="{77F900B5-234D-46FF-8520-C05F333587E2}" dt="2026-05-20T13:23:27.867" v="185" actId="20577"/>
        <pc:sldMkLst>
          <pc:docMk/>
          <pc:sldMk cId="2440459140" sldId="336"/>
        </pc:sldMkLst>
        <pc:spChg chg="mod">
          <ac:chgData name="Marttila Kristiina" userId="ca0afa40-f944-4e0d-b8e4-741440523782" providerId="ADAL" clId="{77F900B5-234D-46FF-8520-C05F333587E2}" dt="2026-05-20T13:23:27.867" v="185" actId="20577"/>
          <ac:spMkLst>
            <pc:docMk/>
            <pc:sldMk cId="2440459140" sldId="336"/>
            <ac:spMk id="2" creationId="{A3AE8F3D-41B1-50DC-9DD3-8984FC67F950}"/>
          </ac:spMkLst>
        </pc:spChg>
      </pc:sldChg>
      <pc:sldChg chg="modSp mod">
        <pc:chgData name="Marttila Kristiina" userId="ca0afa40-f944-4e0d-b8e4-741440523782" providerId="ADAL" clId="{77F900B5-234D-46FF-8520-C05F333587E2}" dt="2026-05-20T13:18:09.502" v="51" actId="20577"/>
        <pc:sldMkLst>
          <pc:docMk/>
          <pc:sldMk cId="1582676065" sldId="337"/>
        </pc:sldMkLst>
        <pc:spChg chg="mod">
          <ac:chgData name="Marttila Kristiina" userId="ca0afa40-f944-4e0d-b8e4-741440523782" providerId="ADAL" clId="{77F900B5-234D-46FF-8520-C05F333587E2}" dt="2026-05-20T13:18:09.502" v="51" actId="20577"/>
          <ac:spMkLst>
            <pc:docMk/>
            <pc:sldMk cId="1582676065" sldId="337"/>
            <ac:spMk id="9" creationId="{5825D1D0-4FB6-A5E2-BF94-27E45B710E93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8A27AB-E35A-43F6-B2F5-CF4D5AD1FF79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fi-FI"/>
        </a:p>
      </dgm:t>
    </dgm:pt>
    <dgm:pt modelId="{F3343146-2EB3-45FA-9C92-7F84C012A29F}">
      <dgm:prSet phldrT="[Teksti]" custT="1"/>
      <dgm:spPr/>
      <dgm:t>
        <a:bodyPr/>
        <a:lstStyle/>
        <a:p>
          <a:r>
            <a:rPr lang="fi-FI" sz="3600" dirty="0"/>
            <a:t>Kaikille</a:t>
          </a:r>
          <a:r>
            <a:rPr lang="fi-FI" sz="3200" dirty="0"/>
            <a:t> </a:t>
          </a:r>
          <a:r>
            <a:rPr lang="fi-FI" sz="3600" dirty="0"/>
            <a:t>yhteinen</a:t>
          </a:r>
          <a:r>
            <a:rPr lang="fi-FI" sz="3200" dirty="0"/>
            <a:t> esiopetus</a:t>
          </a:r>
        </a:p>
      </dgm:t>
    </dgm:pt>
    <dgm:pt modelId="{DE310144-561A-420B-B56F-279E886F3AFF}" type="parTrans" cxnId="{F161D5BC-20E7-44D0-B653-4362FFB5D49C}">
      <dgm:prSet/>
      <dgm:spPr/>
      <dgm:t>
        <a:bodyPr/>
        <a:lstStyle/>
        <a:p>
          <a:endParaRPr lang="fi-FI"/>
        </a:p>
      </dgm:t>
    </dgm:pt>
    <dgm:pt modelId="{B41F3C5C-653C-4721-9FB7-F461B3722025}" type="sibTrans" cxnId="{F161D5BC-20E7-44D0-B653-4362FFB5D49C}">
      <dgm:prSet/>
      <dgm:spPr/>
      <dgm:t>
        <a:bodyPr/>
        <a:lstStyle/>
        <a:p>
          <a:endParaRPr lang="fi-FI"/>
        </a:p>
      </dgm:t>
    </dgm:pt>
    <dgm:pt modelId="{2318EA8B-68B1-4E6B-8AB5-328C1DE322F3}">
      <dgm:prSet phldrT="[Teksti]" custT="1"/>
      <dgm:spPr/>
      <dgm:t>
        <a:bodyPr/>
        <a:lstStyle/>
        <a:p>
          <a:r>
            <a:rPr lang="fi-FI" sz="1800" dirty="0"/>
            <a:t>Jossa kukin lapsi voi toimia, kehittyä ja oppia omana ainutlaatuisena yksilönään sekä yhteisön jäsenenä</a:t>
          </a:r>
        </a:p>
      </dgm:t>
    </dgm:pt>
    <dgm:pt modelId="{643FF8D1-EAF1-40C7-861C-ED4549802A5E}" type="parTrans" cxnId="{57F8A172-DB3D-4CB4-8E00-C215403E94F7}">
      <dgm:prSet/>
      <dgm:spPr/>
      <dgm:t>
        <a:bodyPr/>
        <a:lstStyle/>
        <a:p>
          <a:endParaRPr lang="fi-FI"/>
        </a:p>
      </dgm:t>
    </dgm:pt>
    <dgm:pt modelId="{C1EA3F97-D494-4399-A752-BCC28982BC18}" type="sibTrans" cxnId="{57F8A172-DB3D-4CB4-8E00-C215403E94F7}">
      <dgm:prSet/>
      <dgm:spPr/>
      <dgm:t>
        <a:bodyPr/>
        <a:lstStyle/>
        <a:p>
          <a:endParaRPr lang="fi-FI"/>
        </a:p>
      </dgm:t>
    </dgm:pt>
    <dgm:pt modelId="{544AE824-9B74-4F8B-B5AD-CF6651FC3454}">
      <dgm:prSet phldrT="[Teksti]" custT="1"/>
      <dgm:spPr/>
      <dgm:t>
        <a:bodyPr/>
        <a:lstStyle/>
        <a:p>
          <a:r>
            <a:rPr lang="fi-FI" sz="3200" dirty="0"/>
            <a:t>Oppimisen ja oivaltamisen ilo</a:t>
          </a:r>
        </a:p>
      </dgm:t>
    </dgm:pt>
    <dgm:pt modelId="{96CB4FA3-EF69-41A3-AAAB-83596D7B116E}" type="parTrans" cxnId="{3549EFA5-2EB2-43A4-ADD9-D64464A416D0}">
      <dgm:prSet/>
      <dgm:spPr/>
      <dgm:t>
        <a:bodyPr/>
        <a:lstStyle/>
        <a:p>
          <a:endParaRPr lang="fi-FI"/>
        </a:p>
      </dgm:t>
    </dgm:pt>
    <dgm:pt modelId="{3618B0B2-B7A5-40CE-B49F-B05F008A4B64}" type="sibTrans" cxnId="{3549EFA5-2EB2-43A4-ADD9-D64464A416D0}">
      <dgm:prSet/>
      <dgm:spPr/>
      <dgm:t>
        <a:bodyPr/>
        <a:lstStyle/>
        <a:p>
          <a:endParaRPr lang="fi-FI"/>
        </a:p>
      </dgm:t>
    </dgm:pt>
    <dgm:pt modelId="{48438D00-08FC-4283-B1B4-46D7C5D3674A}">
      <dgm:prSet phldrT="[Teksti]" custT="1"/>
      <dgm:spPr/>
      <dgm:t>
        <a:bodyPr/>
        <a:lstStyle/>
        <a:p>
          <a:r>
            <a:rPr lang="fi-FI" sz="1800" dirty="0"/>
            <a:t>Leikille, aloitteille ja kokeiluille on sijaa. Leikkiä eri muodoissaan hyödynnetään opetuksessa monipuolisesti.</a:t>
          </a:r>
        </a:p>
      </dgm:t>
    </dgm:pt>
    <dgm:pt modelId="{7EB6FC37-F0F6-4FC8-8F7B-2AEA84DECB1E}" type="parTrans" cxnId="{D4E2FACF-8451-491C-88C6-7695651C7492}">
      <dgm:prSet/>
      <dgm:spPr/>
      <dgm:t>
        <a:bodyPr/>
        <a:lstStyle/>
        <a:p>
          <a:endParaRPr lang="fi-FI"/>
        </a:p>
      </dgm:t>
    </dgm:pt>
    <dgm:pt modelId="{22CF9795-0696-4641-861A-E9E0887CEFCC}" type="sibTrans" cxnId="{D4E2FACF-8451-491C-88C6-7695651C7492}">
      <dgm:prSet/>
      <dgm:spPr/>
      <dgm:t>
        <a:bodyPr/>
        <a:lstStyle/>
        <a:p>
          <a:endParaRPr lang="fi-FI"/>
        </a:p>
      </dgm:t>
    </dgm:pt>
    <dgm:pt modelId="{59897903-4B54-49E9-B533-512DC76D0E30}">
      <dgm:prSet custT="1"/>
      <dgm:spPr/>
      <dgm:t>
        <a:bodyPr/>
        <a:lstStyle/>
        <a:p>
          <a:r>
            <a:rPr lang="fi-FI" sz="3200" dirty="0"/>
            <a:t>Osallisuus, yhdenvertaisuus ja tasa-arvo</a:t>
          </a:r>
        </a:p>
      </dgm:t>
    </dgm:pt>
    <dgm:pt modelId="{B69D5887-42AF-4DAE-BD59-025CE35A6B1A}" type="parTrans" cxnId="{FDF72842-25A3-40E8-B798-3F6ED7618723}">
      <dgm:prSet/>
      <dgm:spPr/>
      <dgm:t>
        <a:bodyPr/>
        <a:lstStyle/>
        <a:p>
          <a:endParaRPr lang="fi-FI"/>
        </a:p>
      </dgm:t>
    </dgm:pt>
    <dgm:pt modelId="{E341FF62-69DD-44AB-8487-AF89351A7153}" type="sibTrans" cxnId="{FDF72842-25A3-40E8-B798-3F6ED7618723}">
      <dgm:prSet/>
      <dgm:spPr/>
      <dgm:t>
        <a:bodyPr/>
        <a:lstStyle/>
        <a:p>
          <a:endParaRPr lang="fi-FI"/>
        </a:p>
      </dgm:t>
    </dgm:pt>
    <dgm:pt modelId="{CE06A3FD-B6E1-47DA-BC3B-0F439366671A}">
      <dgm:prSet custT="1"/>
      <dgm:spPr/>
      <dgm:t>
        <a:bodyPr/>
        <a:lstStyle/>
        <a:p>
          <a:r>
            <a:rPr lang="fi-FI" sz="3200" dirty="0"/>
            <a:t>Hyvinvointi ja turvallinen arki</a:t>
          </a:r>
        </a:p>
      </dgm:t>
    </dgm:pt>
    <dgm:pt modelId="{9F7B953C-5C28-4E54-8033-D4633FDC8107}" type="parTrans" cxnId="{6E497254-BF38-4D74-91C7-596B030E627F}">
      <dgm:prSet/>
      <dgm:spPr/>
      <dgm:t>
        <a:bodyPr/>
        <a:lstStyle/>
        <a:p>
          <a:endParaRPr lang="fi-FI"/>
        </a:p>
      </dgm:t>
    </dgm:pt>
    <dgm:pt modelId="{25B4B7BA-C2A6-47B7-8352-9317EDD845AE}" type="sibTrans" cxnId="{6E497254-BF38-4D74-91C7-596B030E627F}">
      <dgm:prSet/>
      <dgm:spPr/>
      <dgm:t>
        <a:bodyPr/>
        <a:lstStyle/>
        <a:p>
          <a:endParaRPr lang="fi-FI"/>
        </a:p>
      </dgm:t>
    </dgm:pt>
    <dgm:pt modelId="{925F5D99-976E-44D4-B33D-1608098A770F}" type="pres">
      <dgm:prSet presAssocID="{968A27AB-E35A-43F6-B2F5-CF4D5AD1FF79}" presName="linear" presStyleCnt="0">
        <dgm:presLayoutVars>
          <dgm:animLvl val="lvl"/>
          <dgm:resizeHandles val="exact"/>
        </dgm:presLayoutVars>
      </dgm:prSet>
      <dgm:spPr/>
    </dgm:pt>
    <dgm:pt modelId="{97112BA9-809A-4EEC-8187-E0773C63B463}" type="pres">
      <dgm:prSet presAssocID="{F3343146-2EB3-45FA-9C92-7F84C012A29F}" presName="parentText" presStyleLbl="node1" presStyleIdx="0" presStyleCnt="4" custScaleY="64018">
        <dgm:presLayoutVars>
          <dgm:chMax val="0"/>
          <dgm:bulletEnabled val="1"/>
        </dgm:presLayoutVars>
      </dgm:prSet>
      <dgm:spPr/>
    </dgm:pt>
    <dgm:pt modelId="{1B9D2915-EACF-4770-8369-290108AF012C}" type="pres">
      <dgm:prSet presAssocID="{F3343146-2EB3-45FA-9C92-7F84C012A29F}" presName="childText" presStyleLbl="revTx" presStyleIdx="0" presStyleCnt="2" custScaleY="149777" custLinFactNeighborX="0" custLinFactNeighborY="5458">
        <dgm:presLayoutVars>
          <dgm:bulletEnabled val="1"/>
        </dgm:presLayoutVars>
      </dgm:prSet>
      <dgm:spPr/>
    </dgm:pt>
    <dgm:pt modelId="{D13B8368-0D48-491D-9244-EE05578151DF}" type="pres">
      <dgm:prSet presAssocID="{544AE824-9B74-4F8B-B5AD-CF6651FC3454}" presName="parentText" presStyleLbl="node1" presStyleIdx="1" presStyleCnt="4" custScaleY="64195" custLinFactNeighborY="-78405">
        <dgm:presLayoutVars>
          <dgm:chMax val="0"/>
          <dgm:bulletEnabled val="1"/>
        </dgm:presLayoutVars>
      </dgm:prSet>
      <dgm:spPr/>
    </dgm:pt>
    <dgm:pt modelId="{6D46F438-FC05-4F3F-96F4-E31C8B237196}" type="pres">
      <dgm:prSet presAssocID="{544AE824-9B74-4F8B-B5AD-CF6651FC3454}" presName="childText" presStyleLbl="revTx" presStyleIdx="1" presStyleCnt="2" custLinFactNeighborY="-62886">
        <dgm:presLayoutVars>
          <dgm:bulletEnabled val="1"/>
        </dgm:presLayoutVars>
      </dgm:prSet>
      <dgm:spPr/>
    </dgm:pt>
    <dgm:pt modelId="{F1D93C12-868E-41FC-B1CF-2AE10E4155CA}" type="pres">
      <dgm:prSet presAssocID="{59897903-4B54-49E9-B533-512DC76D0E30}" presName="parentText" presStyleLbl="node1" presStyleIdx="2" presStyleCnt="4" custScaleY="63838" custLinFactY="-73773" custLinFactNeighborY="-100000">
        <dgm:presLayoutVars>
          <dgm:chMax val="0"/>
          <dgm:bulletEnabled val="1"/>
        </dgm:presLayoutVars>
      </dgm:prSet>
      <dgm:spPr/>
    </dgm:pt>
    <dgm:pt modelId="{40B600EB-0E19-4016-9237-6DA9201836AC}" type="pres">
      <dgm:prSet presAssocID="{E341FF62-69DD-44AB-8487-AF89351A7153}" presName="spacer" presStyleCnt="0"/>
      <dgm:spPr/>
    </dgm:pt>
    <dgm:pt modelId="{20EEEC16-1EA2-4648-88DB-27B203F3A40A}" type="pres">
      <dgm:prSet presAssocID="{CE06A3FD-B6E1-47DA-BC3B-0F439366671A}" presName="parentText" presStyleLbl="node1" presStyleIdx="3" presStyleCnt="4" custScaleY="65124" custLinFactY="-21145" custLinFactNeighborY="-100000">
        <dgm:presLayoutVars>
          <dgm:chMax val="0"/>
          <dgm:bulletEnabled val="1"/>
        </dgm:presLayoutVars>
      </dgm:prSet>
      <dgm:spPr/>
    </dgm:pt>
  </dgm:ptLst>
  <dgm:cxnLst>
    <dgm:cxn modelId="{D8D86028-EAE0-4299-9585-49FC121B4910}" type="presOf" srcId="{48438D00-08FC-4283-B1B4-46D7C5D3674A}" destId="{6D46F438-FC05-4F3F-96F4-E31C8B237196}" srcOrd="0" destOrd="0" presId="urn:microsoft.com/office/officeart/2005/8/layout/vList2"/>
    <dgm:cxn modelId="{FDF72842-25A3-40E8-B798-3F6ED7618723}" srcId="{968A27AB-E35A-43F6-B2F5-CF4D5AD1FF79}" destId="{59897903-4B54-49E9-B533-512DC76D0E30}" srcOrd="2" destOrd="0" parTransId="{B69D5887-42AF-4DAE-BD59-025CE35A6B1A}" sibTransId="{E341FF62-69DD-44AB-8487-AF89351A7153}"/>
    <dgm:cxn modelId="{B2ACA465-8679-44EE-B29D-FAB7767BB12E}" type="presOf" srcId="{59897903-4B54-49E9-B533-512DC76D0E30}" destId="{F1D93C12-868E-41FC-B1CF-2AE10E4155CA}" srcOrd="0" destOrd="0" presId="urn:microsoft.com/office/officeart/2005/8/layout/vList2"/>
    <dgm:cxn modelId="{57F8A172-DB3D-4CB4-8E00-C215403E94F7}" srcId="{F3343146-2EB3-45FA-9C92-7F84C012A29F}" destId="{2318EA8B-68B1-4E6B-8AB5-328C1DE322F3}" srcOrd="0" destOrd="0" parTransId="{643FF8D1-EAF1-40C7-861C-ED4549802A5E}" sibTransId="{C1EA3F97-D494-4399-A752-BCC28982BC18}"/>
    <dgm:cxn modelId="{6E497254-BF38-4D74-91C7-596B030E627F}" srcId="{968A27AB-E35A-43F6-B2F5-CF4D5AD1FF79}" destId="{CE06A3FD-B6E1-47DA-BC3B-0F439366671A}" srcOrd="3" destOrd="0" parTransId="{9F7B953C-5C28-4E54-8033-D4633FDC8107}" sibTransId="{25B4B7BA-C2A6-47B7-8352-9317EDD845AE}"/>
    <dgm:cxn modelId="{35875274-9F57-4C97-8DBF-4757D9EDE380}" type="presOf" srcId="{2318EA8B-68B1-4E6B-8AB5-328C1DE322F3}" destId="{1B9D2915-EACF-4770-8369-290108AF012C}" srcOrd="0" destOrd="0" presId="urn:microsoft.com/office/officeart/2005/8/layout/vList2"/>
    <dgm:cxn modelId="{85709B99-EEC1-455F-B56F-0CACD77B7518}" type="presOf" srcId="{F3343146-2EB3-45FA-9C92-7F84C012A29F}" destId="{97112BA9-809A-4EEC-8187-E0773C63B463}" srcOrd="0" destOrd="0" presId="urn:microsoft.com/office/officeart/2005/8/layout/vList2"/>
    <dgm:cxn modelId="{3549EFA5-2EB2-43A4-ADD9-D64464A416D0}" srcId="{968A27AB-E35A-43F6-B2F5-CF4D5AD1FF79}" destId="{544AE824-9B74-4F8B-B5AD-CF6651FC3454}" srcOrd="1" destOrd="0" parTransId="{96CB4FA3-EF69-41A3-AAAB-83596D7B116E}" sibTransId="{3618B0B2-B7A5-40CE-B49F-B05F008A4B64}"/>
    <dgm:cxn modelId="{F161D5BC-20E7-44D0-B653-4362FFB5D49C}" srcId="{968A27AB-E35A-43F6-B2F5-CF4D5AD1FF79}" destId="{F3343146-2EB3-45FA-9C92-7F84C012A29F}" srcOrd="0" destOrd="0" parTransId="{DE310144-561A-420B-B56F-279E886F3AFF}" sibTransId="{B41F3C5C-653C-4721-9FB7-F461B3722025}"/>
    <dgm:cxn modelId="{D4E2FACF-8451-491C-88C6-7695651C7492}" srcId="{544AE824-9B74-4F8B-B5AD-CF6651FC3454}" destId="{48438D00-08FC-4283-B1B4-46D7C5D3674A}" srcOrd="0" destOrd="0" parTransId="{7EB6FC37-F0F6-4FC8-8F7B-2AEA84DECB1E}" sibTransId="{22CF9795-0696-4641-861A-E9E0887CEFCC}"/>
    <dgm:cxn modelId="{F1DD98DD-9795-4A37-ADD5-39BF90D35544}" type="presOf" srcId="{544AE824-9B74-4F8B-B5AD-CF6651FC3454}" destId="{D13B8368-0D48-491D-9244-EE05578151DF}" srcOrd="0" destOrd="0" presId="urn:microsoft.com/office/officeart/2005/8/layout/vList2"/>
    <dgm:cxn modelId="{26F1F4E8-8CBA-4380-B165-F0DBAD3B78F8}" type="presOf" srcId="{CE06A3FD-B6E1-47DA-BC3B-0F439366671A}" destId="{20EEEC16-1EA2-4648-88DB-27B203F3A40A}" srcOrd="0" destOrd="0" presId="urn:microsoft.com/office/officeart/2005/8/layout/vList2"/>
    <dgm:cxn modelId="{4E1B19FF-E815-4A9B-BBA6-1501976A84B2}" type="presOf" srcId="{968A27AB-E35A-43F6-B2F5-CF4D5AD1FF79}" destId="{925F5D99-976E-44D4-B33D-1608098A770F}" srcOrd="0" destOrd="0" presId="urn:microsoft.com/office/officeart/2005/8/layout/vList2"/>
    <dgm:cxn modelId="{3966BA80-C56B-4C07-B8CA-30F0A194A772}" type="presParOf" srcId="{925F5D99-976E-44D4-B33D-1608098A770F}" destId="{97112BA9-809A-4EEC-8187-E0773C63B463}" srcOrd="0" destOrd="0" presId="urn:microsoft.com/office/officeart/2005/8/layout/vList2"/>
    <dgm:cxn modelId="{245335FA-0183-4EB9-9C2C-2AEC4D47B924}" type="presParOf" srcId="{925F5D99-976E-44D4-B33D-1608098A770F}" destId="{1B9D2915-EACF-4770-8369-290108AF012C}" srcOrd="1" destOrd="0" presId="urn:microsoft.com/office/officeart/2005/8/layout/vList2"/>
    <dgm:cxn modelId="{46C5D95A-3885-4692-A334-BE6B6DF65EE3}" type="presParOf" srcId="{925F5D99-976E-44D4-B33D-1608098A770F}" destId="{D13B8368-0D48-491D-9244-EE05578151DF}" srcOrd="2" destOrd="0" presId="urn:microsoft.com/office/officeart/2005/8/layout/vList2"/>
    <dgm:cxn modelId="{0197619F-1155-4213-9EFE-14513590D2FF}" type="presParOf" srcId="{925F5D99-976E-44D4-B33D-1608098A770F}" destId="{6D46F438-FC05-4F3F-96F4-E31C8B237196}" srcOrd="3" destOrd="0" presId="urn:microsoft.com/office/officeart/2005/8/layout/vList2"/>
    <dgm:cxn modelId="{29AB68D7-935F-47D4-B1EF-57A8E62F4AFD}" type="presParOf" srcId="{925F5D99-976E-44D4-B33D-1608098A770F}" destId="{F1D93C12-868E-41FC-B1CF-2AE10E4155CA}" srcOrd="4" destOrd="0" presId="urn:microsoft.com/office/officeart/2005/8/layout/vList2"/>
    <dgm:cxn modelId="{2DB8A5F2-D2A0-4B97-A664-15DB67F66B0B}" type="presParOf" srcId="{925F5D99-976E-44D4-B33D-1608098A770F}" destId="{40B600EB-0E19-4016-9237-6DA9201836AC}" srcOrd="5" destOrd="0" presId="urn:microsoft.com/office/officeart/2005/8/layout/vList2"/>
    <dgm:cxn modelId="{1FD7443D-D608-44DF-8DD4-FF65334E8C17}" type="presParOf" srcId="{925F5D99-976E-44D4-B33D-1608098A770F}" destId="{20EEEC16-1EA2-4648-88DB-27B203F3A40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12BA9-809A-4EEC-8187-E0773C63B463}">
      <dsp:nvSpPr>
        <dsp:cNvPr id="0" name=""/>
        <dsp:cNvSpPr/>
      </dsp:nvSpPr>
      <dsp:spPr>
        <a:xfrm>
          <a:off x="0" y="21340"/>
          <a:ext cx="9508066" cy="65912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600" kern="1200" dirty="0"/>
            <a:t>Kaikille</a:t>
          </a:r>
          <a:r>
            <a:rPr lang="fi-FI" sz="3200" kern="1200" dirty="0"/>
            <a:t> </a:t>
          </a:r>
          <a:r>
            <a:rPr lang="fi-FI" sz="3600" kern="1200" dirty="0"/>
            <a:t>yhteinen</a:t>
          </a:r>
          <a:r>
            <a:rPr lang="fi-FI" sz="3200" kern="1200" dirty="0"/>
            <a:t> esiopetus</a:t>
          </a:r>
        </a:p>
      </dsp:txBody>
      <dsp:txXfrm>
        <a:off x="32176" y="53516"/>
        <a:ext cx="9443714" cy="594777"/>
      </dsp:txXfrm>
    </dsp:sp>
    <dsp:sp modelId="{1B9D2915-EACF-4770-8369-290108AF012C}">
      <dsp:nvSpPr>
        <dsp:cNvPr id="0" name=""/>
        <dsp:cNvSpPr/>
      </dsp:nvSpPr>
      <dsp:spPr>
        <a:xfrm>
          <a:off x="0" y="736665"/>
          <a:ext cx="9508066" cy="13641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1881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fi-FI" sz="1800" kern="1200" dirty="0"/>
            <a:t>Jossa kukin lapsi voi toimia, kehittyä ja oppia omana ainutlaatuisena yksilönään sekä yhteisön jäsenenä</a:t>
          </a:r>
        </a:p>
      </dsp:txBody>
      <dsp:txXfrm>
        <a:off x="0" y="736665"/>
        <a:ext cx="9508066" cy="1364168"/>
      </dsp:txXfrm>
    </dsp:sp>
    <dsp:sp modelId="{D13B8368-0D48-491D-9244-EE05578151DF}">
      <dsp:nvSpPr>
        <dsp:cNvPr id="0" name=""/>
        <dsp:cNvSpPr/>
      </dsp:nvSpPr>
      <dsp:spPr>
        <a:xfrm>
          <a:off x="0" y="1330525"/>
          <a:ext cx="9508066" cy="66095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200" kern="1200" dirty="0"/>
            <a:t>Oppimisen ja oivaltamisen ilo</a:t>
          </a:r>
        </a:p>
      </dsp:txBody>
      <dsp:txXfrm>
        <a:off x="32265" y="1362790"/>
        <a:ext cx="9443536" cy="596421"/>
      </dsp:txXfrm>
    </dsp:sp>
    <dsp:sp modelId="{6D46F438-FC05-4F3F-96F4-E31C8B237196}">
      <dsp:nvSpPr>
        <dsp:cNvPr id="0" name=""/>
        <dsp:cNvSpPr/>
      </dsp:nvSpPr>
      <dsp:spPr>
        <a:xfrm>
          <a:off x="0" y="2058115"/>
          <a:ext cx="9508066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1881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fi-FI" sz="1800" kern="1200" dirty="0"/>
            <a:t>Leikille, aloitteille ja kokeiluille on sijaa. Leikkiä eri muodoissaan hyödynnetään opetuksessa monipuolisesti.</a:t>
          </a:r>
        </a:p>
      </dsp:txBody>
      <dsp:txXfrm>
        <a:off x="0" y="2058115"/>
        <a:ext cx="9508066" cy="910800"/>
      </dsp:txXfrm>
    </dsp:sp>
    <dsp:sp modelId="{F1D93C12-868E-41FC-B1CF-2AE10E4155CA}">
      <dsp:nvSpPr>
        <dsp:cNvPr id="0" name=""/>
        <dsp:cNvSpPr/>
      </dsp:nvSpPr>
      <dsp:spPr>
        <a:xfrm>
          <a:off x="0" y="2698423"/>
          <a:ext cx="9508066" cy="65727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200" kern="1200" dirty="0"/>
            <a:t>Osallisuus, yhdenvertaisuus ja tasa-arvo</a:t>
          </a:r>
        </a:p>
      </dsp:txBody>
      <dsp:txXfrm>
        <a:off x="32086" y="2730509"/>
        <a:ext cx="9443894" cy="593104"/>
      </dsp:txXfrm>
    </dsp:sp>
    <dsp:sp modelId="{20EEEC16-1EA2-4648-88DB-27B203F3A40A}">
      <dsp:nvSpPr>
        <dsp:cNvPr id="0" name=""/>
        <dsp:cNvSpPr/>
      </dsp:nvSpPr>
      <dsp:spPr>
        <a:xfrm>
          <a:off x="0" y="4055957"/>
          <a:ext cx="9508066" cy="67051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200" kern="1200" dirty="0"/>
            <a:t>Hyvinvointi ja turvallinen arki</a:t>
          </a:r>
        </a:p>
      </dsp:txBody>
      <dsp:txXfrm>
        <a:off x="32732" y="4088689"/>
        <a:ext cx="9442602" cy="605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CE7E-6E86-C042-A5E2-25A46B3C386A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D00FF-EE06-A746-B168-918D6BB36FB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762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jpeg"/><Relationship Id="rId9" Type="http://schemas.openxmlformats.org/officeDocument/2006/relationships/image" Target="../media/image20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068649" cy="1511223"/>
          </a:xfrm>
        </p:spPr>
        <p:txBody>
          <a:bodyPr anchor="b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B0C921-2328-8D4C-9B3A-2174D953A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908" y="2381208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094E748-5419-BE6A-C394-F3DDBFDD99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8283"/>
          <a:stretch/>
        </p:blipFill>
        <p:spPr>
          <a:xfrm>
            <a:off x="0" y="3050809"/>
            <a:ext cx="10439400" cy="3807191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18B54729-2147-BD8C-0034-87AC14140B5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931506" y="507675"/>
            <a:ext cx="2383367" cy="23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47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untomessut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0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099535FD-3F6A-B39E-5BC7-E88CC5978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745" t="-949" r="10392" b="6940"/>
          <a:stretch/>
        </p:blipFill>
        <p:spPr>
          <a:xfrm>
            <a:off x="0" y="528321"/>
            <a:ext cx="4024745" cy="6329679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2832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B1A6A97B-61BF-77F7-A034-952783114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E510A20B-E3D4-A126-7FAF-BFB664C686E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-3420" t="6239" r="-8158" b="-1"/>
          <a:stretch/>
        </p:blipFill>
        <p:spPr>
          <a:xfrm>
            <a:off x="1191491" y="0"/>
            <a:ext cx="1729618" cy="140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38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s työpaikk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2" name="Picture 11" descr="A group of people on a bench&#10;&#10;Description automatically generated with low confidence">
            <a:extLst>
              <a:ext uri="{FF2B5EF4-FFF2-40B4-BE49-F238E27FC236}">
                <a16:creationId xmlns:a16="http://schemas.microsoft.com/office/drawing/2014/main" id="{98E63D1D-C38B-D55C-DBEB-50D3DA7852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18" t="494"/>
          <a:stretch/>
        </p:blipFill>
        <p:spPr>
          <a:xfrm>
            <a:off x="-1" y="668867"/>
            <a:ext cx="4314815" cy="6189133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2832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08015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ttö ja koir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159999" y="2350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7414" y="509522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7414" y="1815713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13" name="Kuva 12" descr="Kuva, joka sisältää kohteen koira, vaate, animaatio&#10;&#10;Kuvaus luotu automaattisesti">
            <a:extLst>
              <a:ext uri="{FF2B5EF4-FFF2-40B4-BE49-F238E27FC236}">
                <a16:creationId xmlns:a16="http://schemas.microsoft.com/office/drawing/2014/main" id="{789E340B-C8D0-FC72-7940-F1F771AA5A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65694" y="136524"/>
            <a:ext cx="6025253" cy="6018037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8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innity kuntaasi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CF1A7CD-8843-9C81-EF65-87A6650812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508" r="-804" b="5362"/>
          <a:stretch/>
        </p:blipFill>
        <p:spPr>
          <a:xfrm>
            <a:off x="0" y="4448291"/>
            <a:ext cx="10033000" cy="240970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DDD3544-488C-2122-9763-817AAA98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7351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iinnity kuntaasi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DDD3544-488C-2122-9763-817AAA98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8" name="Kuva 7" descr="Kuva, joka sisältää kohteen Animaatio, pikseli&#10;&#10;Kuvaus luotu automaattisesti">
            <a:extLst>
              <a:ext uri="{FF2B5EF4-FFF2-40B4-BE49-F238E27FC236}">
                <a16:creationId xmlns:a16="http://schemas.microsoft.com/office/drawing/2014/main" id="{45E9B95E-AE23-1D0B-03A0-440CF296650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42500" y="3634774"/>
            <a:ext cx="9234208" cy="339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5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lmasto ja energia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1" name="Picture 10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8CE3215D-035D-94C5-A268-E0017D04C0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502" b="317"/>
          <a:stretch/>
        </p:blipFill>
        <p:spPr>
          <a:xfrm>
            <a:off x="0" y="4940902"/>
            <a:ext cx="9931606" cy="1917098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317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dia Paras tyopaik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2" name="Picture 11" descr="A picture containing text, indoor, several&#10;&#10;Description automatically generated">
            <a:extLst>
              <a:ext uri="{FF2B5EF4-FFF2-40B4-BE49-F238E27FC236}">
                <a16:creationId xmlns:a16="http://schemas.microsoft.com/office/drawing/2014/main" id="{BC59F628-94F0-478E-80CD-565F6088FF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89" b="1344"/>
          <a:stretch/>
        </p:blipFill>
        <p:spPr>
          <a:xfrm>
            <a:off x="0" y="2396180"/>
            <a:ext cx="10404763" cy="44618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C039E1-1765-B957-FB0C-3955C58D8A7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88473" y="976745"/>
            <a:ext cx="2867556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17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äliotsikkodia Ilmasto ja energ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42BCCA36-8510-CC2D-1214-8D577A7DD4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99" y="2478231"/>
            <a:ext cx="11010592" cy="43797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0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äliotsikkodia Asuntomess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3" name="Picture 12" descr="A person riding a scooter&#10;&#10;Description automatically generated with medium confidence">
            <a:extLst>
              <a:ext uri="{FF2B5EF4-FFF2-40B4-BE49-F238E27FC236}">
                <a16:creationId xmlns:a16="http://schemas.microsoft.com/office/drawing/2014/main" id="{E62AA966-1915-85A9-8DCD-F4A55134C1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-86" b="7534"/>
          <a:stretch/>
        </p:blipFill>
        <p:spPr>
          <a:xfrm>
            <a:off x="0" y="2315003"/>
            <a:ext cx="10972800" cy="45429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11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äliotsikkodia Kiinnity kuntaa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10" name="Picture 9" descr="A screenshot of a video game&#10;&#10;Description automatically generated">
            <a:extLst>
              <a:ext uri="{FF2B5EF4-FFF2-40B4-BE49-F238E27FC236}">
                <a16:creationId xmlns:a16="http://schemas.microsoft.com/office/drawing/2014/main" id="{15F52ABF-6B6B-5998-15DA-576177585E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43" r="14485"/>
          <a:stretch/>
        </p:blipFill>
        <p:spPr>
          <a:xfrm>
            <a:off x="-1" y="2407298"/>
            <a:ext cx="10851503" cy="4450702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DD8586-F2BE-B928-9562-F2807B8C8C7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283199" y="1415284"/>
            <a:ext cx="2867556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85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8695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ksi palstainen ilman kuv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>
            <a:extLst>
              <a:ext uri="{FF2B5EF4-FFF2-40B4-BE49-F238E27FC236}">
                <a16:creationId xmlns:a16="http://schemas.microsoft.com/office/drawing/2014/main" id="{B06CF7D6-1ABF-F972-28BF-A47B930E1479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9007830C-A3BC-A487-E8F7-E4BEC526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3B487C0D-ACE8-139A-8DDB-EDDD4195D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466E9C0B-0872-22C8-AF8C-F354F1F9B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grpSp>
        <p:nvGrpSpPr>
          <p:cNvPr id="8" name="Group 17">
            <a:extLst>
              <a:ext uri="{FF2B5EF4-FFF2-40B4-BE49-F238E27FC236}">
                <a16:creationId xmlns:a16="http://schemas.microsoft.com/office/drawing/2014/main" id="{26A3B399-8EB0-1950-68CC-782661CA1D18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F71A3ECB-EC19-598C-CC64-64B8B53B363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3A377EB-EC5E-0E57-0310-F172B52BD8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07C1706-6DD9-C69B-DE63-1A071C3C8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7052733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046573-BBAE-4DED-6ADA-D19C4D174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3365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 palsta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21.5.2026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4B411-2673-D237-0225-0FE3212AA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7052733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6" name="Otsikko 1">
            <a:extLst>
              <a:ext uri="{FF2B5EF4-FFF2-40B4-BE49-F238E27FC236}">
                <a16:creationId xmlns:a16="http://schemas.microsoft.com/office/drawing/2014/main" id="{4549D345-C3C1-D9E9-63B0-78E81F4D4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</p:spPr>
        <p:txBody>
          <a:bodyPr/>
          <a:lstStyle/>
          <a:p>
            <a:r>
              <a:rPr lang="fi-FI"/>
              <a:t>Muokkaa ots.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254665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21.5.2026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14817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094E748-5419-BE6A-C394-F3DDBFDD99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8283"/>
          <a:stretch/>
        </p:blipFill>
        <p:spPr>
          <a:xfrm>
            <a:off x="0" y="3050809"/>
            <a:ext cx="10439400" cy="3807191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F050EB40-C123-49B3-55C9-636F6903A1B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533551" y="290509"/>
            <a:ext cx="2495787" cy="2623776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B8FB4EF1-BAAA-40D1-78A5-6F524B0A172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975358" y="2187087"/>
            <a:ext cx="622347" cy="616155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F2F3BBA4-400F-3128-1A70-18D9045546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637153" y="2211017"/>
            <a:ext cx="609962" cy="609962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5277232" y="2180895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6027407" y="2307402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  <p:pic>
        <p:nvPicPr>
          <p:cNvPr id="2" name="Sisällön paikkamerkki 3" descr="Kuva, joka sisältää kohteen kuvakaappaus, puu, Animoidut lastenohjelmat, animaatio&#10;&#10;Kuvaus luotu automaattisesti">
            <a:extLst>
              <a:ext uri="{FF2B5EF4-FFF2-40B4-BE49-F238E27FC236}">
                <a16:creationId xmlns:a16="http://schemas.microsoft.com/office/drawing/2014/main" id="{D88ED5D6-ED5D-5D1E-0246-2ADEDA4F2AC7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41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kuv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6197" y="55091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6600" y="1913948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61E8AFDF-01D9-00C2-46A7-8FB6E49FBE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3468" r="16754"/>
          <a:stretch/>
        </p:blipFill>
        <p:spPr>
          <a:xfrm>
            <a:off x="123614" y="0"/>
            <a:ext cx="3286538" cy="5497927"/>
          </a:xfrm>
          <a:prstGeom prst="rect">
            <a:avLst/>
          </a:prstGeom>
          <a:noFill/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09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_3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238" y="580066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7238" y="1913947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2" name="Kuvan paikkamerkki 6" descr="Kuva, joka sisältää kohteen clipart, animaatio, kuvitus, Animoidut lastenohjelmat&#10;&#10;Kuvaus luotu automaattisesti">
            <a:extLst>
              <a:ext uri="{FF2B5EF4-FFF2-40B4-BE49-F238E27FC236}">
                <a16:creationId xmlns:a16="http://schemas.microsoft.com/office/drawing/2014/main" id="{A7D20A71-0610-DD7E-7D0E-4CC8119E5D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6889" t="-46" r="47112" b="46"/>
          <a:stretch/>
        </p:blipFill>
        <p:spPr>
          <a:xfrm>
            <a:off x="-1253430" y="106929"/>
            <a:ext cx="3740090" cy="6256658"/>
          </a:xfrm>
          <a:prstGeom prst="rect">
            <a:avLst/>
          </a:prstGeom>
          <a:noFill/>
        </p:spPr>
      </p:pic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54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ä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4">
            <a:extLst>
              <a:ext uri="{FF2B5EF4-FFF2-40B4-BE49-F238E27FC236}">
                <a16:creationId xmlns:a16="http://schemas.microsoft.com/office/drawing/2014/main" id="{F50C14DC-2950-52C2-9A25-B8723882F1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3" r="23"/>
          <a:stretch/>
        </p:blipFill>
        <p:spPr>
          <a:xfrm>
            <a:off x="10963" y="-5828"/>
            <a:ext cx="12191999" cy="6861176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3124" y="659635"/>
            <a:ext cx="9219351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6551096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tsikkodia neg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3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07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148BAE47-24ED-CA15-32D0-2198B14AF4E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4099559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8969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9016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476266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133967" cy="116395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67673" y="1988360"/>
            <a:ext cx="4504494" cy="407491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A06318D-CCDF-C6AD-709E-CFF27D8F625F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2068140"/>
            <a:ext cx="4265155" cy="373124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2789C9-AF6E-D5F7-A749-B167CE14A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336935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89016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189016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167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278288"/>
            <a:ext cx="4097866" cy="171647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3994759"/>
            <a:ext cx="4097866" cy="239731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2326735"/>
            <a:ext cx="3441227" cy="409829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914400" y="-1"/>
            <a:ext cx="7422292" cy="203029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26003475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8344" y="786036"/>
            <a:ext cx="5232918" cy="154069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2850293"/>
            <a:ext cx="3890317" cy="3541786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917990" y="2850293"/>
            <a:ext cx="3529614" cy="3574737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0"/>
            <a:ext cx="2619633" cy="2384371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6478644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21.5.2026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958478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389D213-E6C6-486C-5DB9-4FE7213A091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133872" y="5488126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5942562" y="5688766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 dirty="0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  <p:pic>
        <p:nvPicPr>
          <p:cNvPr id="3" name="Picture 14" descr="Icon&#10;&#10;Description automatically generated">
            <a:extLst>
              <a:ext uri="{FF2B5EF4-FFF2-40B4-BE49-F238E27FC236}">
                <a16:creationId xmlns:a16="http://schemas.microsoft.com/office/drawing/2014/main" id="{2AD9B2D0-1633-47CF-85DB-70801189850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604814" y="5489649"/>
            <a:ext cx="622347" cy="616155"/>
          </a:xfrm>
          <a:prstGeom prst="rect">
            <a:avLst/>
          </a:prstGeom>
        </p:spPr>
      </p:pic>
      <p:pic>
        <p:nvPicPr>
          <p:cNvPr id="12" name="Kuva 11" descr="Kuva, joka sisältää kohteen logo, Grafiikka, Fontti, symboli&#10;&#10;Kuvaus luotu automaattisesti">
            <a:extLst>
              <a:ext uri="{FF2B5EF4-FFF2-40B4-BE49-F238E27FC236}">
                <a16:creationId xmlns:a16="http://schemas.microsoft.com/office/drawing/2014/main" id="{93CBD08D-9A0E-25C0-D5F3-AC15DA37D5F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822468" y="5480879"/>
            <a:ext cx="579397" cy="57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901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eksti valk poh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30F3B-141A-4C4D-B0CD-9AA2EB23F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000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6110F-385F-644C-9E29-88DFEDE4C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91373-0667-4247-A3FF-E6F7521193C4}" type="datetime1">
              <a:rPr lang="fi-FI" smtClean="0"/>
              <a:t>21.5.2026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E11AA-75AF-CD4B-B5E5-F33BCCC2D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4A5B8F-940E-2E4F-AF87-59CF7F0913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1908" r="8591" b="547"/>
          <a:stretch/>
        </p:blipFill>
        <p:spPr>
          <a:xfrm>
            <a:off x="7660955" y="0"/>
            <a:ext cx="4531045" cy="296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9464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4AAF976-9250-D5C1-3D4C-3751B60C2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6916BF0F-F852-73FC-1E5D-D78CEE8FD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ED32C70B-E849-A3D5-EC09-6A42370E0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720ECA9-4620-6330-D31D-D9B26F36B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C5F499B-A4AD-DBEC-4438-C059F6EC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095427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4548C19-F8A2-D98C-430A-D901453B2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42062255-68D6-D9A4-CC39-58B7918B7C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0264434-4203-C237-6B40-D9ABC4B75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31F01DF0-C3CD-B6A7-F97D-DFBA48DFA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2F5102A6-53B7-1580-9A57-6227AEAFC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721119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5AA488E-9635-F76F-9AB7-2CFB890A1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58ECBEC-97D9-2968-3B22-7741CAA7E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61DB6B64-1511-FDD6-4906-DEFCEB87C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FF37400-3F4D-0888-1DE6-F9671CA9A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1103541-69C7-A592-1C1A-60AFDD615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777203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6CC05C9-1CBA-31A7-1F82-836CB2D63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468D1B4-FA8D-4983-B7AB-D8B73E38F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92279487-8E0E-ACD1-E463-BDACEE5D7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0D1E0DBC-9B5F-8AC7-8B9D-54F414264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716112D-86C3-3276-DB79-D2235D1E7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3228966C-40A6-CAF1-0663-0450E704D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099974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F917BC-4869-1FC9-508D-7145E4462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6D968EB4-4ED4-FC6A-4F40-5107FCE0DE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B12AB4DB-62F8-47A1-E5DA-AACA64DA5A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EA05E7A-E2ED-6D81-1EF2-E5EB11943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439B6722-A8CB-A4E4-7733-B3D432E500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1964EAF0-02D8-03C3-6DC7-AF59AAA6B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F79B96F2-AA76-B02F-D1C0-82499FEB9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C71C28BF-E5FE-C8C6-3BDF-29E23C67A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685539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8C86566-1408-8AB2-091A-091B5C39E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3DD60303-9937-F58A-8530-56962C1C1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2E6A2012-34FB-78F3-A106-3FD503F62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F2B42C2-D292-3374-9719-81854260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71329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3E1CA73D-9708-BCE6-A409-746466ABB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1B9085DE-FEA1-4519-949D-6715F9D08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92FB12F-344B-06FE-3FC8-76AFAC09B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00877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74BA04F-BF1C-3B2B-37C0-DDEA8AEFE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B5A8C4B-6F98-6AAF-97FB-1E50FED86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D0E1F2A-AF35-B39F-BB1E-CA0568362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85A5403D-65F2-41DE-6A9A-C07A2D87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5E42C80-5ECE-44B8-F58D-FB9163D45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4893A4FE-BD5F-C33C-40FF-FD22F9F3D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465589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E977D97-8C82-43BA-0851-D23ABC7EC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16FF56D8-7ABF-000B-B433-E8B0DDB4BF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1B695C4C-3A5A-0D42-E71D-19AF01522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1A24C473-02ED-3D17-EDC3-CCE3B5D16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8355A3C3-6EB9-CDC8-6C77-D73FB4C54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7DB66658-1656-D669-7F4E-10E99CA0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006606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F40775C-AFE4-3D62-994D-EBCCBFC29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9D3ABCDA-191A-7DE0-4041-7092125A3C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5052E44-3AB4-3A2E-43C9-C0A4F9DEF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1C878E6-3105-BFB3-BC3F-38965D789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F338300-26C4-F9B1-5107-DB938E399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382422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>
            <a:extLst>
              <a:ext uri="{FF2B5EF4-FFF2-40B4-BE49-F238E27FC236}">
                <a16:creationId xmlns:a16="http://schemas.microsoft.com/office/drawing/2014/main" id="{3FBD77DB-4329-79B1-E024-297AF80DDE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F5A9756A-89B0-64DD-4E80-98CDF0D260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B2AC0D5-ABB8-7E1C-8446-13E9202D7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6869DF4F-02A0-5800-BB5D-41EA69B4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8D3A671-26EB-5F00-A273-8AC45BAD2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06623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62828B-6922-8744-BE2E-EF7D47124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56F45-7214-F44E-8FE7-23D05D8A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413"/>
            <a:ext cx="7052733" cy="4341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6F601-0676-EB4A-8C83-2C3F435A8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16107" y="6356351"/>
            <a:ext cx="13834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54168-8D3A-3548-9E74-C9A287F9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29174" y="6356351"/>
            <a:ext cx="1286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B11E-0472-564C-908E-752DCBACB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1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E184364A-7490-A04E-A760-DE753AA48CE5}"/>
              </a:ext>
            </a:extLst>
          </p:cNvPr>
          <p:cNvPicPr>
            <a:picLocks noChangeAspect="1"/>
          </p:cNvPicPr>
          <p:nvPr userDrawn="1"/>
        </p:nvPicPr>
        <p:blipFill>
          <a:blip r:embed="rId31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264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76" r:id="rId3"/>
    <p:sldLayoutId id="2147483727" r:id="rId4"/>
    <p:sldLayoutId id="2147483675" r:id="rId5"/>
    <p:sldLayoutId id="2147483706" r:id="rId6"/>
    <p:sldLayoutId id="2147483678" r:id="rId7"/>
    <p:sldLayoutId id="2147483679" r:id="rId8"/>
    <p:sldLayoutId id="2147483680" r:id="rId9"/>
    <p:sldLayoutId id="2147483682" r:id="rId10"/>
    <p:sldLayoutId id="2147483683" r:id="rId11"/>
    <p:sldLayoutId id="2147483677" r:id="rId12"/>
    <p:sldLayoutId id="2147483707" r:id="rId13"/>
    <p:sldLayoutId id="2147483666" r:id="rId14"/>
    <p:sldLayoutId id="2147483708" r:id="rId15"/>
    <p:sldLayoutId id="2147483684" r:id="rId16"/>
    <p:sldLayoutId id="2147483726" r:id="rId17"/>
    <p:sldLayoutId id="2147483702" r:id="rId18"/>
    <p:sldLayoutId id="2147483705" r:id="rId19"/>
    <p:sldLayoutId id="2147483688" r:id="rId20"/>
    <p:sldLayoutId id="2147483689" r:id="rId21"/>
    <p:sldLayoutId id="2147483690" r:id="rId22"/>
    <p:sldLayoutId id="2147483691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728" r:id="rId29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rgbClr val="00539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72D90164-3B20-EC53-4D2B-056AF3A8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B2D55FF7-0682-8BE4-DCAC-162B93C05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9130EB7F-770F-F593-3FC0-160A5284F3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EE250-3C0B-48C9-B49F-9748976822DC}" type="datetimeFigureOut">
              <a:rPr lang="fi-FI" smtClean="0"/>
              <a:t>21.5.2026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77D43355-F749-FF9E-0007-AA745C9359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0BC66B4C-F9A3-7B86-9008-CBB0A5EE58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21063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eda.net/lempaala/esi-ja-perusopetus/peruskoulut/saaksjarven-alakoul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mpaala.fi/kasvatus-ja-opetus/aamu-ja-iltapaivatoiminta/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mpaala.fi/lempaala-tietoa/organisaatio/ruokapalvelu/lasten-ja-nuorten-erityisruokavaliot/" TargetMode="External"/><Relationship Id="rId2" Type="http://schemas.openxmlformats.org/officeDocument/2006/relationships/hyperlink" Target="https://www.lempaala.fi/kasvatus-ja-opetus/esi-ja-perusopetus/koulukuljetus/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>
            <a:extLst>
              <a:ext uri="{FF2B5EF4-FFF2-40B4-BE49-F238E27FC236}">
                <a16:creationId xmlns:a16="http://schemas.microsoft.com/office/drawing/2014/main" id="{E6E331E0-EE16-2C6C-9DB0-E468747502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fi-FI"/>
              <a:t>21.5.2026</a:t>
            </a:r>
            <a:endParaRPr lang="fi-FI" dirty="0"/>
          </a:p>
          <a:p>
            <a:r>
              <a:rPr lang="fi-FI" dirty="0"/>
              <a:t>Sääksjärven alakoulu</a:t>
            </a:r>
            <a:endParaRPr lang="en-FI" dirty="0"/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A4CB0B3D-A6B9-F532-0CF7-EE47A9E0D8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789717" cy="1511223"/>
          </a:xfrm>
        </p:spPr>
        <p:txBody>
          <a:bodyPr/>
          <a:lstStyle/>
          <a:p>
            <a:r>
              <a:rPr lang="fi-FI" dirty="0"/>
              <a:t>Tervetuloa eskariin</a:t>
            </a:r>
          </a:p>
        </p:txBody>
      </p:sp>
    </p:spTree>
    <p:extLst>
      <p:ext uri="{BB962C8B-B14F-4D97-AF65-F5344CB8AC3E}">
        <p14:creationId xmlns:p14="http://schemas.microsoft.com/office/powerpoint/2010/main" val="2918558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7218F-2A0E-9290-74A5-3B05841A3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2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5AF2B1F4-03FE-7FCA-FD8B-62D84836DC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i-FI" dirty="0"/>
              <a:t>Oppilaita noin 375</a:t>
            </a:r>
          </a:p>
          <a:p>
            <a:r>
              <a:rPr lang="fi-FI" dirty="0"/>
              <a:t>Opettajat 25</a:t>
            </a:r>
          </a:p>
          <a:p>
            <a:r>
              <a:rPr lang="fi-FI" dirty="0"/>
              <a:t>Koulunkäynninohjaajat noin 15</a:t>
            </a:r>
          </a:p>
          <a:p>
            <a:r>
              <a:rPr lang="fi-FI" dirty="0"/>
              <a:t>Rehtori Kristiina Marttila</a:t>
            </a:r>
          </a:p>
          <a:p>
            <a:r>
              <a:rPr lang="fi-FI" dirty="0"/>
              <a:t>Apulaisjohtaja Laura Joukainen</a:t>
            </a:r>
          </a:p>
          <a:p>
            <a:r>
              <a:rPr lang="fi-FI" dirty="0"/>
              <a:t>Koulusihteeri Lilja Harjunniemi</a:t>
            </a:r>
          </a:p>
          <a:p>
            <a:pPr lvl="1"/>
            <a:r>
              <a:rPr lang="fi-FI" dirty="0"/>
              <a:t>Wilma-asiat</a:t>
            </a:r>
          </a:p>
          <a:p>
            <a:r>
              <a:rPr lang="fi-FI" dirty="0"/>
              <a:t>Opiskeluhuollon työntekijät</a:t>
            </a:r>
          </a:p>
          <a:p>
            <a:pPr lvl="1"/>
            <a:r>
              <a:rPr lang="fi-FI" dirty="0"/>
              <a:t>Kuraattori Riikka Valo</a:t>
            </a:r>
          </a:p>
          <a:p>
            <a:pPr lvl="1"/>
            <a:r>
              <a:rPr lang="fi-FI" dirty="0"/>
              <a:t>Psykologi Leila </a:t>
            </a:r>
            <a:r>
              <a:rPr lang="fi-FI" dirty="0" err="1"/>
              <a:t>Verkkala</a:t>
            </a:r>
            <a:endParaRPr lang="fi-FI" dirty="0"/>
          </a:p>
          <a:p>
            <a:pPr lvl="1"/>
            <a:r>
              <a:rPr lang="fi-FI" dirty="0"/>
              <a:t>Terveydenhoitaja Virpi Paloniemi</a:t>
            </a:r>
          </a:p>
          <a:p>
            <a:pPr marL="0" indent="0">
              <a:buNone/>
            </a:pPr>
            <a:r>
              <a:rPr lang="fi-FI" dirty="0">
                <a:hlinkClick r:id="rId2"/>
              </a:rPr>
              <a:t>Sääksjärven alakoulu (peda.net)</a:t>
            </a:r>
            <a:endParaRPr lang="fi-FI" dirty="0"/>
          </a:p>
          <a:p>
            <a:pPr marL="0" indent="0">
              <a:buNone/>
            </a:pPr>
            <a:endParaRPr lang="fi-FI" dirty="0"/>
          </a:p>
          <a:p>
            <a:pPr marL="0" indent="0">
              <a:buNone/>
            </a:pPr>
            <a:r>
              <a:rPr lang="fi-FI" b="1" dirty="0" err="1"/>
              <a:t>Sääksenpojan</a:t>
            </a:r>
            <a:r>
              <a:rPr lang="fi-FI" b="1" dirty="0"/>
              <a:t> koulupolku</a:t>
            </a:r>
          </a:p>
          <a:p>
            <a:pPr marL="0" indent="0">
              <a:buNone/>
            </a:pPr>
            <a:r>
              <a:rPr lang="fi-FI" dirty="0"/>
              <a:t>Alakerta esi-2.luokat</a:t>
            </a:r>
          </a:p>
          <a:p>
            <a:pPr marL="0" indent="0">
              <a:buNone/>
            </a:pPr>
            <a:r>
              <a:rPr lang="fi-FI" dirty="0"/>
              <a:t>Yläkerta 3.-5.luokat</a:t>
            </a:r>
          </a:p>
          <a:p>
            <a:pPr marL="0" indent="0">
              <a:buNone/>
            </a:pPr>
            <a:r>
              <a:rPr lang="fi-FI" dirty="0"/>
              <a:t>Yläkoulun puoli: 6.-9.luokat</a:t>
            </a: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EF372017-F5F1-C9BF-1917-4CCDAC58B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Sääksjärven alakoulu  </a:t>
            </a:r>
            <a:br>
              <a:rPr lang="fi-FI" dirty="0"/>
            </a:br>
            <a:r>
              <a:rPr lang="fi-FI" dirty="0"/>
              <a:t>lv. 2026-2027</a:t>
            </a:r>
          </a:p>
        </p:txBody>
      </p:sp>
    </p:spTree>
    <p:extLst>
      <p:ext uri="{BB962C8B-B14F-4D97-AF65-F5344CB8AC3E}">
        <p14:creationId xmlns:p14="http://schemas.microsoft.com/office/powerpoint/2010/main" val="3023115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EB11E9D-19BA-483B-8656-1C5C2677F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Esiopetus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C77E7F3-0C70-400C-878F-6ECFFD66D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i-FI" dirty="0"/>
              <a:t>Esioppilaita 59</a:t>
            </a:r>
          </a:p>
          <a:p>
            <a:r>
              <a:rPr lang="fi-FI" dirty="0"/>
              <a:t>3 esiopetusryhmää</a:t>
            </a:r>
          </a:p>
          <a:p>
            <a:pPr lvl="1"/>
            <a:r>
              <a:rPr lang="fi-FI" dirty="0" err="1"/>
              <a:t>EsiA</a:t>
            </a:r>
            <a:r>
              <a:rPr lang="fi-FI" dirty="0"/>
              <a:t>     Sari Lahtinen</a:t>
            </a:r>
          </a:p>
          <a:p>
            <a:pPr lvl="1"/>
            <a:r>
              <a:rPr lang="fi-FI" dirty="0" err="1"/>
              <a:t>EsiB</a:t>
            </a:r>
            <a:r>
              <a:rPr lang="fi-FI" dirty="0"/>
              <a:t>     Heli Kyrölä</a:t>
            </a:r>
          </a:p>
          <a:p>
            <a:pPr lvl="1"/>
            <a:r>
              <a:rPr lang="fi-FI" dirty="0" err="1"/>
              <a:t>EsiC</a:t>
            </a:r>
            <a:r>
              <a:rPr lang="fi-FI" dirty="0"/>
              <a:t>     Taru Mäkimattila</a:t>
            </a:r>
          </a:p>
          <a:p>
            <a:pPr lvl="0"/>
            <a:endParaRPr lang="fi-FI" sz="1800" dirty="0"/>
          </a:p>
          <a:p>
            <a:r>
              <a:rPr lang="fi-FI" sz="1800" dirty="0"/>
              <a:t>Erityisesiopettaja Minna Nikunoja</a:t>
            </a:r>
          </a:p>
          <a:p>
            <a:pPr lvl="0"/>
            <a:r>
              <a:rPr lang="fi-FI" sz="1800" dirty="0"/>
              <a:t>Jokaisessa ryhmässä ohjaaja + kiertävä ohjaaja, jotka työskentelevät aamu- ja iltapäivätoiminnassa ja esiopetuspäivän ajan luokissa</a:t>
            </a:r>
          </a:p>
          <a:p>
            <a:pPr lvl="0"/>
            <a:r>
              <a:rPr lang="fi-FI" sz="1800" dirty="0"/>
              <a:t>Luokkien muodostus</a:t>
            </a:r>
          </a:p>
          <a:p>
            <a:pPr lvl="1"/>
            <a:r>
              <a:rPr lang="fi-FI" sz="1800" dirty="0"/>
              <a:t>Päivähoitoryhmät</a:t>
            </a:r>
          </a:p>
          <a:p>
            <a:pPr lvl="1"/>
            <a:r>
              <a:rPr lang="fi-FI" sz="1800" dirty="0"/>
              <a:t>Tuen tarpeet</a:t>
            </a:r>
          </a:p>
          <a:p>
            <a:pPr lvl="1"/>
            <a:r>
              <a:rPr lang="fi-FI" sz="1800" dirty="0"/>
              <a:t>Ryhmien koko</a:t>
            </a:r>
          </a:p>
          <a:p>
            <a:pPr lvl="1"/>
            <a:r>
              <a:rPr lang="fi-FI" sz="1800" dirty="0"/>
              <a:t>Kuljetukset</a:t>
            </a:r>
          </a:p>
          <a:p>
            <a:pPr lvl="1"/>
            <a:r>
              <a:rPr lang="fi-FI" sz="1800" dirty="0"/>
              <a:t>Asuinalueet</a:t>
            </a:r>
          </a:p>
          <a:p>
            <a:endParaRPr lang="fi-FI" sz="1800" dirty="0"/>
          </a:p>
          <a:p>
            <a:r>
              <a:rPr lang="fi-FI" sz="1800" dirty="0"/>
              <a:t>Luokkien muuttuminen mahdollista 1.luokalle siirryttäessä</a:t>
            </a:r>
          </a:p>
          <a:p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4D4558FE-575A-42E9-9A97-AD6BE28D2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76963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ED072AE-59E9-4F4A-9C62-54A762E74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Päivittäinen esiopetusaika on klo 9-13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DCDC937-66F3-4E91-807D-3FC8112AF9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fi-FI" dirty="0"/>
              <a:t>Oppimistuokiot</a:t>
            </a:r>
          </a:p>
          <a:p>
            <a:pPr lvl="1"/>
            <a:r>
              <a:rPr lang="fi-FI" dirty="0"/>
              <a:t>Matemaattiset ja kielelliset valmiudet, liikunta, musiikki, kädentaidot</a:t>
            </a:r>
          </a:p>
          <a:p>
            <a:r>
              <a:rPr lang="fi-FI" dirty="0"/>
              <a:t>Yhteistoiminta</a:t>
            </a:r>
          </a:p>
          <a:p>
            <a:r>
              <a:rPr lang="fi-FI" dirty="0"/>
              <a:t>Leikki</a:t>
            </a:r>
          </a:p>
          <a:p>
            <a:r>
              <a:rPr lang="fi-FI" dirty="0"/>
              <a:t>Ulkoilu</a:t>
            </a:r>
          </a:p>
          <a:p>
            <a:r>
              <a:rPr lang="fi-FI" dirty="0"/>
              <a:t>Ruokailu noin klo 11</a:t>
            </a:r>
          </a:p>
          <a:p>
            <a:r>
              <a:rPr lang="fi-FI" dirty="0"/>
              <a:t>Yhtenä päivänä viikossa esi- ja alkuopetuksen yhteistyötä klo 9-12</a:t>
            </a:r>
          </a:p>
          <a:p>
            <a:pPr lvl="0"/>
            <a:r>
              <a:rPr lang="fi-FI" dirty="0"/>
              <a:t>Lisäksi saattaa olla kutsukerhoja/ tukiopetusta + erityisopettajan tunteja tämän ulkopuolella</a:t>
            </a:r>
          </a:p>
          <a:p>
            <a:pPr lvl="0"/>
            <a:endParaRPr lang="fi-FI" dirty="0"/>
          </a:p>
          <a:p>
            <a:pPr lvl="0"/>
            <a:r>
              <a:rPr lang="fi-FI" dirty="0"/>
              <a:t>Esiopetus alkaa 6.8.2026</a:t>
            </a:r>
          </a:p>
          <a:p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D4A57082-F6BD-4A69-AA06-9EA2AB3B5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55042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E4AD8-9846-FA95-B8DB-16B601414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0144822B-B6E5-1C54-0B5E-002C49073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200" y="318346"/>
            <a:ext cx="10446657" cy="419947"/>
          </a:xfrm>
        </p:spPr>
        <p:txBody>
          <a:bodyPr anchor="ctr">
            <a:noAutofit/>
          </a:bodyPr>
          <a:lstStyle/>
          <a:p>
            <a:r>
              <a:rPr lang="fi-FI" sz="3600" dirty="0"/>
              <a:t>Esiopetuksen opetussuunnitelmasta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4C9A68CC-26B3-6737-62D2-DD91802D7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590973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045EDEB-1447-2245-AC24-1810F05F8ECB}" type="slidenum">
              <a:rPr lang="fi-FI" smtClean="0"/>
              <a:pPr>
                <a:spcAft>
                  <a:spcPts val="600"/>
                </a:spcAft>
              </a:pPr>
              <a:t>5</a:t>
            </a:fld>
            <a:endParaRPr lang="fi-FI"/>
          </a:p>
        </p:txBody>
      </p:sp>
      <p:graphicFrame>
        <p:nvGraphicFramePr>
          <p:cNvPr id="12" name="Sisällön paikkamerkki 11">
            <a:extLst>
              <a:ext uri="{FF2B5EF4-FFF2-40B4-BE49-F238E27FC236}">
                <a16:creationId xmlns:a16="http://schemas.microsoft.com/office/drawing/2014/main" id="{166260BE-F5B0-62A6-E9E5-FF4476C3C29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867038"/>
          <a:ext cx="9508067" cy="5123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kstiruutu 12">
            <a:extLst>
              <a:ext uri="{FF2B5EF4-FFF2-40B4-BE49-F238E27FC236}">
                <a16:creationId xmlns:a16="http://schemas.microsoft.com/office/drawing/2014/main" id="{2D4125C1-4694-8988-D4B1-EA6E725F6D00}"/>
              </a:ext>
            </a:extLst>
          </p:cNvPr>
          <p:cNvSpPr txBox="1"/>
          <p:nvPr/>
        </p:nvSpPr>
        <p:spPr>
          <a:xfrm>
            <a:off x="723899" y="4205513"/>
            <a:ext cx="9508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dirty="0"/>
              <a:t>Lapsille syntyy kokemuksia yhteistyöstä, yhteisestä vastuunotosta, osallisuudesta ja toimijuudesta. Kulttuurinen moninaisuus ja kielitietoisuus.</a:t>
            </a:r>
          </a:p>
        </p:txBody>
      </p:sp>
      <p:sp>
        <p:nvSpPr>
          <p:cNvPr id="15" name="Tekstiruutu 14">
            <a:extLst>
              <a:ext uri="{FF2B5EF4-FFF2-40B4-BE49-F238E27FC236}">
                <a16:creationId xmlns:a16="http://schemas.microsoft.com/office/drawing/2014/main" id="{57AFD31D-2EF1-C4CE-3D8D-4DF0EF02D58C}"/>
              </a:ext>
            </a:extLst>
          </p:cNvPr>
          <p:cNvSpPr txBox="1"/>
          <p:nvPr/>
        </p:nvSpPr>
        <p:spPr>
          <a:xfrm>
            <a:off x="723899" y="5591023"/>
            <a:ext cx="9279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dirty="0"/>
              <a:t>Keskinäinen kunnioitus, huolenpito ja välittämisen asenne toisia ja ympäristöä kohtaan näkyvät toiminnassa</a:t>
            </a:r>
          </a:p>
        </p:txBody>
      </p:sp>
    </p:spTree>
    <p:extLst>
      <p:ext uri="{BB962C8B-B14F-4D97-AF65-F5344CB8AC3E}">
        <p14:creationId xmlns:p14="http://schemas.microsoft.com/office/powerpoint/2010/main" val="437795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A224F4E-C750-49D8-971C-B9014DB55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Aamu- ja iltapäivätoiminta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5FA898C1-3202-4439-B056-03DD63C75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6204140" cy="4527552"/>
          </a:xfrm>
        </p:spPr>
        <p:txBody>
          <a:bodyPr>
            <a:normAutofit/>
          </a:bodyPr>
          <a:lstStyle/>
          <a:p>
            <a:pPr lvl="0"/>
            <a:r>
              <a:rPr lang="fi-FI" dirty="0"/>
              <a:t>klo 7.00 – 17.00 omalla koululla</a:t>
            </a:r>
          </a:p>
          <a:p>
            <a:pPr lvl="1"/>
            <a:r>
              <a:rPr lang="fi-FI" dirty="0"/>
              <a:t>Tarvittaessa ja erikseen sovittaessa klo 6.30 alkaen</a:t>
            </a:r>
          </a:p>
          <a:p>
            <a:r>
              <a:rPr lang="fi-FI" dirty="0"/>
              <a:t>Aamu- ja iltapäivätoimintaan ilmoittautuminen ollut alustavasti maaliskuussa</a:t>
            </a:r>
          </a:p>
          <a:p>
            <a:pPr marL="457200" lvl="1" indent="0">
              <a:buNone/>
            </a:pPr>
            <a:r>
              <a:rPr lang="fi-FI" dirty="0"/>
              <a:t>Lisätietoa: </a:t>
            </a:r>
          </a:p>
          <a:p>
            <a:pPr marL="457200" lvl="1" indent="0">
              <a:buNone/>
            </a:pPr>
            <a:r>
              <a:rPr lang="fi-FI" dirty="0">
                <a:hlinkClick r:id="rId2"/>
              </a:rPr>
              <a:t>Lempäälä aamu- ja iltapäivätoiminta</a:t>
            </a:r>
            <a:endParaRPr lang="fi-FI" dirty="0"/>
          </a:p>
          <a:p>
            <a:pPr lvl="0"/>
            <a:r>
              <a:rPr lang="fi-FI" dirty="0"/>
              <a:t>Mikäli jotakin kysymyksiä, voi olla yhteydessä koordinaattori Sirpa Saloon puh. 050 383 9702</a:t>
            </a:r>
          </a:p>
          <a:p>
            <a:pPr lvl="0"/>
            <a:r>
              <a:rPr lang="fi-FI" dirty="0"/>
              <a:t>Toiminta alkaa 3.8.2026 </a:t>
            </a:r>
          </a:p>
          <a:p>
            <a:pPr lvl="0"/>
            <a:r>
              <a:rPr lang="fi-FI" dirty="0"/>
              <a:t>Lääkehoidosta tiedot myös </a:t>
            </a:r>
            <a:r>
              <a:rPr lang="fi-FI" dirty="0" err="1"/>
              <a:t>apip</a:t>
            </a:r>
            <a:r>
              <a:rPr lang="fi-FI" dirty="0"/>
              <a:t>-päivystykseen tarpeen mukaan.</a:t>
            </a:r>
          </a:p>
          <a:p>
            <a:pPr lvl="0"/>
            <a:r>
              <a:rPr lang="fi-FI" dirty="0"/>
              <a:t>Koulujen loma-aikoina esioppilaille järjestetään toimintaa keskitetysti Saikan koululla.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BD4AD4A4-D634-4EB4-85E9-510EA85F9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1487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D5E12-C76A-18F6-91F5-965179CFD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dirty="0"/>
              <a:t>Wilma-tunnukset</a:t>
            </a:r>
          </a:p>
          <a:p>
            <a:pPr lvl="1"/>
            <a:r>
              <a:rPr lang="fi-FI" dirty="0"/>
              <a:t>Esiopettajilta tulee elokuussa tietoa esiopetuksesta Wilmaan.</a:t>
            </a:r>
          </a:p>
          <a:p>
            <a:pPr lvl="1"/>
            <a:r>
              <a:rPr lang="fi-FI" dirty="0"/>
              <a:t>Oppilaat siirtyvät Wilmaan kesän aikana, kun aloitamme uuden lukuvuoden valmistelun Wilma-järjestelmään. Ennen sitä yhteydenpito ei ole sitä kautta mahdollista.</a:t>
            </a:r>
          </a:p>
          <a:p>
            <a:pPr lvl="1"/>
            <a:r>
              <a:rPr lang="fi-FI" dirty="0"/>
              <a:t>Jos jotakin ongelmia, voi olla yhteydessä koulusihteeri Lilja Harjunniemeen.</a:t>
            </a:r>
          </a:p>
          <a:p>
            <a:pPr lvl="0"/>
            <a:r>
              <a:rPr lang="fi-FI" dirty="0"/>
              <a:t>Koulukuljetusanomukset</a:t>
            </a:r>
          </a:p>
          <a:p>
            <a:pPr lvl="1"/>
            <a:r>
              <a:rPr lang="fi-FI" dirty="0">
                <a:hlinkClick r:id="rId2"/>
              </a:rPr>
              <a:t>Koulukuljetus - Lempäälä (lempaala.fi)</a:t>
            </a:r>
            <a:endParaRPr lang="fi-FI" dirty="0"/>
          </a:p>
          <a:p>
            <a:pPr lvl="0"/>
            <a:r>
              <a:rPr lang="fi-FI" dirty="0"/>
              <a:t>Lääkehoitosuunnitelmat</a:t>
            </a:r>
          </a:p>
          <a:p>
            <a:pPr lvl="0"/>
            <a:r>
              <a:rPr lang="fi-FI" dirty="0"/>
              <a:t>Erityisruokavalioilmoitukset 30.6. mennessä</a:t>
            </a:r>
          </a:p>
          <a:p>
            <a:pPr lvl="1"/>
            <a:r>
              <a:rPr lang="fi-FI" dirty="0">
                <a:hlinkClick r:id="rId3"/>
              </a:rPr>
              <a:t>Lasten ja nuorten erityisruokavaliot - Lempäälä (lempaala.fi)</a:t>
            </a:r>
            <a:endParaRPr lang="fi-FI" dirty="0"/>
          </a:p>
          <a:p>
            <a:endParaRPr lang="en-F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929ACB3-1372-C5AA-9EBE-4028FE23F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7</a:t>
            </a:fld>
            <a:endParaRPr lang="fi-FI"/>
          </a:p>
        </p:txBody>
      </p:sp>
      <p:sp>
        <p:nvSpPr>
          <p:cNvPr id="5" name="Otsikko 4">
            <a:extLst>
              <a:ext uri="{FF2B5EF4-FFF2-40B4-BE49-F238E27FC236}">
                <a16:creationId xmlns:a16="http://schemas.microsoft.com/office/drawing/2014/main" id="{DDE73C55-4911-30E8-A089-4A693F49A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Tärkeitä asioita</a:t>
            </a:r>
          </a:p>
        </p:txBody>
      </p:sp>
    </p:spTree>
    <p:extLst>
      <p:ext uri="{BB962C8B-B14F-4D97-AF65-F5344CB8AC3E}">
        <p14:creationId xmlns:p14="http://schemas.microsoft.com/office/powerpoint/2010/main" val="2565405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3AE8F3D-41B1-50DC-9DD3-8984FC67F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sz="32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Oppimisen tuki</a:t>
            </a:r>
            <a:br>
              <a:rPr lang="fi-FI" sz="3200" dirty="0">
                <a:solidFill>
                  <a:schemeClr val="bg1"/>
                </a:solidFill>
              </a:rPr>
            </a:b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BAC27EA-BE5C-DEDE-6B77-10D371922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7238" y="1913947"/>
            <a:ext cx="6159908" cy="4527552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i-FI" sz="1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Lapsella, jolla on vaikeuksia osallistua esiopetuksessa annettavaan opetukseen, on oikeus saada ryhmäkohtaisia tukimuotoja ja lapsikohtaisia tukitoimia oppimisen ja esiopetukseen osallistumisen tueksi. 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i-FI" sz="1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Ryhmäkohtaiset tukimuodot ja lapsikohtaiset tukitoimet järjestetään inklusiivisten periaatteiden mukaisesti. 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i-FI" sz="1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Riittävän varhain aloitetut ryhmäkohtaiset tukimuodot tukevat lapsia oppimisessa ja esiopetukseen osallistumisessa. </a:t>
            </a:r>
          </a:p>
          <a:p>
            <a:pPr marL="0" indent="0">
              <a:buNone/>
            </a:pPr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64AE4EE-42A9-750F-6ADC-7024AA8FC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40459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E062FC0-734B-4C8F-944F-0A5549264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281355"/>
            <a:ext cx="6484761" cy="1378112"/>
          </a:xfrm>
        </p:spPr>
        <p:txBody>
          <a:bodyPr>
            <a:normAutofit fontScale="90000"/>
          </a:bodyPr>
          <a:lstStyle/>
          <a:p>
            <a:r>
              <a:rPr lang="fi-FI" dirty="0"/>
              <a:t>Uudessa koulurakennuksessa mahdollistuu toimintakulttuurin luominen, jossa keskiössä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F66D9BC-AEA4-4156-AA5B-0CF921BB4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9</a:t>
            </a:fld>
            <a:endParaRPr lang="fi-FI"/>
          </a:p>
        </p:txBody>
      </p:sp>
      <p:sp>
        <p:nvSpPr>
          <p:cNvPr id="5" name="Ellipsi 4">
            <a:extLst>
              <a:ext uri="{FF2B5EF4-FFF2-40B4-BE49-F238E27FC236}">
                <a16:creationId xmlns:a16="http://schemas.microsoft.com/office/drawing/2014/main" id="{CFCF699D-C995-67C1-6408-6C51A53FAF08}"/>
              </a:ext>
            </a:extLst>
          </p:cNvPr>
          <p:cNvSpPr/>
          <p:nvPr/>
        </p:nvSpPr>
        <p:spPr>
          <a:xfrm>
            <a:off x="4699054" y="1896199"/>
            <a:ext cx="2284213" cy="1278193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Yhteisöllisyys</a:t>
            </a:r>
          </a:p>
        </p:txBody>
      </p:sp>
      <p:sp>
        <p:nvSpPr>
          <p:cNvPr id="7" name="Ellipsi 6">
            <a:extLst>
              <a:ext uri="{FF2B5EF4-FFF2-40B4-BE49-F238E27FC236}">
                <a16:creationId xmlns:a16="http://schemas.microsoft.com/office/drawing/2014/main" id="{FC58DA25-D896-0C0F-817C-E82BB30B6DAC}"/>
              </a:ext>
            </a:extLst>
          </p:cNvPr>
          <p:cNvSpPr/>
          <p:nvPr/>
        </p:nvSpPr>
        <p:spPr>
          <a:xfrm>
            <a:off x="8208329" y="3104550"/>
            <a:ext cx="2133600" cy="1278193"/>
          </a:xfrm>
          <a:prstGeom prst="ellipse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Kestävä elämäntapa</a:t>
            </a:r>
          </a:p>
        </p:txBody>
      </p:sp>
      <p:sp>
        <p:nvSpPr>
          <p:cNvPr id="8" name="Ellipsi 7">
            <a:extLst>
              <a:ext uri="{FF2B5EF4-FFF2-40B4-BE49-F238E27FC236}">
                <a16:creationId xmlns:a16="http://schemas.microsoft.com/office/drawing/2014/main" id="{82AEE104-8106-D9EB-BC64-AB7D843340D5}"/>
              </a:ext>
            </a:extLst>
          </p:cNvPr>
          <p:cNvSpPr/>
          <p:nvPr/>
        </p:nvSpPr>
        <p:spPr>
          <a:xfrm>
            <a:off x="6605198" y="2405417"/>
            <a:ext cx="2133600" cy="1278193"/>
          </a:xfrm>
          <a:prstGeom prst="ellipse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Osallisuus</a:t>
            </a:r>
          </a:p>
        </p:txBody>
      </p:sp>
      <p:sp>
        <p:nvSpPr>
          <p:cNvPr id="9" name="Ellipsi 8">
            <a:extLst>
              <a:ext uri="{FF2B5EF4-FFF2-40B4-BE49-F238E27FC236}">
                <a16:creationId xmlns:a16="http://schemas.microsoft.com/office/drawing/2014/main" id="{B6B0DDA2-1367-9F63-6FE7-9B1E14691BBB}"/>
              </a:ext>
            </a:extLst>
          </p:cNvPr>
          <p:cNvSpPr/>
          <p:nvPr/>
        </p:nvSpPr>
        <p:spPr>
          <a:xfrm>
            <a:off x="5617529" y="3281246"/>
            <a:ext cx="2133600" cy="127819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Hyvinvointi</a:t>
            </a:r>
          </a:p>
        </p:txBody>
      </p:sp>
      <p:sp>
        <p:nvSpPr>
          <p:cNvPr id="10" name="Ellipsi 9">
            <a:extLst>
              <a:ext uri="{FF2B5EF4-FFF2-40B4-BE49-F238E27FC236}">
                <a16:creationId xmlns:a16="http://schemas.microsoft.com/office/drawing/2014/main" id="{CF591C53-6CD7-BE53-FAE9-2D85747C6F88}"/>
              </a:ext>
            </a:extLst>
          </p:cNvPr>
          <p:cNvSpPr/>
          <p:nvPr/>
        </p:nvSpPr>
        <p:spPr>
          <a:xfrm>
            <a:off x="8330390" y="1956236"/>
            <a:ext cx="2133600" cy="12781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Oppiminen</a:t>
            </a:r>
          </a:p>
        </p:txBody>
      </p:sp>
      <p:sp>
        <p:nvSpPr>
          <p:cNvPr id="11" name="Suorakulmio: Pyöristetyt kulmat 10">
            <a:extLst>
              <a:ext uri="{FF2B5EF4-FFF2-40B4-BE49-F238E27FC236}">
                <a16:creationId xmlns:a16="http://schemas.microsoft.com/office/drawing/2014/main" id="{418EFAD8-19DB-490E-8565-13A07F1A5445}"/>
              </a:ext>
            </a:extLst>
          </p:cNvPr>
          <p:cNvSpPr/>
          <p:nvPr/>
        </p:nvSpPr>
        <p:spPr>
          <a:xfrm>
            <a:off x="2356338" y="4264269"/>
            <a:ext cx="3261191" cy="2391509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600" dirty="0"/>
              <a:t>Monipuoliset ja muuntojoustavat tilaratkaisut</a:t>
            </a:r>
          </a:p>
          <a:p>
            <a:pPr algn="ctr"/>
            <a:r>
              <a:rPr lang="fi-FI" sz="1600" dirty="0"/>
              <a:t>Ergonomia</a:t>
            </a:r>
          </a:p>
          <a:p>
            <a:pPr algn="ctr"/>
            <a:r>
              <a:rPr lang="fi-FI" sz="1600" dirty="0"/>
              <a:t>Ekologia </a:t>
            </a:r>
          </a:p>
          <a:p>
            <a:pPr algn="ctr"/>
            <a:r>
              <a:rPr lang="fi-FI" sz="1600" dirty="0"/>
              <a:t>Esteettömyys</a:t>
            </a:r>
          </a:p>
          <a:p>
            <a:pPr algn="ctr"/>
            <a:r>
              <a:rPr lang="fi-FI" sz="1600" dirty="0"/>
              <a:t>Akustiset olosuhteet</a:t>
            </a:r>
          </a:p>
          <a:p>
            <a:pPr algn="ctr"/>
            <a:r>
              <a:rPr lang="fi-FI" sz="1600" dirty="0"/>
              <a:t>Sisäilman laatu</a:t>
            </a:r>
          </a:p>
          <a:p>
            <a:pPr algn="ctr"/>
            <a:r>
              <a:rPr lang="fi-FI" sz="1600" dirty="0"/>
              <a:t>Viihtyisyys</a:t>
            </a:r>
          </a:p>
          <a:p>
            <a:pPr algn="ctr"/>
            <a:r>
              <a:rPr lang="fi-FI" dirty="0"/>
              <a:t>Turvallisuus</a:t>
            </a:r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EFC7716B-C915-E111-5EC0-D81B7B880853}"/>
              </a:ext>
            </a:extLst>
          </p:cNvPr>
          <p:cNvSpPr/>
          <p:nvPr/>
        </p:nvSpPr>
        <p:spPr>
          <a:xfrm>
            <a:off x="7061964" y="4110258"/>
            <a:ext cx="2048608" cy="1278193"/>
          </a:xfrm>
          <a:prstGeom prst="ellipse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Turvallisuus</a:t>
            </a:r>
          </a:p>
        </p:txBody>
      </p:sp>
    </p:spTree>
    <p:extLst>
      <p:ext uri="{BB962C8B-B14F-4D97-AF65-F5344CB8AC3E}">
        <p14:creationId xmlns:p14="http://schemas.microsoft.com/office/powerpoint/2010/main" val="3256539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 descr="Kuva, joka sisältää kohteen taivas, piha-, pilvi, omaisuus&#10;&#10;Tekoälyn generoima sisältö voi olla virheellistä.">
            <a:extLst>
              <a:ext uri="{FF2B5EF4-FFF2-40B4-BE49-F238E27FC236}">
                <a16:creationId xmlns:a16="http://schemas.microsoft.com/office/drawing/2014/main" id="{C571EEEB-67D5-D4E2-1949-ADB1362EE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3" y="339365"/>
            <a:ext cx="9067483" cy="6044988"/>
          </a:xfrm>
          <a:prstGeom prst="rect">
            <a:avLst/>
          </a:prstGeom>
        </p:spPr>
      </p:pic>
      <p:sp>
        <p:nvSpPr>
          <p:cNvPr id="9" name="Sisällön paikkamerkki 8">
            <a:extLst>
              <a:ext uri="{FF2B5EF4-FFF2-40B4-BE49-F238E27FC236}">
                <a16:creationId xmlns:a16="http://schemas.microsoft.com/office/drawing/2014/main" id="{5825D1D0-4FB6-A5E2-BF94-27E45B710E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8862" y="546755"/>
            <a:ext cx="3073138" cy="5630208"/>
          </a:xfrm>
        </p:spPr>
        <p:txBody>
          <a:bodyPr/>
          <a:lstStyle/>
          <a:p>
            <a:pPr marL="0" indent="0" algn="ctr">
              <a:buNone/>
            </a:pPr>
            <a:r>
              <a:rPr lang="fi-FI" dirty="0">
                <a:solidFill>
                  <a:srgbClr val="005396"/>
                </a:solidFill>
              </a:rPr>
              <a:t>Lukuvuosi alkaa torstaina 6.8.klo 9.</a:t>
            </a:r>
          </a:p>
          <a:p>
            <a:pPr marL="0" indent="0" algn="ctr">
              <a:buNone/>
            </a:pPr>
            <a:endParaRPr lang="fi-FI" dirty="0">
              <a:solidFill>
                <a:srgbClr val="005396"/>
              </a:solidFill>
            </a:endParaRPr>
          </a:p>
          <a:p>
            <a:pPr marL="0" indent="0" algn="ctr">
              <a:buNone/>
            </a:pPr>
            <a:r>
              <a:rPr lang="fi-FI" dirty="0">
                <a:solidFill>
                  <a:srgbClr val="005396"/>
                </a:solidFill>
              </a:rPr>
              <a:t>Mukavaa kevättä ja kesää!</a:t>
            </a:r>
          </a:p>
          <a:p>
            <a:pPr marL="0" indent="0" algn="ctr">
              <a:buNone/>
            </a:pPr>
            <a:endParaRPr lang="fi-FI" dirty="0"/>
          </a:p>
          <a:p>
            <a:pPr marL="0" indent="0">
              <a:buNone/>
            </a:pPr>
            <a:endParaRPr lang="fi-FI" dirty="0"/>
          </a:p>
        </p:txBody>
      </p:sp>
      <p:pic>
        <p:nvPicPr>
          <p:cNvPr id="11" name="Kuva 10" descr="Kaunis Sunflowers">
            <a:extLst>
              <a:ext uri="{FF2B5EF4-FFF2-40B4-BE49-F238E27FC236}">
                <a16:creationId xmlns:a16="http://schemas.microsoft.com/office/drawing/2014/main" id="{D73DE80F-C579-8414-BD24-97644270F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206168" y="3429000"/>
            <a:ext cx="2898526" cy="193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76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Lempaala_vari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5493"/>
      </a:accent1>
      <a:accent2>
        <a:srgbClr val="00AED9"/>
      </a:accent2>
      <a:accent3>
        <a:srgbClr val="7BBF4F"/>
      </a:accent3>
      <a:accent4>
        <a:srgbClr val="0080BB"/>
      </a:accent4>
      <a:accent5>
        <a:srgbClr val="ADD0EA"/>
      </a:accent5>
      <a:accent6>
        <a:srgbClr val="A9D89C"/>
      </a:accent6>
      <a:hlink>
        <a:srgbClr val="0563C1"/>
      </a:hlink>
      <a:folHlink>
        <a:srgbClr val="D6752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ategiakuvilla ppt pohjat päivitys16.4.2024.pptx" id="{CE1D6625-DBF7-428C-A08F-CE5EAE5EE4E9}" vid="{99FA4714-4438-4CCA-B53F-6C6BCA5EB768}"/>
    </a:ext>
  </a:extLst>
</a:theme>
</file>

<file path=ppt/theme/theme2.xml><?xml version="1.0" encoding="utf-8"?>
<a:theme xmlns:a="http://schemas.openxmlformats.org/drawingml/2006/main" name="Mukautettu suunnittelumall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ategiakuvilla ppt pohjat päivitys16.4.2024.pptx" id="{CE1D6625-DBF7-428C-A08F-CE5EAE5EE4E9}" vid="{35782E5D-10F6-425B-B61D-DA7BE68141D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3753778A99E5E84C8192858E184CA7C1" ma:contentTypeVersion="20" ma:contentTypeDescription="Luo uusi asiakirja." ma:contentTypeScope="" ma:versionID="895e1796c757e8ec882ed6bd25d6fb02">
  <xsd:schema xmlns:xsd="http://www.w3.org/2001/XMLSchema" xmlns:xs="http://www.w3.org/2001/XMLSchema" xmlns:p="http://schemas.microsoft.com/office/2006/metadata/properties" xmlns:ns1="http://schemas.microsoft.com/sharepoint/v3" xmlns:ns3="10faab33-e8c3-49cc-a19d-4668b046a2b2" xmlns:ns4="9bddf459-92b0-49e7-bb25-0b52fe1202f1" targetNamespace="http://schemas.microsoft.com/office/2006/metadata/properties" ma:root="true" ma:fieldsID="c13df9131edc6c398c8c8396b5cc4860" ns1:_="" ns3:_="" ns4:_="">
    <xsd:import namespace="http://schemas.microsoft.com/sharepoint/v3"/>
    <xsd:import namespace="10faab33-e8c3-49cc-a19d-4668b046a2b2"/>
    <xsd:import namespace="9bddf459-92b0-49e7-bb25-0b52fe1202f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6" nillable="true" ma:displayName="Yhtenäisen yhteensopivuuskäytännön ominaisuudet" ma:hidden="true" ma:internalName="_ip_UnifiedCompliancePolicyProperties">
      <xsd:simpleType>
        <xsd:restriction base="dms:Note"/>
      </xsd:simpleType>
    </xsd:element>
    <xsd:element name="_ip_UnifiedCompliancePolicyUIAction" ma:index="17" nillable="true" ma:displayName="Yhtenäisen yhteensopivuuskäytännön käyttöliittymän toiminto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faab33-e8c3-49cc-a19d-4668b046a2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ddf459-92b0-49e7-bb25-0b52fe120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Jaett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Jakamisen tiedot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Jakamisvihjeen hajautus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activity xmlns="10faab33-e8c3-49cc-a19d-4668b046a2b2" xsi:nil="true"/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738699-2A41-4C63-BFB6-B2A37F5F12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0faab33-e8c3-49cc-a19d-4668b046a2b2"/>
    <ds:schemaRef ds:uri="9bddf459-92b0-49e7-bb25-0b52fe120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BF2C5D-EA51-4013-B5EB-8A84B3B7144B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9bddf459-92b0-49e7-bb25-0b52fe1202f1"/>
    <ds:schemaRef ds:uri="10faab33-e8c3-49cc-a19d-4668b046a2b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5F6E944-8892-42DA-B811-272F8B077AA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1475</TotalTime>
  <Words>469</Words>
  <Application>Microsoft Office PowerPoint</Application>
  <PresentationFormat>Laajakuva</PresentationFormat>
  <Paragraphs>108</Paragraphs>
  <Slides>10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2</vt:i4>
      </vt:variant>
      <vt:variant>
        <vt:lpstr>Dian otsikot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Office-teema</vt:lpstr>
      <vt:lpstr>Mukautettu suunnittelumalli</vt:lpstr>
      <vt:lpstr>Tervetuloa eskariin</vt:lpstr>
      <vt:lpstr>Sääksjärven alakoulu   lv. 2026-2027</vt:lpstr>
      <vt:lpstr>Esiopetus</vt:lpstr>
      <vt:lpstr>Päivittäinen esiopetusaika on klo 9-13</vt:lpstr>
      <vt:lpstr>Esiopetuksen opetussuunnitelmasta</vt:lpstr>
      <vt:lpstr>Aamu- ja iltapäivätoiminta</vt:lpstr>
      <vt:lpstr>Tärkeitä asioita</vt:lpstr>
      <vt:lpstr>Oppimisen tuki </vt:lpstr>
      <vt:lpstr>Uudessa koulurakennuksessa mahdollistuu toimintakulttuurin luominen, jossa keskiössä</vt:lpstr>
      <vt:lpstr>PowerPoint-esitys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Eskarien tutustumispäivä</dc:title>
  <dc:creator>Marttila Kristiina</dc:creator>
  <cp:lastModifiedBy>Marttila Kristiina</cp:lastModifiedBy>
  <cp:revision>9</cp:revision>
  <dcterms:created xsi:type="dcterms:W3CDTF">2024-05-22T14:21:32Z</dcterms:created>
  <dcterms:modified xsi:type="dcterms:W3CDTF">2026-05-21T06:02:02Z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0x0101003753778A99E5E84C8192858E184CA7C1</vt:lpwstr>
  </property>
  <property fmtid="{D5CDD505-2E9C-101B-9397-08002B2CF9AE}" pid="3" name="MediaServiceImageTags">
    <vt:lpwstr/>
  </property>
  <property fmtid="{D5CDD505-2E9C-101B-9397-08002B2CF9AE}" pid="4" name="MSIP_Label_3b623b29-abd1-4de3-a20c-27566d79b7c7_Enabled">
    <vt:lpwstr>true</vt:lpwstr>
  </property>
  <property fmtid="{D5CDD505-2E9C-101B-9397-08002B2CF9AE}" pid="5" name="MSIP_Label_3b623b29-abd1-4de3-a20c-27566d79b7c7_SetDate">
    <vt:lpwstr>2024-04-18T11:21:49Z</vt:lpwstr>
  </property>
  <property fmtid="{D5CDD505-2E9C-101B-9397-08002B2CF9AE}" pid="6" name="MSIP_Label_3b623b29-abd1-4de3-a20c-27566d79b7c7_Method">
    <vt:lpwstr>Standard</vt:lpwstr>
  </property>
  <property fmtid="{D5CDD505-2E9C-101B-9397-08002B2CF9AE}" pid="7" name="MSIP_Label_3b623b29-abd1-4de3-a20c-27566d79b7c7_Name">
    <vt:lpwstr>3b623b29-abd1-4de3-a20c-27566d79b7c7</vt:lpwstr>
  </property>
  <property fmtid="{D5CDD505-2E9C-101B-9397-08002B2CF9AE}" pid="8" name="MSIP_Label_3b623b29-abd1-4de3-a20c-27566d79b7c7_SiteId">
    <vt:lpwstr>cbede638-a3d9-459f-8f4e-24ced73b4e5e</vt:lpwstr>
  </property>
  <property fmtid="{D5CDD505-2E9C-101B-9397-08002B2CF9AE}" pid="9" name="MSIP_Label_3b623b29-abd1-4de3-a20c-27566d79b7c7_ActionId">
    <vt:lpwstr>ce249125-e232-4aca-9273-16ad6772a786</vt:lpwstr>
  </property>
  <property fmtid="{D5CDD505-2E9C-101B-9397-08002B2CF9AE}" pid="10" name="MSIP_Label_3b623b29-abd1-4de3-a20c-27566d79b7c7_ContentBits">
    <vt:lpwstr>0</vt:lpwstr>
  </property>
</Properties>
</file>