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64" r:id="rId3"/>
    <p:sldId id="257" r:id="rId4"/>
    <p:sldId id="273" r:id="rId5"/>
    <p:sldId id="259" r:id="rId6"/>
    <p:sldId id="260" r:id="rId7"/>
    <p:sldId id="261" r:id="rId8"/>
    <p:sldId id="262" r:id="rId9"/>
    <p:sldId id="263" r:id="rId10"/>
    <p:sldId id="272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embeddedFontLst>
    <p:embeddedFont>
      <p:font typeface="Merriweather Sans" panose="020B0604020202020204" charset="0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tti Koh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35" d="100"/>
          <a:sy n="135" d="100"/>
        </p:scale>
        <p:origin x="-8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192281094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637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 lang="fi-F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17</a:t>
            </a:fld>
            <a:endParaRPr lang="fi-F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 lang="fi-F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0151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 lang="fi-F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 lang="fi-F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 lang="fi-F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Otsikko ja pystysuora teksti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24099" y="-38100"/>
            <a:ext cx="4495800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Pystysuora otsikko ja teksti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552949" y="2190750"/>
            <a:ext cx="5867400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90549" y="323850"/>
            <a:ext cx="5867400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Osan ylätunnist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tai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tsikollinen sisältö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tsikollinen kuva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/>
          <p:nvPr/>
        </p:nvSpPr>
        <p:spPr>
          <a:xfrm>
            <a:off x="228600" y="6453335"/>
            <a:ext cx="3429000" cy="274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i-FI"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Forum IV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4267200" y="1981200"/>
            <a:ext cx="3047400" cy="120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fi-FI" sz="2400" b="0" i="0" u="none" strike="noStrike" cap="none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Luku </a:t>
            </a:r>
            <a:r>
              <a:rPr lang="fi-FI" sz="2400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endParaRPr sz="2400" b="0" i="0" u="none" strike="noStrike" cap="none" dirty="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fi-FI" sz="2400" b="1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Huvittelevat ja käytännölliset roomalaiset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724490" y="467751"/>
            <a:ext cx="77724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69700" lvl="0" indent="-34290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>
                <a:solidFill>
                  <a:srgbClr val="000000"/>
                </a:solidFill>
              </a:rPr>
              <a:t>Amatsonin marmorinen pää on kopio kreikkalaisesta pronssisesta patsaasta. Amatsoneilta poistettiin tarun mukaan rinta, jotta he pystyivät paremmin ampumaan jousipyssyllä.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276" y="1658495"/>
            <a:ext cx="6196829" cy="4404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16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 l="13392" r="21085" b="22684"/>
          <a:stretch/>
        </p:blipFill>
        <p:spPr>
          <a:xfrm>
            <a:off x="5062250" y="228600"/>
            <a:ext cx="3851900" cy="606032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542650" y="817200"/>
            <a:ext cx="3721800" cy="16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69700" lvl="0" indent="-342900" algn="l" rtl="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Kuvassa on kauneuden jumala</a:t>
            </a:r>
            <a:r>
              <a:rPr lang="fi-FI" sz="2000" b="0" dirty="0">
                <a:solidFill>
                  <a:srgbClr val="000000"/>
                </a:solidFill>
              </a:rPr>
              <a:t>tar</a:t>
            </a:r>
            <a:r>
              <a:rPr lang="fi-FI" sz="2000" b="0" dirty="0"/>
              <a:t> Afrodite.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637312" y="986761"/>
            <a:ext cx="6065249" cy="454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542650" y="817200"/>
            <a:ext cx="3721800" cy="44351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69700" lvl="0" indent="-342900" algn="l" rtl="0">
              <a:lnSpc>
                <a:spcPct val="114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Kuvassa on Okaanpoistaja tai </a:t>
            </a:r>
            <a:r>
              <a:rPr lang="fi-FI" sz="2000" b="0" dirty="0" err="1"/>
              <a:t>Spinario</a:t>
            </a:r>
            <a:r>
              <a:rPr lang="fi-FI" sz="2000" b="0" dirty="0"/>
              <a:t> eli poika, joka poistaa tikkua jalastaan (noin 100-200 jaa.).</a:t>
            </a:r>
          </a:p>
          <a:p>
            <a:pPr marL="569700" lvl="0" indent="-342900" algn="l" rtl="0">
              <a:lnSpc>
                <a:spcPct val="114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Patsas on harvoja säilyneitä pronssisia patsaita antiikin ajalta.</a:t>
            </a:r>
          </a:p>
          <a:p>
            <a:pPr marL="569700" lvl="0" indent="-342900" algn="l" rtl="0">
              <a:lnSpc>
                <a:spcPct val="114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Arkinen aihe tekee siitä myös poikkeuksellisen.</a:t>
            </a:r>
          </a:p>
          <a:p>
            <a:pPr marL="569700" marR="0" lvl="0" indent="-3429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endParaRPr lang="fi-FI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599962" y="990012"/>
            <a:ext cx="6091274" cy="456844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542650" y="817200"/>
            <a:ext cx="3721800" cy="260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69700" lvl="0" indent="-342900" algn="l" rtl="0">
              <a:lnSpc>
                <a:spcPct val="114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Punainen fauni (noin 100 jaa.) on punamarmoria ja kopio kreikkalaisesta patsaasta.</a:t>
            </a:r>
          </a:p>
          <a:p>
            <a:pPr marL="569700" lvl="0" indent="-342900" algn="l" rtl="0">
              <a:lnSpc>
                <a:spcPct val="114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Se on löytynyt keisari </a:t>
            </a:r>
            <a:r>
              <a:rPr lang="fi-FI" sz="2000" b="0" dirty="0" err="1"/>
              <a:t>Hadrianuksen</a:t>
            </a:r>
            <a:r>
              <a:rPr lang="fi-FI" sz="2000" b="0" dirty="0"/>
              <a:t> huvilalta Tivolista.</a:t>
            </a:r>
          </a:p>
          <a:p>
            <a:pPr marL="569700" marR="0" lvl="0" indent="-3429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fi-FI" sz="2000" b="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8783" y="211026"/>
            <a:ext cx="4619754" cy="606316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542650" y="817200"/>
            <a:ext cx="3028200" cy="260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69700" lvl="0" indent="-342900" algn="l" rtl="0">
              <a:lnSpc>
                <a:spcPct val="114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Kuvassa Konstantinuksen pronssisen jättipatsaan pää (300-luvulta jaa.).</a:t>
            </a:r>
          </a:p>
          <a:p>
            <a:pPr marL="569700" lvl="0" indent="-342900" algn="l" rtl="0">
              <a:lnSpc>
                <a:spcPct val="114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Pään korkeus on noin 180 cm.</a:t>
            </a:r>
          </a:p>
          <a:p>
            <a:pPr marL="569700" marR="0" lvl="0" indent="-3429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fi-FI" sz="2000" b="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48407" y="228600"/>
            <a:ext cx="8247185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i-FI" sz="2000" dirty="0"/>
              <a:t>Marcus </a:t>
            </a:r>
            <a:r>
              <a:rPr lang="fi-FI" sz="2000" dirty="0" err="1"/>
              <a:t>Aureliuksen</a:t>
            </a:r>
            <a:r>
              <a:rPr lang="fi-FI" sz="2000" dirty="0"/>
              <a:t> ratsastajapatsas (100-luvulta jaa.)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5650" y="1143000"/>
            <a:ext cx="6732700" cy="504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endParaRPr sz="20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8056" y="1871003"/>
            <a:ext cx="5627077" cy="422499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925828" y="240910"/>
            <a:ext cx="7851531" cy="1630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SzPct val="140000"/>
              <a:buFont typeface="Arial" panose="020B0604020202020204" pitchFamily="34" charset="0"/>
              <a:buChar char="•"/>
            </a:pPr>
            <a:r>
              <a:rPr lang="fi-FI" sz="2000" b="0" dirty="0"/>
              <a:t>Patsas on ainoa Roomasta säilynyt pronssinen ratsastajapatsas. Se on säilynyt ilmeisesti siksi, että sen oletettiin pitkään kuvaavan ensimmäistä kristittyä keisaria, </a:t>
            </a:r>
            <a:r>
              <a:rPr lang="fi-FI" sz="2000" b="0" dirty="0" err="1"/>
              <a:t>Konstantinus</a:t>
            </a:r>
            <a:r>
              <a:rPr lang="fi-FI" sz="2000" b="0" dirty="0"/>
              <a:t> Suurta.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85810" y="365760"/>
            <a:ext cx="7772400" cy="160371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69700" lvl="0" indent="-342900" algn="l" rtl="0">
              <a:lnSpc>
                <a:spcPct val="114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Susi imettää Romulusta ja Remusta: Rooman symboli.</a:t>
            </a:r>
          </a:p>
          <a:p>
            <a:pPr marL="569700" lvl="0" indent="-342900" algn="l" rtl="0">
              <a:lnSpc>
                <a:spcPct val="114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Roomasta ei ole löytynyt aiheesta patsasta antiikin ajalta.</a:t>
            </a:r>
          </a:p>
          <a:p>
            <a:pPr marL="569700" lvl="0" indent="-342900" algn="l" rtl="0">
              <a:lnSpc>
                <a:spcPct val="114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Susi on 400-luvulta eaa., mutta kaksospojat on lisätty sen alle vasta renessanssiaikana.</a:t>
            </a:r>
          </a:p>
        </p:txBody>
      </p:sp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638" y="2278966"/>
            <a:ext cx="5790743" cy="386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724491" y="327074"/>
            <a:ext cx="77724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 dirty="0">
                <a:solidFill>
                  <a:srgbClr val="000000"/>
                </a:solidFill>
              </a:rPr>
              <a:t>Roomalaista kuvanveistotaidetta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8634" y="1405275"/>
            <a:ext cx="6464115" cy="4728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 l="10700" r="24528"/>
          <a:stretch/>
        </p:blipFill>
        <p:spPr>
          <a:xfrm>
            <a:off x="5996492" y="214532"/>
            <a:ext cx="2942849" cy="60581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542650" y="815926"/>
            <a:ext cx="4623600" cy="264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69700" lvl="0" indent="-342900" algn="l" rtl="0">
              <a:lnSpc>
                <a:spcPct val="115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Patsaat ovat olennainen osa roomalaista taidetta.</a:t>
            </a:r>
          </a:p>
          <a:p>
            <a:pPr marL="569700" lvl="0" indent="-342900" algn="l" rtl="0">
              <a:lnSpc>
                <a:spcPct val="115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Niitä pystytettiin merkittäville henkilöille korostamaan heidän asemaansa ja muistuttamaan vallasta.</a:t>
            </a:r>
          </a:p>
          <a:p>
            <a:pPr marL="285750" marR="0" lvl="0" indent="-285750" algn="l" rtl="0">
              <a:spcBef>
                <a:spcPts val="0"/>
              </a:spcBef>
              <a:buSzPct val="25000"/>
              <a:buFont typeface="Arial" panose="020B0604020202020204" pitchFamily="34" charset="0"/>
              <a:buChar char="•"/>
            </a:pPr>
            <a:endParaRPr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 l="8086" r="10393"/>
          <a:stretch/>
        </p:blipFill>
        <p:spPr>
          <a:xfrm>
            <a:off x="5275385" y="214531"/>
            <a:ext cx="3671667" cy="60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95"/>
          <p:cNvSpPr txBox="1">
            <a:spLocks noGrp="1"/>
          </p:cNvSpPr>
          <p:nvPr>
            <p:ph type="title"/>
          </p:nvPr>
        </p:nvSpPr>
        <p:spPr>
          <a:xfrm>
            <a:off x="542650" y="815926"/>
            <a:ext cx="4623600" cy="264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69700" lvl="0" indent="-342900" algn="l" rtl="0">
              <a:lnSpc>
                <a:spcPct val="115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Patsaat noudattivat usein klassista kauneuskäsitystä.</a:t>
            </a:r>
          </a:p>
          <a:p>
            <a:pPr marL="569700" lvl="0" indent="-342900" algn="l" rtl="0">
              <a:lnSpc>
                <a:spcPct val="115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Asentoon, vaatteisiin ja ilmeisiin kiinnitettiin paljon huomiota.</a:t>
            </a:r>
          </a:p>
          <a:p>
            <a:pPr marL="285750" marR="0" lvl="0" indent="-285750" algn="l" rtl="0">
              <a:spcBef>
                <a:spcPts val="0"/>
              </a:spcBef>
              <a:buSzPct val="25000"/>
              <a:buFont typeface="Arial" panose="020B0604020202020204" pitchFamily="34" charset="0"/>
              <a:buChar char="•"/>
            </a:pPr>
            <a:endParaRPr sz="1800" b="0" dirty="0"/>
          </a:p>
        </p:txBody>
      </p:sp>
    </p:spTree>
    <p:extLst>
      <p:ext uri="{BB962C8B-B14F-4D97-AF65-F5344CB8AC3E}">
        <p14:creationId xmlns:p14="http://schemas.microsoft.com/office/powerpoint/2010/main" val="367380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 rotWithShape="1">
          <a:blip r:embed="rId3">
            <a:alphaModFix/>
          </a:blip>
          <a:srcRect t="12134"/>
          <a:stretch/>
        </p:blipFill>
        <p:spPr>
          <a:xfrm rot="5400000">
            <a:off x="3909721" y="1232000"/>
            <a:ext cx="6063014" cy="402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542650" y="817200"/>
            <a:ext cx="3982200" cy="45336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69700" lvl="0" indent="-342900" algn="l" rtl="0">
              <a:lnSpc>
                <a:spcPct val="115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Kuvan patsas esittää keisari Alexander Severusta metsästäjänä (200-luvulta jaa.).</a:t>
            </a:r>
          </a:p>
          <a:p>
            <a:pPr marL="569700" lvl="0" indent="-342900" algn="l" rtl="0">
              <a:lnSpc>
                <a:spcPct val="115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Teos mukailee tunnettua patsasta, jossa </a:t>
            </a:r>
            <a:r>
              <a:rPr lang="fi-FI" sz="2000" b="0" dirty="0" err="1"/>
              <a:t>Perseus</a:t>
            </a:r>
            <a:r>
              <a:rPr lang="fi-FI" sz="2000" b="0" dirty="0"/>
              <a:t> roikottaa surmaamansa </a:t>
            </a:r>
            <a:r>
              <a:rPr lang="fi-FI" sz="2000" b="0" dirty="0" err="1"/>
              <a:t>Medusan</a:t>
            </a:r>
            <a:r>
              <a:rPr lang="fi-FI" sz="2000" b="0" dirty="0"/>
              <a:t> päätä.</a:t>
            </a:r>
          </a:p>
          <a:p>
            <a:pPr marL="569700" lvl="0" indent="-342900" algn="l" rtl="0">
              <a:lnSpc>
                <a:spcPct val="115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Marmoripatsaissa piti käyttää tukirakenteita, jotka tässä on kätketty hienosti puunrunkoon.</a:t>
            </a:r>
          </a:p>
          <a:p>
            <a:pPr marL="342900" marR="0" lvl="0" indent="-342900" algn="l" rtl="0">
              <a:spcBef>
                <a:spcPts val="500"/>
              </a:spcBef>
              <a:buSzPct val="25000"/>
              <a:buFont typeface="Arial" panose="020B0604020202020204" pitchFamily="34" charset="0"/>
              <a:buChar char="•"/>
            </a:pPr>
            <a:endParaRPr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543600" y="817200"/>
            <a:ext cx="3721800" cy="25219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69700" lvl="0" indent="-342900" algn="l" rtl="0">
              <a:lnSpc>
                <a:spcPct val="115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Patsaiden ja rintakuvien kasvot tehtiin ilmeikkäiksi, mutta samalla niiden piti ilmentää roomalaisten luonteen lujuutta.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9525" y="228600"/>
            <a:ext cx="4567025" cy="608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549757" y="731521"/>
            <a:ext cx="3879812" cy="173032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lvl="0" indent="-342900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ct val="120000"/>
              <a:buFont typeface="Arial" panose="020B0604020202020204" pitchFamily="34" charset="0"/>
              <a:buChar char="•"/>
            </a:pPr>
            <a:r>
              <a:rPr lang="fi-FI" dirty="0"/>
              <a:t>Patsaiden päitä myös vaihdettiin, kun esimerkiksi vanha keisari oli kuollut.</a:t>
            </a:r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3412" y="207491"/>
            <a:ext cx="4509571" cy="60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l="21649" r="20739"/>
          <a:stretch/>
        </p:blipFill>
        <p:spPr>
          <a:xfrm>
            <a:off x="4272951" y="228600"/>
            <a:ext cx="4667248" cy="607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542650" y="817200"/>
            <a:ext cx="3721800" cy="224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69700" lvl="0" indent="-342900" algn="l" rtl="0">
              <a:lnSpc>
                <a:spcPct val="114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fi-FI" sz="2000" b="0" dirty="0">
                <a:solidFill>
                  <a:schemeClr val="dk1"/>
                </a:solidFill>
              </a:rPr>
              <a:t>Patsailla oli usein lasisilmät.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696" y="341142"/>
            <a:ext cx="4270168" cy="582050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543600" y="817200"/>
            <a:ext cx="3983096" cy="1862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69700" lvl="0" indent="-342900" algn="l" rtl="0">
              <a:lnSpc>
                <a:spcPct val="114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sz="2000" b="0" dirty="0"/>
              <a:t>Patsaat kertovat aikansa muodista ja niiden avulla on tutkittu esimerkiksi kampauksia ja vaatetusta.</a:t>
            </a:r>
          </a:p>
          <a:p>
            <a:pPr marL="457200" marR="0" lvl="0" indent="-2304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ct val="25000"/>
              <a:buNone/>
            </a:pPr>
            <a:r>
              <a:rPr lang="fi-FI" sz="2000" b="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300</Words>
  <Application>Microsoft Office PowerPoint</Application>
  <PresentationFormat>Näytössä katseltava diaesitys (4:3)</PresentationFormat>
  <Paragraphs>42</Paragraphs>
  <Slides>17</Slides>
  <Notes>17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1" baseType="lpstr">
      <vt:lpstr>Arial</vt:lpstr>
      <vt:lpstr>Merriweather Sans</vt:lpstr>
      <vt:lpstr>Verdana</vt:lpstr>
      <vt:lpstr>Blank Presentation</vt:lpstr>
      <vt:lpstr>PowerPoint-esitys</vt:lpstr>
      <vt:lpstr>Roomalaista kuvanveistotaidetta</vt:lpstr>
      <vt:lpstr>Patsaat ovat olennainen osa roomalaista taidetta. Niitä pystytettiin merkittäville henkilöille korostamaan heidän asemaansa ja muistuttamaan vallasta. </vt:lpstr>
      <vt:lpstr>Patsaat noudattivat usein klassista kauneuskäsitystä. Asentoon, vaatteisiin ja ilmeisiin kiinnitettiin paljon huomiota. </vt:lpstr>
      <vt:lpstr>Kuvan patsas esittää keisari Alexander Severusta metsästäjänä (200-luvulta jaa.). Teos mukailee tunnettua patsasta, jossa Perseus roikottaa surmaamansa Medusan päätä. Marmoripatsaissa piti käyttää tukirakenteita, jotka tässä on kätketty hienosti puunrunkoon. </vt:lpstr>
      <vt:lpstr>Patsaiden ja rintakuvien kasvot tehtiin ilmeikkäiksi, mutta samalla niiden piti ilmentää roomalaisten luonteen lujuutta.</vt:lpstr>
      <vt:lpstr>PowerPoint-esitys</vt:lpstr>
      <vt:lpstr>Patsailla oli usein lasisilmät.</vt:lpstr>
      <vt:lpstr>Patsaat kertovat aikansa muodista ja niiden avulla on tutkittu esimerkiksi kampauksia ja vaatetusta.  </vt:lpstr>
      <vt:lpstr>Amatsonin marmorinen pää on kopio kreikkalaisesta pronssisesta patsaasta. Amatsoneilta poistettiin tarun mukaan rinta, jotta he pystyivät paremmin ampumaan jousipyssyllä.</vt:lpstr>
      <vt:lpstr>Kuvassa on kauneuden jumalatar Afrodite.</vt:lpstr>
      <vt:lpstr>Kuvassa on Okaanpoistaja tai Spinario eli poika, joka poistaa tikkua jalastaan (noin 100-200 jaa.). Patsas on harvoja säilyneitä pronssisia patsaita antiikin ajalta. Arkinen aihe tekee siitä myös poikkeuksellisen. </vt:lpstr>
      <vt:lpstr>Punainen fauni (noin 100 jaa.) on punamarmoria ja kopio kreikkalaisesta patsaasta. Se on löytynyt keisari Hadrianuksen huvilalta Tivolista.  </vt:lpstr>
      <vt:lpstr>Kuvassa Konstantinuksen pronssisen jättipatsaan pää (300-luvulta jaa.). Pään korkeus on noin 180 cm.  </vt:lpstr>
      <vt:lpstr>Marcus Aureliuksen ratsastajapatsas (100-luvulta jaa.)</vt:lpstr>
      <vt:lpstr>Patsas on ainoa Roomasta säilynyt pronssinen ratsastajapatsas. Se on säilynyt ilmeisesti siksi, että sen oletettiin pitkään kuvaavan ensimmäistä kristittyä keisaria, Konstantinus Suurta. </vt:lpstr>
      <vt:lpstr>Susi imettää Romulusta ja Remusta: Rooman symboli. Roomasta ei ole löytynyt aiheesta patsasta antiikin ajalta. Susi on 400-luvulta eaa., mutta kaksospojat on lisätty sen alle vasta renessanssiaikana.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karri</dc:creator>
  <cp:lastModifiedBy>opiskelija</cp:lastModifiedBy>
  <cp:revision>11</cp:revision>
  <dcterms:modified xsi:type="dcterms:W3CDTF">2020-01-16T09:29:40Z</dcterms:modified>
</cp:coreProperties>
</file>