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5" r:id="rId4"/>
    <p:sldId id="258" r:id="rId5"/>
    <p:sldId id="365" r:id="rId6"/>
    <p:sldId id="333" r:id="rId7"/>
    <p:sldId id="332" r:id="rId8"/>
    <p:sldId id="326" r:id="rId9"/>
    <p:sldId id="339" r:id="rId10"/>
    <p:sldId id="329" r:id="rId11"/>
    <p:sldId id="363" r:id="rId12"/>
    <p:sldId id="364" r:id="rId13"/>
    <p:sldId id="260" r:id="rId14"/>
    <p:sldId id="261" r:id="rId15"/>
    <p:sldId id="334" r:id="rId16"/>
    <p:sldId id="335" r:id="rId17"/>
    <p:sldId id="366" r:id="rId18"/>
    <p:sldId id="367" r:id="rId19"/>
    <p:sldId id="284" r:id="rId20"/>
    <p:sldId id="368" r:id="rId21"/>
    <p:sldId id="337" r:id="rId22"/>
    <p:sldId id="369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353" r:id="rId35"/>
    <p:sldId id="352" r:id="rId36"/>
    <p:sldId id="341" r:id="rId37"/>
    <p:sldId id="343" r:id="rId38"/>
    <p:sldId id="344" r:id="rId39"/>
    <p:sldId id="345" r:id="rId40"/>
    <p:sldId id="346" r:id="rId41"/>
    <p:sldId id="273" r:id="rId42"/>
    <p:sldId id="274" r:id="rId43"/>
    <p:sldId id="275" r:id="rId44"/>
    <p:sldId id="276" r:id="rId45"/>
    <p:sldId id="357" r:id="rId46"/>
    <p:sldId id="340" r:id="rId47"/>
    <p:sldId id="289" r:id="rId48"/>
    <p:sldId id="319" r:id="rId49"/>
    <p:sldId id="320" r:id="rId50"/>
    <p:sldId id="321" r:id="rId51"/>
    <p:sldId id="322" r:id="rId52"/>
    <p:sldId id="323" r:id="rId53"/>
    <p:sldId id="359" r:id="rId54"/>
    <p:sldId id="360" r:id="rId55"/>
    <p:sldId id="358" r:id="rId56"/>
    <p:sldId id="361" r:id="rId57"/>
    <p:sldId id="362" r:id="rId58"/>
    <p:sldId id="277" r:id="rId59"/>
    <p:sldId id="282" r:id="rId60"/>
    <p:sldId id="370" r:id="rId61"/>
    <p:sldId id="371" r:id="rId62"/>
    <p:sldId id="280" r:id="rId63"/>
    <p:sldId id="387" r:id="rId64"/>
    <p:sldId id="285" r:id="rId65"/>
    <p:sldId id="386" r:id="rId66"/>
    <p:sldId id="287" r:id="rId67"/>
    <p:sldId id="291" r:id="rId68"/>
    <p:sldId id="290" r:id="rId69"/>
    <p:sldId id="372" r:id="rId70"/>
    <p:sldId id="373" r:id="rId71"/>
    <p:sldId id="293" r:id="rId72"/>
    <p:sldId id="374" r:id="rId73"/>
    <p:sldId id="299" r:id="rId74"/>
    <p:sldId id="375" r:id="rId75"/>
    <p:sldId id="356" r:id="rId76"/>
    <p:sldId id="376" r:id="rId77"/>
    <p:sldId id="377" r:id="rId78"/>
    <p:sldId id="304" r:id="rId79"/>
    <p:sldId id="314" r:id="rId80"/>
    <p:sldId id="305" r:id="rId81"/>
    <p:sldId id="378" r:id="rId82"/>
    <p:sldId id="379" r:id="rId83"/>
    <p:sldId id="349" r:id="rId84"/>
    <p:sldId id="380" r:id="rId85"/>
    <p:sldId id="381" r:id="rId86"/>
    <p:sldId id="382" r:id="rId87"/>
    <p:sldId id="383" r:id="rId88"/>
    <p:sldId id="384" r:id="rId89"/>
    <p:sldId id="313" r:id="rId90"/>
    <p:sldId id="308" r:id="rId91"/>
    <p:sldId id="385" r:id="rId92"/>
    <p:sldId id="312" r:id="rId93"/>
    <p:sldId id="388" r:id="rId94"/>
    <p:sldId id="309" r:id="rId95"/>
  </p:sldIdLst>
  <p:sldSz cx="9144000" cy="6858000" type="screen4x3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661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312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72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09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899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58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198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7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720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4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24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9533-E4C6-494D-9E4C-E1A6BFAE06ED}" type="datetimeFigureOut">
              <a:rPr lang="fi-FI" smtClean="0"/>
              <a:t>3.10.2024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31752-ADAA-4902-A9D6-1FA9BE387E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716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u="sng" dirty="0" smtClean="0">
                <a:latin typeface="Comic Sans MS" panose="030F0702030302020204" pitchFamily="66" charset="0"/>
              </a:rPr>
              <a:t>ILOINEN 1920-LUKU!</a:t>
            </a:r>
            <a:endParaRPr lang="fi-FI" b="1" u="sng" dirty="0">
              <a:latin typeface="Comic Sans MS" panose="030F0702030302020204" pitchFamily="66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i-FI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Maailma ilman huolta ja murhetta </a:t>
            </a:r>
          </a:p>
          <a:p>
            <a:r>
              <a:rPr lang="fi-FI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…ja ilman sotaa!</a:t>
            </a:r>
            <a:endParaRPr lang="fi-FI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6" y="1052736"/>
            <a:ext cx="8793349" cy="48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Gottlieb </a:t>
            </a:r>
            <a:r>
              <a:rPr lang="fi-FI" dirty="0" err="1" smtClean="0"/>
              <a:t>Daimler</a:t>
            </a:r>
            <a:r>
              <a:rPr lang="fi-FI" dirty="0" smtClean="0"/>
              <a:t> ja hänen ensimmäinen autonsa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996" y="1446269"/>
            <a:ext cx="6694008" cy="52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Daimlerin</a:t>
            </a:r>
            <a:r>
              <a:rPr lang="fi-FI" dirty="0" smtClean="0"/>
              <a:t> 1. moottoripyörä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759" y="1124744"/>
            <a:ext cx="5542482" cy="55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Naisten muoti…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</a:t>
            </a:r>
            <a:r>
              <a:rPr lang="fi-FI" dirty="0" smtClean="0"/>
              <a:t>uuttui käytännöllisemmäksi: Hameenhelmat lyhenivät, kengät tulivat muotiin, rohkeimmat käyttivät pitkiä housujakin.</a:t>
            </a:r>
          </a:p>
          <a:p>
            <a:r>
              <a:rPr lang="fi-FI" dirty="0" smtClean="0"/>
              <a:t>Naisten hiusmuoti oli lyhyt POLKKATUKKA</a:t>
            </a:r>
          </a:p>
          <a:p>
            <a:r>
              <a:rPr lang="fi-FI" dirty="0" smtClean="0"/>
              <a:t>Uudenlaiset hatut – KYPÄRÄMYSSYT</a:t>
            </a:r>
          </a:p>
          <a:p>
            <a:r>
              <a:rPr lang="fi-FI" dirty="0" smtClean="0"/>
              <a:t>Ihanteena oli urheilullinen, autoileva, tupakoiva, työssäkäyvä ja seikkaileva ”poikatyttö” eli ”</a:t>
            </a:r>
            <a:r>
              <a:rPr lang="fi-FI" dirty="0" err="1" smtClean="0"/>
              <a:t>flapper</a:t>
            </a:r>
            <a:r>
              <a:rPr lang="fi-FI" dirty="0" smtClean="0"/>
              <a:t> </a:t>
            </a:r>
            <a:r>
              <a:rPr lang="fi-FI" dirty="0" err="1" smtClean="0"/>
              <a:t>girl</a:t>
            </a:r>
            <a:r>
              <a:rPr lang="fi-FI" dirty="0" smtClean="0"/>
              <a:t>”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96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5" y="188640"/>
            <a:ext cx="4375509" cy="61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272"/>
            <a:ext cx="4098032" cy="61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3" y="1268760"/>
            <a:ext cx="9016937" cy="4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9901"/>
            <a:ext cx="8928992" cy="62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Hameet olivat lyhempiä, joten kengät näkyivät! Piti olla monet kengät!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563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72" y="1599590"/>
            <a:ext cx="3538428" cy="456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94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Katukuvaan tuli uusi asia – kenkäkauppa!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5" y="1417639"/>
            <a:ext cx="8798873" cy="48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1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9" y="764704"/>
            <a:ext cx="8426654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9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Ihmisten arkielämä muuttui perusteellisesti ensimmäisen maailmansodan jälkeen.</a:t>
            </a:r>
          </a:p>
          <a:p>
            <a:r>
              <a:rPr lang="fi-FI" smtClean="0"/>
              <a:t>MODERNI ELÄMÄ ALKOI!</a:t>
            </a:r>
            <a:endParaRPr lang="fi-FI" dirty="0" smtClean="0"/>
          </a:p>
          <a:p>
            <a:r>
              <a:rPr lang="fi-FI" dirty="0" smtClean="0"/>
              <a:t>Maailma tuli tasa-arvoisemmaksi!</a:t>
            </a:r>
          </a:p>
          <a:p>
            <a:r>
              <a:rPr lang="fi-FI" dirty="0" smtClean="0"/>
              <a:t>Ensimmäisessä maailmansodassa kaikki olivat joutuneet kärsimään – kuolema juoksuhaudoissa tuli sattumanvaraisesti niin rikkaille kuin köyhillekin.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99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Miesten muoti on pysynyt samanlaisena 1850-luvulta alkaen.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Puku</a:t>
            </a:r>
          </a:p>
          <a:p>
            <a:r>
              <a:rPr lang="fi-FI" dirty="0" smtClean="0"/>
              <a:t>Valkoinen paita</a:t>
            </a:r>
          </a:p>
          <a:p>
            <a:r>
              <a:rPr lang="fi-FI" dirty="0" smtClean="0"/>
              <a:t>Solmio</a:t>
            </a:r>
          </a:p>
          <a:p>
            <a:r>
              <a:rPr lang="fi-FI" dirty="0" smtClean="0"/>
              <a:t>Siistit kengät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68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0"/>
            <a:ext cx="5019749" cy="68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Urheilullisia nuoria 1920-luvulta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253332"/>
            <a:ext cx="4896543" cy="55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Naisten oikeudet…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laajenivat. Naiset saivat oikeuden ajaa autoa ja päästä moniin uusiin ammatteihin.</a:t>
            </a:r>
          </a:p>
          <a:p>
            <a:r>
              <a:rPr lang="fi-FI" dirty="0" smtClean="0"/>
              <a:t>Länsi-Euroopassa (Iso-Britannia 1928) ja Pohjois-Amerikassa (USA 1920) naiset saivat äänioikeuden ja vaalikelpoisuuden.</a:t>
            </a:r>
          </a:p>
          <a:p>
            <a:r>
              <a:rPr lang="fi-FI" dirty="0" smtClean="0"/>
              <a:t>SUOMESSA NAISET </a:t>
            </a:r>
            <a:r>
              <a:rPr lang="fi-FI" smtClean="0"/>
              <a:t>SAIVAT ÄÄNIOIKEUDEN JA VAALIKELPOISUUDEN </a:t>
            </a:r>
            <a:r>
              <a:rPr lang="fi-FI" dirty="0" smtClean="0"/>
              <a:t>JO V. 1906!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72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10950" cy="597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7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0" y="116632"/>
            <a:ext cx="893342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7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ELOKUVA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/>
              <a:t>Uusi ja halpa viihde levisi nopeasti ympäri maailmaa.</a:t>
            </a:r>
          </a:p>
          <a:p>
            <a:r>
              <a:rPr lang="fi-FI" dirty="0" smtClean="0"/>
              <a:t>Elokuvia voitiin tehdä nopeasti ja levittää kopioina kaikkialle. Mykkäelokuvien kaudella ei ollut kielimuuria!</a:t>
            </a:r>
          </a:p>
          <a:p>
            <a:r>
              <a:rPr lang="fi-FI" dirty="0" smtClean="0"/>
              <a:t>Hollywoodista tuli elokuvateollisuuden keskus: Paljon tilaa, yli 300 aurinkoista päivää/vuosi, miellyttävä ja kuiva ilmasto.</a:t>
            </a:r>
          </a:p>
          <a:p>
            <a:r>
              <a:rPr lang="fi-FI" dirty="0" smtClean="0"/>
              <a:t>MGM, 20 </a:t>
            </a:r>
            <a:r>
              <a:rPr lang="fi-FI" dirty="0" err="1" smtClean="0"/>
              <a:t>th</a:t>
            </a:r>
            <a:r>
              <a:rPr lang="fi-FI" dirty="0" smtClean="0"/>
              <a:t> </a:t>
            </a:r>
            <a:r>
              <a:rPr lang="fi-FI" dirty="0" err="1" smtClean="0"/>
              <a:t>Century</a:t>
            </a:r>
            <a:r>
              <a:rPr lang="fi-FI" dirty="0" smtClean="0"/>
              <a:t> Fox, Universal, </a:t>
            </a:r>
            <a:r>
              <a:rPr lang="fi-FI" dirty="0" err="1" smtClean="0"/>
              <a:t>Paramount</a:t>
            </a:r>
            <a:r>
              <a:rPr lang="fi-FI" dirty="0" smtClean="0"/>
              <a:t>, UA, RKO, Warner Brothers…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071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04913"/>
            <a:ext cx="87249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4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1494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0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8456"/>
            <a:ext cx="8323376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0"/>
            <a:ext cx="8906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62473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https://www.youtube.com/watch?v=kuaJm8_0cZ0&amp;feature=player_detailpage</a:t>
            </a:r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0688"/>
            <a:ext cx="6096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99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/>
              <a:t>https://www.youtube.com/watch?feature=player_detailpage&amp;v=CH4JOT3Y_Q8</a:t>
            </a:r>
            <a:endParaRPr lang="fi-F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836712"/>
            <a:ext cx="8820472" cy="55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6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79"/>
            <a:ext cx="8784976" cy="585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1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Los Angeles (Anaheim) 1890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600199"/>
            <a:ext cx="7951821" cy="511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fi-FI" dirty="0" smtClean="0">
                <a:solidFill>
                  <a:prstClr val="black"/>
                </a:solidFill>
                <a:ea typeface="+mn-ea"/>
                <a:cs typeface="+mn-cs"/>
              </a:rPr>
              <a:t>Los Angeles 1900-luvun alussa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96" y="1196752"/>
            <a:ext cx="885447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Los Angeles 1910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1685839"/>
            <a:ext cx="8956442" cy="45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Los Angeles 1920-luvulla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24951"/>
            <a:ext cx="8784976" cy="54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3852"/>
            <a:ext cx="8928992" cy="62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3821"/>
            <a:ext cx="8856984" cy="63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Autot – maailma nousee pyörille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/>
              <a:t>Henry Ford </a:t>
            </a:r>
            <a:r>
              <a:rPr lang="fi-FI" dirty="0" err="1" smtClean="0"/>
              <a:t>autoisti</a:t>
            </a:r>
            <a:r>
              <a:rPr lang="fi-FI" dirty="0" smtClean="0"/>
              <a:t> maailman halvalla ja kestävällä T – Fordillaan.</a:t>
            </a:r>
          </a:p>
          <a:p>
            <a:r>
              <a:rPr lang="fi-FI" dirty="0" smtClean="0"/>
              <a:t>T – Ford maksoi v. 1908 825 $, mutta 1924 </a:t>
            </a:r>
            <a:r>
              <a:rPr lang="fi-FI" dirty="0"/>
              <a:t>liukuhihnatuotannon </a:t>
            </a:r>
            <a:r>
              <a:rPr lang="fi-FI" dirty="0" smtClean="0"/>
              <a:t>ansiosta vain 225 $! Lähes jokaisella oli varaa ostaa auto!</a:t>
            </a:r>
          </a:p>
          <a:p>
            <a:r>
              <a:rPr lang="fi-FI" dirty="0" smtClean="0"/>
              <a:t>Nyt tarvittiin autokorjaamoita, bensa-asemia, autokouluja, suoria teitä, leveitä siltoja, tienviittoja, tiekarttoja, autonrenkaita, uusia liikennesääntöjä jne. Katukuva muuttui!</a:t>
            </a:r>
          </a:p>
          <a:p>
            <a:r>
              <a:rPr lang="fi-FI" dirty="0" smtClean="0"/>
              <a:t>Yhteydet paranivat ja maailman meno nopeutui.</a:t>
            </a:r>
          </a:p>
        </p:txBody>
      </p:sp>
    </p:spTree>
    <p:extLst>
      <p:ext uri="{BB962C8B-B14F-4D97-AF65-F5344CB8AC3E}">
        <p14:creationId xmlns:p14="http://schemas.microsoft.com/office/powerpoint/2010/main" val="37185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9725"/>
            <a:ext cx="8496944" cy="67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76672"/>
            <a:ext cx="874897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3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JULKKIKSET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Elokuvat aiheuttivat ”filmitähtikultin”… ja suurin kaikista oli Rudolf Valentino!</a:t>
            </a:r>
          </a:p>
          <a:p>
            <a:endParaRPr lang="fi-F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89191"/>
            <a:ext cx="3038950" cy="40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89191"/>
            <a:ext cx="2980012" cy="40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8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1910-20-luvun mykkäelokuvien näyttelijöitä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000" dirty="0" smtClean="0"/>
              <a:t>Charlie Chaplin, Mary </a:t>
            </a:r>
            <a:r>
              <a:rPr lang="fi-FI" sz="3000" dirty="0" err="1" smtClean="0"/>
              <a:t>Pickford</a:t>
            </a:r>
            <a:r>
              <a:rPr lang="fi-FI" sz="3000" dirty="0" smtClean="0"/>
              <a:t>, </a:t>
            </a:r>
            <a:r>
              <a:rPr lang="fi-FI" sz="3000" dirty="0" err="1" smtClean="0"/>
              <a:t>Clara</a:t>
            </a:r>
            <a:r>
              <a:rPr lang="fi-FI" sz="3000" dirty="0" smtClean="0"/>
              <a:t> </a:t>
            </a:r>
            <a:r>
              <a:rPr lang="fi-FI" sz="3000" dirty="0" err="1" smtClean="0"/>
              <a:t>Bow</a:t>
            </a:r>
            <a:endParaRPr lang="fi-FI" sz="3000" dirty="0" smtClean="0"/>
          </a:p>
          <a:p>
            <a:endParaRPr lang="fi-FI" sz="3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85040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16516"/>
            <a:ext cx="2291191" cy="37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08" y="2348880"/>
            <a:ext cx="322506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5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…JA GRETA GARBO!</a:t>
            </a:r>
            <a:br>
              <a:rPr lang="fi-FI" dirty="0" smtClean="0"/>
            </a:br>
            <a:r>
              <a:rPr lang="fi-FI" smtClean="0"/>
              <a:t>Tukholmalaisen tavaratalon </a:t>
            </a:r>
            <a:r>
              <a:rPr lang="fi-FI" dirty="0" smtClean="0"/>
              <a:t>myyjästä maailmankuuluksi filmitähdeksi</a:t>
            </a:r>
            <a:endParaRPr lang="fi-FI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61596"/>
            <a:ext cx="3888432" cy="519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35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Tom Mix – entisestä cowboysta lännenelokuvien sankariksi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30" y="1417638"/>
            <a:ext cx="6329739" cy="521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Lana Turner</a:t>
            </a: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>Näyttelijäksi onnekkaan sattuman kautta!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3" y="1844824"/>
            <a:ext cx="9094154" cy="47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5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…julkkikset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Ihmiset alkoivat seurata urheilijoiden, muusikoiden, kirjailijoiden, miljonäärien ja jopa rikollisten elämää ja tekoja.</a:t>
            </a:r>
          </a:p>
          <a:p>
            <a:r>
              <a:rPr lang="fi-FI" dirty="0" smtClean="0"/>
              <a:t>Tavallisestakin ihmisestä saattoi tulla julkkis, jos uskalsi tehdä jotain ennennäkemätöntä! Lehdet, radio ja etenkin elokuva levittivät julkkisten mainetta ympäri maailmaa.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00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4436"/>
            <a:ext cx="4731180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6" y="404663"/>
            <a:ext cx="8384316" cy="61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0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T-Ford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4440"/>
            <a:ext cx="8188202" cy="543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0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755"/>
            <a:ext cx="8242798" cy="61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5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7832"/>
            <a:ext cx="4774130" cy="64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446"/>
            <a:ext cx="8424936" cy="642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Charles Lindberg lensi ensimmäisenä yksin Atlantin yli New Yorkista Pariisiin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9" y="1600200"/>
            <a:ext cx="8883826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91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Gangsteri </a:t>
            </a:r>
            <a:r>
              <a:rPr lang="fi-FI" dirty="0" err="1" smtClean="0"/>
              <a:t>Al</a:t>
            </a:r>
            <a:r>
              <a:rPr lang="fi-FI" dirty="0" smtClean="0"/>
              <a:t> </a:t>
            </a:r>
            <a:r>
              <a:rPr lang="fi-FI" dirty="0" err="1" smtClean="0"/>
              <a:t>Capone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118586" cy="54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Pankkiryöstäjä John </a:t>
            </a:r>
            <a:r>
              <a:rPr lang="fi-FI" dirty="0" err="1" smtClean="0"/>
              <a:t>Dillinger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smtClean="0"/>
              <a:t>(edessä oikealla)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67118"/>
            <a:ext cx="6984776" cy="52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4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Algot Niska – salakuljettajien kuningas</a:t>
            </a:r>
            <a:br>
              <a:rPr lang="fi-FI" dirty="0" smtClean="0"/>
            </a:br>
            <a:r>
              <a:rPr lang="fi-FI" dirty="0" smtClean="0"/>
              <a:t>”Suomalaisten janoisten sankari kieltolain aikana!”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916832"/>
            <a:ext cx="6264696" cy="49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Babe Ruth – amerikkalainen </a:t>
            </a:r>
            <a:r>
              <a:rPr lang="fi-FI" dirty="0" err="1" smtClean="0"/>
              <a:t>urheilu”sankari</a:t>
            </a:r>
            <a:r>
              <a:rPr lang="fi-FI" dirty="0" smtClean="0"/>
              <a:t>”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90317"/>
            <a:ext cx="6575220" cy="522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JAZZ – RYTMIMUSIIKKIA KOKO MAAILMALLE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Uusi musiikkityyli – mustien musiikkia! Ensimmäistä kertaa mustat pääsivät esille omien taitojensa ja lahjakkuutensa avulla.</a:t>
            </a:r>
          </a:p>
          <a:p>
            <a:r>
              <a:rPr lang="fi-FI" dirty="0" smtClean="0"/>
              <a:t>Yksinkertainen sävelkulku, tarttuva ja tasainen rytmi, jota oli myös helppo tanssia</a:t>
            </a:r>
          </a:p>
          <a:p>
            <a:r>
              <a:rPr lang="fi-FI" dirty="0" smtClean="0"/>
              <a:t>Pienet yhtyeet, vaskipuhaltimet, basso...</a:t>
            </a:r>
          </a:p>
          <a:p>
            <a:r>
              <a:rPr lang="fi-FI" dirty="0" smtClean="0"/>
              <a:t>Soittajat eivät osanneet lukea nuotteja – improvisointi. Rytmi kehittyi koko ajan!</a:t>
            </a:r>
          </a:p>
        </p:txBody>
      </p:sp>
    </p:spTree>
    <p:extLst>
      <p:ext uri="{BB962C8B-B14F-4D97-AF65-F5344CB8AC3E}">
        <p14:creationId xmlns:p14="http://schemas.microsoft.com/office/powerpoint/2010/main" val="36927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Jazzia voitiin soittaa kaikilla kokoonpanoilla pienissä ”</a:t>
            </a:r>
            <a:r>
              <a:rPr lang="fi-FI" dirty="0" err="1" smtClean="0"/>
              <a:t>speakeasy</a:t>
            </a:r>
            <a:r>
              <a:rPr lang="fi-FI" dirty="0" smtClean="0"/>
              <a:t>”-salakapakoissa</a:t>
            </a:r>
          </a:p>
          <a:p>
            <a:r>
              <a:rPr lang="fi-FI" dirty="0" smtClean="0"/>
              <a:t>Englannin kielestä tuli kevyen musiikin yleiskieli.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40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4" y="980728"/>
            <a:ext cx="8878282" cy="49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Louis Armstrong ja </a:t>
            </a:r>
            <a:r>
              <a:rPr lang="fi-FI" dirty="0" err="1" smtClean="0"/>
              <a:t>Cab</a:t>
            </a:r>
            <a:r>
              <a:rPr lang="fi-FI" dirty="0" smtClean="0"/>
              <a:t> </a:t>
            </a:r>
            <a:r>
              <a:rPr lang="fi-FI" dirty="0" err="1" smtClean="0"/>
              <a:t>Calloway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4619636" cy="51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22" y="1411712"/>
            <a:ext cx="4285278" cy="537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89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Count Basie ja Duke </a:t>
            </a:r>
            <a:r>
              <a:rPr lang="fi-FI" dirty="0" err="1" smtClean="0"/>
              <a:t>Ellington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460894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22667"/>
            <a:ext cx="4265467" cy="522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2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576"/>
            <a:ext cx="8640959" cy="658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9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Valkoisetkin innostuivat jazz-musiikista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5431"/>
            <a:ext cx="7488832" cy="570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6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RADIO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u="sng" dirty="0" smtClean="0"/>
              <a:t>Luotettavia uutisia</a:t>
            </a:r>
            <a:r>
              <a:rPr lang="fi-FI" dirty="0" smtClean="0"/>
              <a:t>, valistusta ja opetusta, urheilua, viihdettä ja musiikkia koko maahan!</a:t>
            </a:r>
          </a:p>
          <a:p>
            <a:r>
              <a:rPr lang="fi-FI" dirty="0" smtClean="0"/>
              <a:t>Radio yhdisti  - samat puheenaiheet.</a:t>
            </a:r>
          </a:p>
          <a:p>
            <a:r>
              <a:rPr lang="fi-FI" dirty="0" smtClean="0"/>
              <a:t>Ihmiset kuulivat presidenttinsä, ministereidensä ja kuninkaidensa äänen.</a:t>
            </a:r>
          </a:p>
          <a:p>
            <a:r>
              <a:rPr lang="fi-FI" u="sng" dirty="0" smtClean="0"/>
              <a:t>Aikamerkki</a:t>
            </a:r>
            <a:r>
              <a:rPr lang="fi-FI" dirty="0" smtClean="0"/>
              <a:t> – yhteinen aika koko maahan!</a:t>
            </a:r>
          </a:p>
        </p:txBody>
      </p:sp>
    </p:spTree>
    <p:extLst>
      <p:ext uri="{BB962C8B-B14F-4D97-AF65-F5344CB8AC3E}">
        <p14:creationId xmlns:p14="http://schemas.microsoft.com/office/powerpoint/2010/main" val="27233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Vapaa-ajan vietto muuttui – radio veti ihmisiä sisätiloihin!</a:t>
            </a:r>
            <a:br>
              <a:rPr lang="fi-FI" dirty="0"/>
            </a:b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06993"/>
            <a:ext cx="6840760" cy="56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Grammarit ja äänilevyt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Levittivät Jazz-musiikkia ympäri maailmaa.</a:t>
            </a:r>
          </a:p>
          <a:p>
            <a:r>
              <a:rPr lang="fi-FI" dirty="0" smtClean="0"/>
              <a:t>Helppo tehdä ja levittää, kuten elokuviakin!</a:t>
            </a:r>
          </a:p>
          <a:p>
            <a:r>
              <a:rPr lang="fi-FI" dirty="0" smtClean="0"/>
              <a:t>Suomessa myytiin ennätysmäärä äänilevyjä 1920-luvun lopulla!</a:t>
            </a:r>
          </a:p>
          <a:p>
            <a:r>
              <a:rPr lang="fi-FI" dirty="0" smtClean="0"/>
              <a:t>Suosituin iskelmä: ”Emma-valssi”</a:t>
            </a:r>
          </a:p>
        </p:txBody>
      </p:sp>
    </p:spTree>
    <p:extLst>
      <p:ext uri="{BB962C8B-B14F-4D97-AF65-F5344CB8AC3E}">
        <p14:creationId xmlns:p14="http://schemas.microsoft.com/office/powerpoint/2010/main" val="34650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1256"/>
            <a:ext cx="669674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Urheilu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1920-luvulla radion, urheilulehtien, uusien lajien ja suurten stadionien kautta massojen viihdettä.</a:t>
            </a:r>
          </a:p>
          <a:p>
            <a:r>
              <a:rPr lang="fi-FI" dirty="0" smtClean="0"/>
              <a:t>Suomi oli 1920-30-luvuilla urheilun suurvalta: Viisissä kesäolympialaisissa 140 mitalia, joista 49 kultamitalia. (+ talviolympialaisissa 24 mitalia)</a:t>
            </a:r>
          </a:p>
          <a:p>
            <a:r>
              <a:rPr lang="fi-FI" dirty="0" smtClean="0"/>
              <a:t>Paavo Nurmi, Ville Ritola, Kalle Anttila, Jonni Myyrä, Salminen – Askola - </a:t>
            </a:r>
            <a:r>
              <a:rPr lang="fi-FI" dirty="0" err="1" smtClean="0"/>
              <a:t>Iso-Hollo</a:t>
            </a:r>
            <a:r>
              <a:rPr lang="fi-FI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949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069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Paavo Nurmi – 9 kultamitalia ja 2 hopeaa olympialaisista 1920-1928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199"/>
            <a:ext cx="8760307" cy="52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56703"/>
            <a:ext cx="8568952" cy="54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Berliinin olympialaiset 1936 – kolmoisvoitto Suomelle 10000 metrillä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" y="1386795"/>
            <a:ext cx="8236645" cy="549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3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1920-30-lukujen lämpökausi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Pohjois-Euroopan ilmasto lämpeni – ”Suomi siirtyi paikkansa verran etelämmäksi”</a:t>
            </a:r>
          </a:p>
          <a:p>
            <a:r>
              <a:rPr lang="fi-FI" dirty="0" smtClean="0"/>
              <a:t>Kesät olivat lämpimiä, mutta talvet yleensä kylmiä ja lumisia.</a:t>
            </a:r>
          </a:p>
          <a:p>
            <a:r>
              <a:rPr lang="fi-FI" dirty="0" smtClean="0"/>
              <a:t>Peltojen ja karjan tuotto nousi, maanviljelijät vaurastuivat ja nälkä katosi Suomesta vähitellen.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5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Terijoen hiekkaranta – Suomen Riviera 1920-30-luvuilla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1" y="1467906"/>
            <a:ext cx="8721607" cy="537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4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1920-LUVUN VARJOPUOLIA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 smtClean="0"/>
              <a:t>Kieltolaki: </a:t>
            </a:r>
          </a:p>
          <a:p>
            <a:r>
              <a:rPr lang="fi-FI" dirty="0" smtClean="0"/>
              <a:t>Suomessa 1919-1932</a:t>
            </a:r>
          </a:p>
          <a:p>
            <a:r>
              <a:rPr lang="fi-FI" dirty="0" smtClean="0"/>
              <a:t>USA:ssa 1920-1933</a:t>
            </a:r>
          </a:p>
          <a:p>
            <a:r>
              <a:rPr lang="fi-FI" dirty="0" smtClean="0"/>
              <a:t>Norjassa 1916-1927. </a:t>
            </a:r>
          </a:p>
          <a:p>
            <a:r>
              <a:rPr lang="fi-FI" dirty="0" smtClean="0"/>
              <a:t>Alkoholin valmistaminen, myyminen ja hallussapito oli kielletty.</a:t>
            </a:r>
          </a:p>
          <a:p>
            <a:r>
              <a:rPr lang="fi-FI" dirty="0" smtClean="0"/>
              <a:t>Epäonnistui täysin – viinan juonti oli yleisempää kuin koskaan!</a:t>
            </a:r>
          </a:p>
          <a:p>
            <a:r>
              <a:rPr lang="fi-FI" dirty="0" smtClean="0"/>
              <a:t>Aiheutti valtavan rikollisuuden – salakuljettajat ja gangsterit rikastuivat ja saivat valtaa yhteiskunnassa.</a:t>
            </a:r>
          </a:p>
        </p:txBody>
      </p:sp>
    </p:spTree>
    <p:extLst>
      <p:ext uri="{BB962C8B-B14F-4D97-AF65-F5344CB8AC3E}">
        <p14:creationId xmlns:p14="http://schemas.microsoft.com/office/powerpoint/2010/main" val="10868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St. </a:t>
            </a:r>
            <a:r>
              <a:rPr lang="fi-FI" dirty="0" err="1" smtClean="0"/>
              <a:t>Valentine’s</a:t>
            </a:r>
            <a:r>
              <a:rPr lang="fi-FI" dirty="0" smtClean="0"/>
              <a:t> Day </a:t>
            </a:r>
            <a:r>
              <a:rPr lang="fi-FI" dirty="0" err="1" smtClean="0"/>
              <a:t>Massacre</a:t>
            </a:r>
            <a:r>
              <a:rPr lang="fi-FI" dirty="0" smtClean="0"/>
              <a:t> 14.2.1929</a:t>
            </a:r>
            <a:br>
              <a:rPr lang="fi-FI" dirty="0" smtClean="0"/>
            </a:br>
            <a:r>
              <a:rPr lang="fi-FI" dirty="0" smtClean="0"/>
              <a:t>Ystävänpäivän verilöyly Chicagossa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6906"/>
            <a:ext cx="7796683" cy="530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6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49752" cy="654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4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Suomalainen”pirtumuuli</a:t>
            </a:r>
            <a:r>
              <a:rPr lang="fi-FI" dirty="0" smtClean="0"/>
              <a:t>” eli alkoholin </a:t>
            </a:r>
            <a:r>
              <a:rPr lang="fi-FI" dirty="0" err="1" smtClean="0"/>
              <a:t>salakujettaja</a:t>
            </a:r>
            <a:endParaRPr lang="fi-FI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9" y="1618744"/>
            <a:ext cx="8863420" cy="483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5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Pirtutorpedo, jolla salakuljetettiin viinaa Virosta, on jäänyt tullimiesten takavarikoimaksi.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480720" cy="505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2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TUBERKULOOSI</a:t>
            </a:r>
            <a:br>
              <a:rPr lang="fi-FI" dirty="0" smtClean="0">
                <a:solidFill>
                  <a:srgbClr val="FF0000"/>
                </a:solidFill>
              </a:rPr>
            </a:br>
            <a:r>
              <a:rPr lang="fi-FI" dirty="0" smtClean="0">
                <a:solidFill>
                  <a:srgbClr val="FF0000"/>
                </a:solidFill>
              </a:rPr>
              <a:t>ELI KEUHKOTAUTI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Suomi oli Euroopan (kenties koko maailman?) pahin tuberkuloosialue 1920-luvulla.</a:t>
            </a:r>
          </a:p>
          <a:p>
            <a:endParaRPr lang="fi-F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23227"/>
            <a:ext cx="6408712" cy="40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8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Toisaalta keksittiin uusia lääkkeitä: insuliini diabetesta eli sokeritautia vastaan (1922) ja penisilliini tulehduksia vastaan </a:t>
            </a:r>
            <a:r>
              <a:rPr lang="fi-FI" dirty="0"/>
              <a:t>(1928</a:t>
            </a:r>
            <a:r>
              <a:rPr lang="fi-FI" dirty="0" smtClean="0"/>
              <a:t>).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98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Etienne</a:t>
            </a:r>
            <a:r>
              <a:rPr lang="fi-FI" dirty="0" smtClean="0"/>
              <a:t> </a:t>
            </a:r>
            <a:r>
              <a:rPr lang="fi-FI" dirty="0" err="1" smtClean="0"/>
              <a:t>Lenoir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Belgialainen, joka keksi ensimmäisen polttomoottorin 1858 ja auton 1860!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795672"/>
            <a:ext cx="4464496" cy="49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>
                <a:solidFill>
                  <a:srgbClr val="FF0000"/>
                </a:solidFill>
              </a:rPr>
              <a:t>RASISMI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USA:ssa mustaihoiset, intiaanit ja </a:t>
            </a:r>
            <a:r>
              <a:rPr lang="fi-FI" dirty="0" err="1" smtClean="0"/>
              <a:t>latinot</a:t>
            </a:r>
            <a:r>
              <a:rPr lang="fi-FI" dirty="0" smtClean="0"/>
              <a:t> olivat toisen luokan kansalaisia </a:t>
            </a:r>
            <a:r>
              <a:rPr lang="fi-FI" dirty="0"/>
              <a:t>jazz-musiikista ja urheilumenestyksestä huolimatta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r>
              <a:rPr lang="fi-FI" dirty="0" smtClean="0"/>
              <a:t> </a:t>
            </a:r>
            <a:r>
              <a:rPr lang="fi-FI" dirty="0"/>
              <a:t>Rotuerottelulait ja ”lynkkaukset” (=väkijoukon tekemät murhat) olivat arkipäivää etenkin etelävaltioissa.</a:t>
            </a:r>
          </a:p>
          <a:p>
            <a:pPr marL="0" indent="0">
              <a:buNone/>
            </a:pP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9979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Jesse Owens – USA:n paras juoksija 1930-luvun alussa.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6" y="1600200"/>
            <a:ext cx="789584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0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Jesse Owens-4 kultamitalia Berliinin olympialaisissa 1936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106" y="1423674"/>
            <a:ext cx="4387788" cy="53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225"/>
            <a:ext cx="9144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Ensimmäinen äänielokuva 1927 </a:t>
            </a:r>
            <a:br>
              <a:rPr lang="fi-FI" dirty="0" smtClean="0"/>
            </a:br>
            <a:r>
              <a:rPr lang="fi-FI" dirty="0" smtClean="0"/>
              <a:t>”</a:t>
            </a:r>
            <a:r>
              <a:rPr lang="fi-FI" dirty="0" err="1" smtClean="0"/>
              <a:t>The</a:t>
            </a:r>
            <a:r>
              <a:rPr lang="fi-FI" dirty="0" smtClean="0"/>
              <a:t> Jazz Singer”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3934"/>
            <a:ext cx="8507288" cy="532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”Tuulen Viemää” 1939</a:t>
            </a:r>
            <a:br>
              <a:rPr lang="fi-FI" dirty="0" smtClean="0"/>
            </a:br>
            <a:r>
              <a:rPr lang="fi-FI" smtClean="0"/>
              <a:t>Vivien Leigh </a:t>
            </a:r>
            <a:r>
              <a:rPr lang="fi-FI" dirty="0" smtClean="0"/>
              <a:t>ja </a:t>
            </a:r>
            <a:r>
              <a:rPr lang="fi-FI" dirty="0" err="1" smtClean="0"/>
              <a:t>Hattie</a:t>
            </a:r>
            <a:r>
              <a:rPr lang="fi-FI" dirty="0" smtClean="0"/>
              <a:t> </a:t>
            </a:r>
            <a:r>
              <a:rPr lang="fi-FI" dirty="0" err="1" smtClean="0"/>
              <a:t>McDaniel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4204"/>
            <a:ext cx="8211361" cy="529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0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Hattie</a:t>
            </a:r>
            <a:r>
              <a:rPr lang="fi-FI" dirty="0" smtClean="0"/>
              <a:t> </a:t>
            </a:r>
            <a:r>
              <a:rPr lang="fi-FI" dirty="0" err="1" smtClean="0"/>
              <a:t>McDaniel</a:t>
            </a:r>
            <a:r>
              <a:rPr lang="fi-FI" dirty="0" smtClean="0"/>
              <a:t> voitti Oscar-palkinnon ensimmäisenä mustaihoisena näyttelijänä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772815"/>
            <a:ext cx="5976664" cy="509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Kolmen mustaihoisen lynkkaus </a:t>
            </a:r>
            <a:br>
              <a:rPr lang="fi-FI" dirty="0" smtClean="0"/>
            </a:br>
            <a:r>
              <a:rPr lang="fi-FI" dirty="0" err="1" smtClean="0"/>
              <a:t>Duluth</a:t>
            </a:r>
            <a:r>
              <a:rPr lang="fi-FI" dirty="0" smtClean="0"/>
              <a:t>, Minnesota 1920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39" y="1417638"/>
            <a:ext cx="6725645" cy="532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Paikalle pystytettiin muistomerkki</a:t>
            </a:r>
            <a:br>
              <a:rPr lang="fi-FI" dirty="0" smtClean="0"/>
            </a:br>
            <a:r>
              <a:rPr lang="fi-FI" dirty="0" smtClean="0"/>
              <a:t>vuonna 2003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378906"/>
            <a:ext cx="7053939" cy="52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948"/>
            <a:ext cx="8486587" cy="68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Etienne</a:t>
            </a:r>
            <a:r>
              <a:rPr lang="fi-FI" smtClean="0"/>
              <a:t> Lenoirin</a:t>
            </a:r>
            <a:r>
              <a:rPr lang="fi-FI" dirty="0" smtClean="0"/>
              <a:t> ”</a:t>
            </a:r>
            <a:r>
              <a:rPr lang="fi-FI" dirty="0" err="1" smtClean="0"/>
              <a:t>Hippomobile</a:t>
            </a:r>
            <a:r>
              <a:rPr lang="fi-FI" dirty="0" smtClean="0"/>
              <a:t>”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535" y="1600200"/>
            <a:ext cx="622692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Rubin </a:t>
            </a:r>
            <a:r>
              <a:rPr lang="fi-FI" dirty="0" err="1" smtClean="0"/>
              <a:t>Stacy</a:t>
            </a:r>
            <a:r>
              <a:rPr lang="fi-FI" smtClean="0"/>
              <a:t>, Fort Lauderdale Florida 1935</a:t>
            </a:r>
            <a:endParaRPr lang="fi-FI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77885"/>
            <a:ext cx="5256584" cy="54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Lynkkaus Indianassa 1930</a:t>
            </a:r>
            <a:br>
              <a:rPr lang="fi-FI" dirty="0" smtClean="0"/>
            </a:br>
            <a:r>
              <a:rPr lang="fi-FI" dirty="0" smtClean="0"/>
              <a:t>J. Thomas </a:t>
            </a:r>
            <a:r>
              <a:rPr lang="fi-FI" dirty="0" err="1" smtClean="0"/>
              <a:t>Shipp</a:t>
            </a:r>
            <a:r>
              <a:rPr lang="fi-FI" dirty="0" smtClean="0"/>
              <a:t> ja </a:t>
            </a:r>
            <a:r>
              <a:rPr lang="fi-FI" dirty="0" err="1" smtClean="0"/>
              <a:t>Abram</a:t>
            </a:r>
            <a:r>
              <a:rPr lang="fi-FI" dirty="0" smtClean="0"/>
              <a:t> Smith</a:t>
            </a:r>
            <a:endParaRPr lang="fi-F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" y="1674772"/>
            <a:ext cx="8849596" cy="47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1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179512" y="116633"/>
            <a:ext cx="88569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u="sng" dirty="0"/>
              <a:t>Billie </a:t>
            </a:r>
            <a:r>
              <a:rPr lang="fi-FI" sz="3200" u="sng" dirty="0" err="1"/>
              <a:t>Holliday</a:t>
            </a:r>
            <a:r>
              <a:rPr lang="fi-FI" sz="3200" u="sng" dirty="0"/>
              <a:t>: </a:t>
            </a:r>
            <a:r>
              <a:rPr lang="fi-FI" sz="3200" u="sng" dirty="0" err="1"/>
              <a:t>Strange</a:t>
            </a:r>
            <a:r>
              <a:rPr lang="fi-FI" sz="3200" u="sng" dirty="0"/>
              <a:t> </a:t>
            </a:r>
            <a:r>
              <a:rPr lang="fi-FI" sz="3200" u="sng" dirty="0" err="1"/>
              <a:t>Fruit</a:t>
            </a:r>
            <a:endParaRPr lang="fi-FI" sz="3200" dirty="0"/>
          </a:p>
          <a:p>
            <a:r>
              <a:rPr lang="fi-FI" sz="3200" dirty="0"/>
              <a:t>Southern </a:t>
            </a:r>
            <a:r>
              <a:rPr lang="fi-FI" sz="3200" dirty="0" err="1"/>
              <a:t>trees</a:t>
            </a:r>
            <a:r>
              <a:rPr lang="fi-FI" sz="3200" dirty="0"/>
              <a:t> </a:t>
            </a:r>
            <a:r>
              <a:rPr lang="fi-FI" sz="3200" dirty="0" err="1"/>
              <a:t>bear</a:t>
            </a:r>
            <a:r>
              <a:rPr lang="fi-FI" sz="3200" dirty="0"/>
              <a:t> </a:t>
            </a:r>
            <a:r>
              <a:rPr lang="fi-FI" sz="3200" dirty="0" err="1"/>
              <a:t>strange</a:t>
            </a:r>
            <a:r>
              <a:rPr lang="fi-FI" sz="3200" dirty="0"/>
              <a:t> </a:t>
            </a:r>
            <a:r>
              <a:rPr lang="fi-FI" sz="3200" dirty="0" err="1"/>
              <a:t>fruit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Blood on the </a:t>
            </a:r>
            <a:r>
              <a:rPr lang="fi-FI" sz="3200" dirty="0" err="1"/>
              <a:t>leaves</a:t>
            </a:r>
            <a:r>
              <a:rPr lang="fi-FI" sz="3200" dirty="0"/>
              <a:t> and </a:t>
            </a:r>
            <a:r>
              <a:rPr lang="fi-FI" sz="3200" dirty="0" err="1"/>
              <a:t>blood</a:t>
            </a:r>
            <a:r>
              <a:rPr lang="fi-FI" sz="3200" dirty="0"/>
              <a:t> at the </a:t>
            </a:r>
            <a:r>
              <a:rPr lang="fi-FI" sz="3200" dirty="0" err="1"/>
              <a:t>root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Black </a:t>
            </a:r>
            <a:r>
              <a:rPr lang="fi-FI" sz="3200" dirty="0" err="1"/>
              <a:t>bodies</a:t>
            </a:r>
            <a:r>
              <a:rPr lang="fi-FI" sz="3200" dirty="0"/>
              <a:t> </a:t>
            </a:r>
            <a:r>
              <a:rPr lang="fi-FI" sz="3200" dirty="0" err="1"/>
              <a:t>swinging</a:t>
            </a:r>
            <a:r>
              <a:rPr lang="fi-FI" sz="3200" dirty="0"/>
              <a:t> in the </a:t>
            </a:r>
            <a:r>
              <a:rPr lang="fi-FI" sz="3200" dirty="0" err="1"/>
              <a:t>southern</a:t>
            </a:r>
            <a:r>
              <a:rPr lang="fi-FI" sz="3200" dirty="0"/>
              <a:t> </a:t>
            </a:r>
            <a:r>
              <a:rPr lang="fi-FI" sz="3200" dirty="0" err="1"/>
              <a:t>breeze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 err="1"/>
              <a:t>Strange</a:t>
            </a:r>
            <a:r>
              <a:rPr lang="fi-FI" sz="3200" dirty="0"/>
              <a:t> </a:t>
            </a:r>
            <a:r>
              <a:rPr lang="fi-FI" sz="3200" dirty="0" err="1"/>
              <a:t>fruit</a:t>
            </a:r>
            <a:r>
              <a:rPr lang="fi-FI" sz="3200" dirty="0"/>
              <a:t> </a:t>
            </a:r>
            <a:r>
              <a:rPr lang="fi-FI" sz="3200" dirty="0" err="1"/>
              <a:t>hanging</a:t>
            </a:r>
            <a:r>
              <a:rPr lang="fi-FI" sz="3200" dirty="0"/>
              <a:t> </a:t>
            </a:r>
            <a:r>
              <a:rPr lang="fi-FI" sz="3200" dirty="0" err="1"/>
              <a:t>from</a:t>
            </a:r>
            <a:r>
              <a:rPr lang="fi-FI" sz="3200" dirty="0"/>
              <a:t> the </a:t>
            </a:r>
            <a:r>
              <a:rPr lang="fi-FI" sz="3200" dirty="0" err="1"/>
              <a:t>poplar</a:t>
            </a:r>
            <a:r>
              <a:rPr lang="fi-FI" sz="3200" dirty="0"/>
              <a:t> </a:t>
            </a:r>
            <a:r>
              <a:rPr lang="fi-FI" sz="3200" dirty="0" err="1"/>
              <a:t>trees</a:t>
            </a:r>
            <a:endParaRPr lang="fi-FI" sz="3200" dirty="0"/>
          </a:p>
          <a:p>
            <a:r>
              <a:rPr lang="fi-FI" sz="3200" dirty="0" err="1"/>
              <a:t>Pastoral</a:t>
            </a:r>
            <a:r>
              <a:rPr lang="fi-FI" sz="3200" dirty="0"/>
              <a:t> </a:t>
            </a:r>
            <a:r>
              <a:rPr lang="fi-FI" sz="3200" dirty="0" err="1"/>
              <a:t>scene</a:t>
            </a:r>
            <a:r>
              <a:rPr lang="fi-FI" sz="3200" dirty="0"/>
              <a:t> of the </a:t>
            </a:r>
            <a:r>
              <a:rPr lang="fi-FI" sz="3200" dirty="0" err="1"/>
              <a:t>gallant</a:t>
            </a:r>
            <a:r>
              <a:rPr lang="fi-FI" sz="3200" dirty="0"/>
              <a:t> </a:t>
            </a:r>
            <a:r>
              <a:rPr lang="fi-FI" sz="3200" dirty="0" err="1"/>
              <a:t>south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The </a:t>
            </a:r>
            <a:r>
              <a:rPr lang="fi-FI" sz="3200" dirty="0" err="1"/>
              <a:t>bulging</a:t>
            </a:r>
            <a:r>
              <a:rPr lang="fi-FI" sz="3200" dirty="0"/>
              <a:t> </a:t>
            </a:r>
            <a:r>
              <a:rPr lang="fi-FI" sz="3200" dirty="0" err="1"/>
              <a:t>eyes</a:t>
            </a:r>
            <a:r>
              <a:rPr lang="fi-FI" sz="3200" dirty="0"/>
              <a:t> and the </a:t>
            </a:r>
            <a:r>
              <a:rPr lang="fi-FI" sz="3200" dirty="0" err="1"/>
              <a:t>twisted</a:t>
            </a:r>
            <a:r>
              <a:rPr lang="fi-FI" sz="3200" dirty="0"/>
              <a:t> </a:t>
            </a:r>
            <a:r>
              <a:rPr lang="fi-FI" sz="3200" dirty="0" err="1"/>
              <a:t>mouth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 err="1"/>
              <a:t>Scent</a:t>
            </a:r>
            <a:r>
              <a:rPr lang="fi-FI" sz="3200" dirty="0"/>
              <a:t> of </a:t>
            </a:r>
            <a:r>
              <a:rPr lang="fi-FI" sz="3200" dirty="0" smtClean="0"/>
              <a:t>magnolia, </a:t>
            </a:r>
            <a:r>
              <a:rPr lang="fi-FI" sz="3200" dirty="0" err="1"/>
              <a:t>sweet</a:t>
            </a:r>
            <a:r>
              <a:rPr lang="fi-FI" sz="3200" dirty="0"/>
              <a:t> and </a:t>
            </a:r>
            <a:r>
              <a:rPr lang="fi-FI" sz="3200" dirty="0" err="1"/>
              <a:t>fresh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 err="1"/>
              <a:t>Then</a:t>
            </a:r>
            <a:r>
              <a:rPr lang="fi-FI" sz="3200" dirty="0"/>
              <a:t> the </a:t>
            </a:r>
            <a:r>
              <a:rPr lang="fi-FI" sz="3200" dirty="0" err="1"/>
              <a:t>sudden</a:t>
            </a:r>
            <a:r>
              <a:rPr lang="fi-FI" sz="3200" dirty="0"/>
              <a:t> </a:t>
            </a:r>
            <a:r>
              <a:rPr lang="fi-FI" sz="3200" dirty="0" err="1"/>
              <a:t>smell</a:t>
            </a:r>
            <a:r>
              <a:rPr lang="fi-FI" sz="3200" dirty="0"/>
              <a:t> of </a:t>
            </a:r>
            <a:r>
              <a:rPr lang="fi-FI" sz="3200" dirty="0" err="1"/>
              <a:t>burning</a:t>
            </a:r>
            <a:r>
              <a:rPr lang="fi-FI" sz="3200" dirty="0"/>
              <a:t> </a:t>
            </a:r>
            <a:r>
              <a:rPr lang="fi-FI" sz="3200" dirty="0" err="1"/>
              <a:t>flesh</a:t>
            </a:r>
            <a:endParaRPr lang="fi-FI" sz="3200" dirty="0"/>
          </a:p>
          <a:p>
            <a:r>
              <a:rPr lang="fi-FI" sz="3200" dirty="0"/>
              <a:t>Here is </a:t>
            </a:r>
            <a:r>
              <a:rPr lang="fi-FI" sz="3200" dirty="0" smtClean="0"/>
              <a:t>a </a:t>
            </a:r>
            <a:r>
              <a:rPr lang="fi-FI" sz="3200" dirty="0" err="1" smtClean="0"/>
              <a:t>fruit</a:t>
            </a:r>
            <a:r>
              <a:rPr lang="fi-FI" sz="3200" dirty="0" smtClean="0"/>
              <a:t> </a:t>
            </a:r>
            <a:r>
              <a:rPr lang="fi-FI" sz="3200" dirty="0"/>
              <a:t>for the </a:t>
            </a:r>
            <a:r>
              <a:rPr lang="fi-FI" sz="3200" dirty="0" err="1"/>
              <a:t>crows</a:t>
            </a:r>
            <a:r>
              <a:rPr lang="fi-FI" sz="3200" dirty="0"/>
              <a:t> to </a:t>
            </a:r>
            <a:r>
              <a:rPr lang="fi-FI" sz="3200" dirty="0" err="1"/>
              <a:t>pluck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For the </a:t>
            </a:r>
            <a:r>
              <a:rPr lang="fi-FI" sz="3200" dirty="0" err="1"/>
              <a:t>rain</a:t>
            </a:r>
            <a:r>
              <a:rPr lang="fi-FI" sz="3200" dirty="0"/>
              <a:t> to </a:t>
            </a:r>
            <a:r>
              <a:rPr lang="fi-FI" sz="3200" dirty="0" err="1"/>
              <a:t>gather</a:t>
            </a:r>
            <a:r>
              <a:rPr lang="fi-FI" sz="3200" dirty="0"/>
              <a:t>, for the </a:t>
            </a:r>
            <a:r>
              <a:rPr lang="fi-FI" sz="3200" dirty="0" err="1"/>
              <a:t>wind</a:t>
            </a:r>
            <a:r>
              <a:rPr lang="fi-FI" sz="3200" dirty="0"/>
              <a:t> to </a:t>
            </a:r>
            <a:r>
              <a:rPr lang="fi-FI" sz="3200" dirty="0" err="1"/>
              <a:t>suck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For the </a:t>
            </a:r>
            <a:r>
              <a:rPr lang="fi-FI" sz="3200" dirty="0" err="1"/>
              <a:t>sun</a:t>
            </a:r>
            <a:r>
              <a:rPr lang="fi-FI" sz="3200" dirty="0"/>
              <a:t> to </a:t>
            </a:r>
            <a:r>
              <a:rPr lang="fi-FI" sz="3200" dirty="0" err="1"/>
              <a:t>rot</a:t>
            </a:r>
            <a:r>
              <a:rPr lang="fi-FI" sz="3200" dirty="0"/>
              <a:t>, for the </a:t>
            </a:r>
            <a:r>
              <a:rPr lang="fi-FI" sz="3200" dirty="0" err="1"/>
              <a:t>trees</a:t>
            </a:r>
            <a:r>
              <a:rPr lang="fi-FI" sz="3200" dirty="0"/>
              <a:t> to </a:t>
            </a:r>
            <a:r>
              <a:rPr lang="fi-FI" sz="3200" dirty="0" err="1"/>
              <a:t>drop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Here is a </a:t>
            </a:r>
            <a:r>
              <a:rPr lang="fi-FI" sz="3200" dirty="0" err="1"/>
              <a:t>strange</a:t>
            </a:r>
            <a:r>
              <a:rPr lang="fi-FI" sz="3200" dirty="0"/>
              <a:t> and bitter </a:t>
            </a:r>
            <a:r>
              <a:rPr lang="fi-FI" sz="3200" dirty="0" err="1"/>
              <a:t>crop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3164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Ku Klux Klan</a:t>
            </a:r>
            <a:br>
              <a:rPr lang="fi-FI" dirty="0" smtClean="0"/>
            </a:br>
            <a:r>
              <a:rPr lang="fi-FI" dirty="0" smtClean="0"/>
              <a:t>Ks. oppikirja s. 22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7638"/>
            <a:ext cx="7673844" cy="5323730"/>
          </a:xfrm>
        </p:spPr>
      </p:pic>
    </p:spTree>
    <p:extLst>
      <p:ext uri="{BB962C8B-B14F-4D97-AF65-F5344CB8AC3E}">
        <p14:creationId xmlns:p14="http://schemas.microsoft.com/office/powerpoint/2010/main" val="28507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juutalaisvastaisuus </a:t>
            </a:r>
            <a:r>
              <a:rPr lang="fi-FI" dirty="0"/>
              <a:t>ja mustalaisten sortaminen </a:t>
            </a:r>
            <a:r>
              <a:rPr lang="fi-FI" dirty="0" smtClean="0"/>
              <a:t>nousivat esiin Euroopassa, etenkin Ranskassa, Saksassa ja Itä-Euroopassa.</a:t>
            </a:r>
          </a:p>
          <a:p>
            <a:r>
              <a:rPr lang="fi-FI" dirty="0" smtClean="0"/>
              <a:t>Suomen kielen käyttöä rajoitettiin voimakkaasti tai </a:t>
            </a:r>
            <a:r>
              <a:rPr lang="fi-FI" smtClean="0"/>
              <a:t>jopa kiellettiin </a:t>
            </a:r>
            <a:r>
              <a:rPr lang="fi-FI" dirty="0" smtClean="0"/>
              <a:t>Ruotsissa, Norjassa ja Neuvostoliitossa.</a:t>
            </a:r>
          </a:p>
          <a:p>
            <a:r>
              <a:rPr lang="fi-FI" dirty="0"/>
              <a:t>s</a:t>
            </a:r>
            <a:r>
              <a:rPr lang="fi-FI" dirty="0" smtClean="0"/>
              <a:t>aamen kieltä yritettiin tukahduttaa Suomessa, Ruotsissa ja Norjassa.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60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4065</TotalTime>
  <Words>1137</Words>
  <Application>Microsoft Office PowerPoint</Application>
  <PresentationFormat>Näytössä katseltava diaesitys (4:3)</PresentationFormat>
  <Paragraphs>126</Paragraphs>
  <Slides>94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94</vt:i4>
      </vt:variant>
    </vt:vector>
  </HeadingPairs>
  <TitlesOfParts>
    <vt:vector size="98" baseType="lpstr">
      <vt:lpstr>Arial</vt:lpstr>
      <vt:lpstr>Calibri</vt:lpstr>
      <vt:lpstr>Comic Sans MS</vt:lpstr>
      <vt:lpstr>Office-teema</vt:lpstr>
      <vt:lpstr>ILOINEN 1920-LUKU!</vt:lpstr>
      <vt:lpstr>PowerPoint-esitys</vt:lpstr>
      <vt:lpstr>PowerPoint-esitys</vt:lpstr>
      <vt:lpstr>Autot – maailma nousee pyörille</vt:lpstr>
      <vt:lpstr>T-Ford</vt:lpstr>
      <vt:lpstr>PowerPoint-esitys</vt:lpstr>
      <vt:lpstr>PowerPoint-esitys</vt:lpstr>
      <vt:lpstr>Etienne Lenoir Belgialainen, joka keksi ensimmäisen polttomoottorin 1858 ja auton 1860!</vt:lpstr>
      <vt:lpstr>Etienne Lenoirin ”Hippomobile”</vt:lpstr>
      <vt:lpstr>PowerPoint-esitys</vt:lpstr>
      <vt:lpstr>Gottlieb Daimler ja hänen ensimmäinen autonsa</vt:lpstr>
      <vt:lpstr>Daimlerin 1. moottoripyörä</vt:lpstr>
      <vt:lpstr>Naisten muoti…</vt:lpstr>
      <vt:lpstr>PowerPoint-esitys</vt:lpstr>
      <vt:lpstr>PowerPoint-esitys</vt:lpstr>
      <vt:lpstr>PowerPoint-esitys</vt:lpstr>
      <vt:lpstr>Hameet olivat lyhempiä, joten kengät näkyivät! Piti olla monet kengät!</vt:lpstr>
      <vt:lpstr>Katukuvaan tuli uusi asia – kenkäkauppa!</vt:lpstr>
      <vt:lpstr>PowerPoint-esitys</vt:lpstr>
      <vt:lpstr>Miesten muoti on pysynyt samanlaisena 1850-luvulta alkaen.</vt:lpstr>
      <vt:lpstr>PowerPoint-esitys</vt:lpstr>
      <vt:lpstr>Urheilullisia nuoria 1920-luvulta</vt:lpstr>
      <vt:lpstr>Naisten oikeudet…</vt:lpstr>
      <vt:lpstr>PowerPoint-esitys</vt:lpstr>
      <vt:lpstr>PowerPoint-esitys</vt:lpstr>
      <vt:lpstr>ELOKUVA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Los Angeles (Anaheim) 1890</vt:lpstr>
      <vt:lpstr>Los Angeles 1900-luvun alussa</vt:lpstr>
      <vt:lpstr>Los Angeles 1910</vt:lpstr>
      <vt:lpstr>Los Angeles 1920-luvulla</vt:lpstr>
      <vt:lpstr>PowerPoint-esitys</vt:lpstr>
      <vt:lpstr>PowerPoint-esitys</vt:lpstr>
      <vt:lpstr>PowerPoint-esitys</vt:lpstr>
      <vt:lpstr>PowerPoint-esitys</vt:lpstr>
      <vt:lpstr>JULKKIKSET</vt:lpstr>
      <vt:lpstr>1910-20-luvun mykkäelokuvien näyttelijöitä</vt:lpstr>
      <vt:lpstr>…JA GRETA GARBO! Tukholmalaisen tavaratalon myyjästä maailmankuuluksi filmitähdeksi</vt:lpstr>
      <vt:lpstr>Tom Mix – entisestä cowboysta lännenelokuvien sankariksi</vt:lpstr>
      <vt:lpstr>Lana Turner Näyttelijäksi onnekkaan sattuman kautta!</vt:lpstr>
      <vt:lpstr>…julkkikset</vt:lpstr>
      <vt:lpstr>PowerPoint-esitys</vt:lpstr>
      <vt:lpstr>PowerPoint-esitys</vt:lpstr>
      <vt:lpstr>PowerPoint-esitys</vt:lpstr>
      <vt:lpstr>PowerPoint-esitys</vt:lpstr>
      <vt:lpstr>PowerPoint-esitys</vt:lpstr>
      <vt:lpstr>Charles Lindberg lensi ensimmäisenä yksin Atlantin yli New Yorkista Pariisiin</vt:lpstr>
      <vt:lpstr>Gangsteri Al Capone</vt:lpstr>
      <vt:lpstr>Pankkiryöstäjä John Dillinger  (edessä oikealla)</vt:lpstr>
      <vt:lpstr>Algot Niska – salakuljettajien kuningas ”Suomalaisten janoisten sankari kieltolain aikana!”</vt:lpstr>
      <vt:lpstr>Babe Ruth – amerikkalainen urheilu”sankari”</vt:lpstr>
      <vt:lpstr>JAZZ – RYTMIMUSIIKKIA KOKO MAAILMALLE</vt:lpstr>
      <vt:lpstr>PowerPoint-esitys</vt:lpstr>
      <vt:lpstr>Louis Armstrong ja Cab Calloway</vt:lpstr>
      <vt:lpstr>Count Basie ja Duke Ellington</vt:lpstr>
      <vt:lpstr>PowerPoint-esitys</vt:lpstr>
      <vt:lpstr>Valkoisetkin innostuivat jazz-musiikista</vt:lpstr>
      <vt:lpstr>RADIO</vt:lpstr>
      <vt:lpstr>Vapaa-ajan vietto muuttui – radio veti ihmisiä sisätiloihin! </vt:lpstr>
      <vt:lpstr>Grammarit ja äänilevyt</vt:lpstr>
      <vt:lpstr>PowerPoint-esitys</vt:lpstr>
      <vt:lpstr>Urheilu</vt:lpstr>
      <vt:lpstr>Paavo Nurmi – 9 kultamitalia ja 2 hopeaa olympialaisista 1920-1928</vt:lpstr>
      <vt:lpstr>Berliinin olympialaiset 1936 – kolmoisvoitto Suomelle 10000 metrillä</vt:lpstr>
      <vt:lpstr>1920-30-lukujen lämpökausi</vt:lpstr>
      <vt:lpstr>Terijoen hiekkaranta – Suomen Riviera 1920-30-luvuilla</vt:lpstr>
      <vt:lpstr>1920-LUVUN VARJOPUOLIA</vt:lpstr>
      <vt:lpstr>St. Valentine’s Day Massacre 14.2.1929 Ystävänpäivän verilöyly Chicagossa</vt:lpstr>
      <vt:lpstr>PowerPoint-esitys</vt:lpstr>
      <vt:lpstr>Suomalainen”pirtumuuli” eli alkoholin salakujettaja</vt:lpstr>
      <vt:lpstr>Pirtutorpedo, jolla salakuljetettiin viinaa Virosta, on jäänyt tullimiesten takavarikoimaksi.</vt:lpstr>
      <vt:lpstr>TUBERKULOOSI ELI KEUHKOTAUTI</vt:lpstr>
      <vt:lpstr>PowerPoint-esitys</vt:lpstr>
      <vt:lpstr> RASISMI</vt:lpstr>
      <vt:lpstr>Jesse Owens – USA:n paras juoksija 1930-luvun alussa.</vt:lpstr>
      <vt:lpstr>Jesse Owens-4 kultamitalia Berliinin olympialaisissa 1936</vt:lpstr>
      <vt:lpstr>PowerPoint-esitys</vt:lpstr>
      <vt:lpstr>Ensimmäinen äänielokuva 1927  ”The Jazz Singer”</vt:lpstr>
      <vt:lpstr>”Tuulen Viemää” 1939 Vivien Leigh ja Hattie McDaniel</vt:lpstr>
      <vt:lpstr>Hattie McDaniel voitti Oscar-palkinnon ensimmäisenä mustaihoisena näyttelijänä</vt:lpstr>
      <vt:lpstr>Kolmen mustaihoisen lynkkaus  Duluth, Minnesota 1920</vt:lpstr>
      <vt:lpstr>Paikalle pystytettiin muistomerkki vuonna 2003</vt:lpstr>
      <vt:lpstr>PowerPoint-esitys</vt:lpstr>
      <vt:lpstr>Rubin Stacy, Fort Lauderdale Florida 1935</vt:lpstr>
      <vt:lpstr>Lynkkaus Indianassa 1930 J. Thomas Shipp ja Abram Smith</vt:lpstr>
      <vt:lpstr>PowerPoint-esitys</vt:lpstr>
      <vt:lpstr>Ku Klux Klan Ks. oppikirja s. 22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ILOINEN 1920-LUKU!</dc:title>
  <dc:creator>Matti</dc:creator>
  <cp:lastModifiedBy>Matti Kilpinen</cp:lastModifiedBy>
  <cp:revision>155</cp:revision>
  <cp:lastPrinted>2015-09-29T09:45:20Z</cp:lastPrinted>
  <dcterms:created xsi:type="dcterms:W3CDTF">2014-08-27T15:58:10Z</dcterms:created>
  <dcterms:modified xsi:type="dcterms:W3CDTF">2024-10-03T11:54:48Z</dcterms:modified>
</cp:coreProperties>
</file>