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4" r:id="rId11"/>
    <p:sldId id="265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39023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797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9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38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089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902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621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45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20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73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290061" y="1278931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some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SzPct val="25000"/>
              <a:buNone/>
            </a:pPr>
            <a:r>
              <a:rPr lang="fi-FI" sz="2800" dirty="0"/>
              <a:t>	Olisin voinut mennä hölkkäämään, jos minulla olisi 	ollut 	ylimääräistä aikaa.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/>
              <a:t>	En olisi hypännyt </a:t>
            </a:r>
            <a:r>
              <a:rPr lang="fi-FI" sz="2800" dirty="0" err="1"/>
              <a:t>benji</a:t>
            </a:r>
            <a:r>
              <a:rPr lang="fi-FI" sz="2800" dirty="0"/>
              <a:t>-hyppyä, vaikka olisit </a:t>
            </a:r>
            <a:r>
              <a:rPr lang="fi-FI" sz="2800" dirty="0" smtClean="0"/>
              <a:t>	maksanut </a:t>
            </a:r>
            <a:r>
              <a:rPr lang="fi-FI" sz="2800" dirty="0"/>
              <a:t>minulle.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sng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”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Jossiteltaessa” mennyttä aikaa on 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PÄÄLAUSEESSA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would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 + 3. muoto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		ja </a:t>
            </a:r>
            <a:endParaRPr lang="fi-FI" sz="28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SIVULAUSEESSA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251519" y="1484783"/>
            <a:ext cx="8723311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i="1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voinut/osannut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saattanut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+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SIVULAUSEESSA 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pluskvamperfekt</a:t>
            </a:r>
            <a:r>
              <a:rPr lang="fi-FI" sz="2800" b="0" i="0" u="none" strike="noStrike" cap="none" dirty="0">
                <a:solidFill>
                  <a:srgbClr val="2DA2BF"/>
                </a:solidFill>
                <a:sym typeface="Calibri"/>
              </a:rPr>
              <a:t>i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6407697" y="1960487"/>
            <a:ext cx="2736303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3. muoto</a:t>
            </a:r>
            <a:endParaRPr lang="fi-FI" sz="2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54980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Mikä englannin apuverbi vastaa suomessa verbin -isi-liitettä?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laptop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wish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stop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Geoff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money.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suomen -isi = 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06866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Paitsi ’</a:t>
            </a:r>
            <a:r>
              <a:rPr lang="fi-FI" sz="2635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myös muita apuverbejä voidaan käyttää konditionaalissa. </a:t>
            </a:r>
            <a:endParaRPr lang="fi-FI" sz="2635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635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smtClean="0"/>
              <a:t>Suomenna.</a:t>
            </a:r>
            <a:r>
              <a:rPr lang="fi-FI" sz="2635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635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Voisin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tulla kanssasi.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early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Sinun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tulla aikaisin.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Karen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Karenin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olla siellä myös.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Jeff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join us.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Jeff saattaisi liittyä seuraamme.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Tx/>
              <a:buSzPct val="25000"/>
              <a:buFont typeface="Arial"/>
              <a:buNone/>
            </a:pPr>
            <a:endParaRPr sz="221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536" y="1556791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35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5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-isi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voisi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, osaisi</a:t>
            </a: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dirty="0" smtClean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to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dirty="0" smtClean="0"/>
              <a:t>s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aattaisi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400" b="0" i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’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sz="2800" dirty="0" smtClean="0">
                <a:solidFill>
                  <a:schemeClr val="tx1"/>
                </a:solidFill>
              </a:rPr>
              <a:t>’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nykyään harvinaisempi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Huomaa, että sen yhteydessä on käytettävä partikkelia ’to’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Tx/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75932" y="223599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Nykyhetken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144491" y="1008687"/>
            <a:ext cx="889248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Yleisimmin konditionaalia käytetään ehtovirkkeissä.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>
                <a:solidFill>
                  <a:schemeClr val="dk1"/>
                </a:solidFill>
              </a:rPr>
              <a:t>got</a:t>
            </a:r>
            <a:r>
              <a:rPr lang="fi-FI" sz="2800" dirty="0">
                <a:solidFill>
                  <a:schemeClr val="dk1"/>
                </a:solidFill>
              </a:rPr>
              <a:t> 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saisin kesätöitä, olisin erittäin tyytyväinen.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go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tulisit myöhässä, saattaisimme lähteä ilman sinua.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go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Voisin </a:t>
            </a:r>
            <a:r>
              <a:rPr lang="fi-FI" sz="2800" dirty="0"/>
              <a:t>mennä hölkkäämään, jos minulla olisi aikaa.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r>
              <a:rPr lang="fi-FI" sz="2800" dirty="0"/>
              <a:t>	</a:t>
            </a:r>
            <a:r>
              <a:rPr lang="fi-FI" sz="2800" dirty="0" smtClean="0"/>
              <a:t>En </a:t>
            </a:r>
            <a:r>
              <a:rPr lang="fi-FI" sz="2800" dirty="0"/>
              <a:t>hyppäisi </a:t>
            </a:r>
            <a:r>
              <a:rPr lang="fi-FI" sz="2800" dirty="0" err="1"/>
              <a:t>benji</a:t>
            </a:r>
            <a:r>
              <a:rPr lang="fi-FI" sz="2800" dirty="0"/>
              <a:t>-hyppyä, vaikka maksaisit </a:t>
            </a:r>
            <a:r>
              <a:rPr lang="fi-FI" sz="2800" dirty="0" smtClean="0"/>
              <a:t>minulle. 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rgbClr val="000000"/>
                </a:solidFill>
              </a:rPr>
              <a:t>Mitä huomaat aikamuotojen käytöstä?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Nykyhetken </a:t>
            </a:r>
            <a:r>
              <a:rPr lang="fi-FI" sz="4000" dirty="0" smtClean="0">
                <a:solidFill>
                  <a:srgbClr val="2DA2BF"/>
                </a:solidFill>
              </a:rPr>
              <a:t>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251519" y="1124744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</a:pPr>
            <a:endParaRPr lang="fi-FI"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80000"/>
              </a:lnSpc>
              <a:spcBef>
                <a:spcPts val="434"/>
              </a:spcBef>
              <a:buSzPct val="25000"/>
            </a:pPr>
            <a:endParaRPr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”Jossiteltaessa” nykyhetken aikamuodossa on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PÄÄLAUSEESSA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+ perusmuoto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ja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SIVULAUSEESSA (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-lause)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 smtClean="0">
                <a:solidFill>
                  <a:srgbClr val="2DA2BF"/>
                </a:solidFill>
              </a:rPr>
              <a:t>Activate</a:t>
            </a:r>
            <a:endParaRPr lang="fi-FI" sz="400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59531" y="1124743"/>
            <a:ext cx="8445624" cy="53095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000" dirty="0" smtClean="0"/>
              <a:t>PÄÄLAUSEESSA</a:t>
            </a:r>
            <a:r>
              <a:rPr lang="fi-FI" sz="2000" b="1" dirty="0" smtClean="0"/>
              <a:t> </a:t>
            </a:r>
            <a:r>
              <a:rPr lang="fi-FI" sz="2000" b="1" dirty="0"/>
              <a:t>’</a:t>
            </a:r>
            <a:r>
              <a:rPr lang="fi-FI" sz="2000" b="1" dirty="0" err="1"/>
              <a:t>would</a:t>
            </a:r>
            <a:r>
              <a:rPr lang="fi-FI" sz="2000" b="1" dirty="0"/>
              <a:t>’ + </a:t>
            </a:r>
            <a:r>
              <a:rPr lang="fi-FI" sz="2000" b="1" dirty="0" smtClean="0"/>
              <a:t>perusmuoto        </a:t>
            </a:r>
            <a:r>
              <a:rPr lang="fi-FI" sz="2000" dirty="0" smtClean="0"/>
              <a:t>SIVULAUSEESSA</a:t>
            </a:r>
            <a:r>
              <a:rPr lang="fi-FI" sz="2000" b="1" dirty="0" smtClean="0"/>
              <a:t> </a:t>
            </a:r>
            <a:r>
              <a:rPr lang="fi-FI" sz="2000" b="1" dirty="0"/>
              <a:t>(</a:t>
            </a:r>
            <a:r>
              <a:rPr lang="fi-FI" sz="2000" b="1" dirty="0" err="1"/>
              <a:t>if</a:t>
            </a:r>
            <a:r>
              <a:rPr lang="fi-FI" sz="2000" b="1" dirty="0"/>
              <a:t>-lause) </a:t>
            </a:r>
            <a:r>
              <a:rPr lang="fi-FI" sz="2000" b="1" dirty="0" smtClean="0"/>
              <a:t>imperfekti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8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Valitse </a:t>
            </a:r>
            <a:r>
              <a:rPr lang="fi-FI" sz="2800" i="0" u="none" strike="noStrike" cap="none" dirty="0">
                <a:latin typeface="Calibri"/>
                <a:ea typeface="Calibri"/>
                <a:cs typeface="Calibri"/>
                <a:sym typeface="Calibri"/>
              </a:rPr>
              <a:t>oikea vaihtoehto.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smaller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handsome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>
                <a:solidFill>
                  <a:srgbClr val="000000"/>
                </a:solidFill>
              </a:rPr>
              <a:t>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eyes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 smtClean="0"/>
              <a:t>were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smaller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 smtClean="0"/>
              <a:t>wouldn’t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be</a:t>
            </a:r>
            <a:r>
              <a:rPr lang="fi-FI" sz="2800" b="1" dirty="0" smtClean="0"/>
              <a:t>  </a:t>
            </a:r>
            <a:r>
              <a:rPr lang="fi-FI" sz="2800" dirty="0" err="1">
                <a:solidFill>
                  <a:srgbClr val="000000"/>
                </a:solidFill>
              </a:rPr>
              <a:t>this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handsome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If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didn't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he </a:t>
            </a:r>
            <a:r>
              <a:rPr lang="fi-FI" sz="2800" b="1" dirty="0" err="1" smtClean="0"/>
              <a:t>didn't</a:t>
            </a:r>
            <a:r>
              <a:rPr lang="fi-FI" sz="2800" b="1" dirty="0" smtClean="0"/>
              <a:t> </a:t>
            </a:r>
            <a:r>
              <a:rPr lang="fi-FI" sz="2800" b="1" dirty="0" err="1"/>
              <a:t>have</a:t>
            </a:r>
            <a:r>
              <a:rPr lang="fi-FI" sz="2800" b="1" dirty="0"/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money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/>
              <a:t>wouldn’t</a:t>
            </a:r>
            <a:r>
              <a:rPr lang="fi-FI" sz="2800" b="1" dirty="0"/>
              <a:t> </a:t>
            </a:r>
            <a:r>
              <a:rPr lang="fi-FI" sz="2800" b="1" dirty="0" smtClean="0"/>
              <a:t>go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out </a:t>
            </a:r>
            <a:r>
              <a:rPr lang="fi-FI" sz="2800" dirty="0" err="1">
                <a:solidFill>
                  <a:srgbClr val="000000"/>
                </a:solidFill>
              </a:rPr>
              <a:t>so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much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72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51997"/>
          </a:xfrm>
        </p:spPr>
        <p:txBody>
          <a:bodyPr/>
          <a:lstStyle/>
          <a:p>
            <a:r>
              <a:rPr lang="fi-FI" dirty="0" err="1" smtClean="0"/>
              <a:t>Activate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26634"/>
            <a:ext cx="8229600" cy="452596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3. If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know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knew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  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tell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told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knew</a:t>
            </a:r>
            <a:r>
              <a:rPr lang="fi-FI" sz="2800" b="1" dirty="0"/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would</a:t>
            </a:r>
            <a:r>
              <a:rPr lang="fi-FI" sz="2800" b="1" dirty="0"/>
              <a:t> </a:t>
            </a:r>
            <a:r>
              <a:rPr lang="fi-FI" sz="2800" b="1" dirty="0" err="1"/>
              <a:t>tell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120000"/>
              </a:lnSpc>
              <a:spcBef>
                <a:spcPts val="24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4. I </a:t>
            </a:r>
            <a:r>
              <a:rPr lang="fi-FI" sz="2800" b="1" dirty="0" err="1" smtClean="0">
                <a:solidFill>
                  <a:srgbClr val="000000"/>
                </a:solidFill>
              </a:rPr>
              <a:t>might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come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came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    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>
                <a:solidFill>
                  <a:srgbClr val="000000"/>
                </a:solidFill>
              </a:rPr>
              <a:t>would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have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had</a:t>
            </a:r>
            <a:r>
              <a:rPr lang="fi-FI" sz="2800" dirty="0" smtClean="0">
                <a:solidFill>
                  <a:srgbClr val="000000"/>
                </a:solidFill>
              </a:rPr>
              <a:t> a </a:t>
            </a:r>
            <a:r>
              <a:rPr lang="fi-FI" sz="2800" dirty="0" err="1" smtClean="0">
                <a:solidFill>
                  <a:srgbClr val="000000"/>
                </a:solidFill>
              </a:rPr>
              <a:t>car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	I </a:t>
            </a:r>
            <a:r>
              <a:rPr lang="fi-FI" sz="2800" b="1" dirty="0" err="1"/>
              <a:t>might</a:t>
            </a:r>
            <a:r>
              <a:rPr lang="fi-FI" sz="2800" b="1" dirty="0"/>
              <a:t> </a:t>
            </a:r>
            <a:r>
              <a:rPr lang="fi-FI" sz="2800" b="1" dirty="0" err="1"/>
              <a:t>come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/>
              <a:t>had</a:t>
            </a:r>
            <a:r>
              <a:rPr lang="fi-FI" sz="2800" dirty="0" smtClean="0"/>
              <a:t> </a:t>
            </a:r>
            <a:r>
              <a:rPr lang="fi-FI" sz="2800" dirty="0">
                <a:solidFill>
                  <a:srgbClr val="000000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car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endParaRPr lang="fi-FI" dirty="0" smtClean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9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Menneen ajan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72331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Kerrottaessa mitä aiemmin olisi tapahtunut / olisi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tehty,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käytetään menneen ajan konditionaalia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r>
              <a:rPr lang="fi-FI" sz="2800" b="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Käännä.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I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>
                <a:solidFill>
                  <a:schemeClr val="dk1"/>
                </a:solidFill>
              </a:rPr>
              <a:t>got </a:t>
            </a:r>
            <a:r>
              <a:rPr lang="fi-FI" sz="2800" dirty="0">
                <a:solidFill>
                  <a:schemeClr val="dk1"/>
                </a:solidFill>
              </a:rPr>
              <a:t>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been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olisin saanut kesätöitä, olisin ollut erittäin </a:t>
            </a:r>
            <a:r>
              <a:rPr lang="fi-FI" sz="2800" dirty="0" smtClean="0"/>
              <a:t>	tyytyväinen</a:t>
            </a:r>
            <a:r>
              <a:rPr lang="fi-FI" sz="2800" dirty="0"/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come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olisit tulisit myöhässä, olisimme saattaneet </a:t>
            </a:r>
            <a:r>
              <a:rPr lang="fi-FI" sz="2800" dirty="0" smtClean="0"/>
              <a:t>	lähteä </a:t>
            </a:r>
            <a:r>
              <a:rPr lang="fi-FI" sz="2800" dirty="0"/>
              <a:t>ilman sinua.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Tx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i="1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169</Words>
  <Application>Microsoft Office PowerPoint</Application>
  <PresentationFormat>Näytössä katseltava diaesitys (4:3)</PresentationFormat>
  <Paragraphs>103</Paragraphs>
  <Slides>11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PowerPoint-esitys</vt:lpstr>
      <vt:lpstr>Konditionaali</vt:lpstr>
      <vt:lpstr>Konditionaali</vt:lpstr>
      <vt:lpstr>Konditionaali</vt:lpstr>
      <vt:lpstr>Nykyhetken konditionaali</vt:lpstr>
      <vt:lpstr>Nykyhetken konditionaali</vt:lpstr>
      <vt:lpstr>Activate</vt:lpstr>
      <vt:lpstr>Activate</vt:lpstr>
      <vt:lpstr>Menneen ajan konditionaali</vt:lpstr>
      <vt:lpstr>Menneen ajan konditionaali</vt:lpstr>
      <vt:lpstr>Menneen ajan konditionaali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10</cp:revision>
  <dcterms:modified xsi:type="dcterms:W3CDTF">2018-09-11T15:48:05Z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-1046759118</vt:i4>
  </property>
  <property fmtid="{D5CDD505-2E9C-101B-9397-08002B2CF9AE}" pid="3" name="_NewReviewCycle">
    <vt:lpwstr/>
  </property>
  <property fmtid="{D5CDD505-2E9C-101B-9397-08002B2CF9AE}" pid="4" name="_EmailSubject">
    <vt:lpwstr>Ryhmävaraus 02.12.2016 20:00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