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535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7538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147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844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032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780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623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061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59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629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534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5C5CA-2B81-4680-BD0A-E5511FCA2C05}" type="datetimeFigureOut">
              <a:rPr lang="fi-FI" smtClean="0"/>
              <a:t>24.8.2016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6608D-A829-4CBC-B444-17C2233B5EE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377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026" name="Picture 2" descr="http://www.thinkib.net/files/tib-galleries/6-219/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157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453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2050" name="Picture 2" descr="http://www.thinkib.net/files/tib-galleries/6-219/sli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591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3074" name="Picture 2" descr="http://www.thinkib.net/files/tib-galleries/6-219/slid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7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098" name="Picture 2" descr="http://www.thinkib.net/files/tib-galleries/6-219/sli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340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122" name="Picture 2" descr="http://www.thinkib.net/files/tib-galleries/6-219/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86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146" name="Picture 2" descr="http://www.thinkib.net/files/tib-galleries/6-219/slid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839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170" name="Picture 2" descr="http://www.thinkib.net/files/tib-galleries/6-219/slid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533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"/>
            <a:ext cx="8229600" cy="549275"/>
          </a:xfrm>
        </p:spPr>
        <p:txBody>
          <a:bodyPr/>
          <a:lstStyle/>
          <a:p>
            <a:r>
              <a:rPr lang="fi-FI" altLang="fi-FI" sz="3200"/>
              <a:t>PRODUCTION OF OXYGEN</a:t>
            </a:r>
            <a:endParaRPr lang="en-US" altLang="fi-FI" sz="32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49275"/>
            <a:ext cx="8229600" cy="2592388"/>
          </a:xfrm>
        </p:spPr>
        <p:txBody>
          <a:bodyPr/>
          <a:lstStyle/>
          <a:p>
            <a:r>
              <a:rPr lang="fi-FI" altLang="fi-FI" sz="2000"/>
              <a:t>When photosystem II gives away electrons, it becomes positively charged, and very attractive to electrons</a:t>
            </a:r>
          </a:p>
          <a:p>
            <a:r>
              <a:rPr lang="fi-FI" altLang="fi-FI" sz="2000"/>
              <a:t>Oxygen is produced by the  photolysis of H</a:t>
            </a:r>
            <a:r>
              <a:rPr lang="fi-FI" altLang="fi-FI" sz="2000" baseline="-25000"/>
              <a:t>2</a:t>
            </a:r>
            <a:r>
              <a:rPr lang="fi-FI" altLang="fi-FI" sz="2000"/>
              <a:t>O</a:t>
            </a:r>
          </a:p>
          <a:p>
            <a:r>
              <a:rPr lang="fi-FI" altLang="fi-FI" sz="2000"/>
              <a:t>H</a:t>
            </a:r>
            <a:r>
              <a:rPr lang="fi-FI" altLang="fi-FI" sz="2000" baseline="30000"/>
              <a:t>+ </a:t>
            </a:r>
            <a:r>
              <a:rPr lang="fi-FI" altLang="fi-FI" sz="2000"/>
              <a:t>ions are another by product</a:t>
            </a:r>
          </a:p>
          <a:p>
            <a:r>
              <a:rPr lang="fi-FI" altLang="fi-FI" sz="2000"/>
              <a:t>Oxygen is excreted as a waste product</a:t>
            </a:r>
            <a:endParaRPr lang="en-US" altLang="fi-FI" sz="200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474914" y="4184651"/>
            <a:ext cx="83388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i-FI" altLang="fi-FI" sz="7200"/>
              <a:t>e</a:t>
            </a:r>
            <a:r>
              <a:rPr lang="fi-FI" altLang="fi-FI" sz="7200" baseline="30000"/>
              <a:t>-</a:t>
            </a:r>
            <a:endParaRPr lang="en-US" altLang="fi-FI" sz="720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000376" y="5013326"/>
            <a:ext cx="83388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i-FI" altLang="fi-FI" sz="7200"/>
              <a:t>e</a:t>
            </a:r>
            <a:r>
              <a:rPr lang="fi-FI" altLang="fi-FI" sz="7200" baseline="30000"/>
              <a:t>-</a:t>
            </a:r>
            <a:endParaRPr lang="en-US" altLang="fi-FI" sz="7200"/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>
            <a:off x="3719513" y="2781300"/>
            <a:ext cx="2881312" cy="1511300"/>
          </a:xfrm>
          <a:prstGeom prst="wedgeRoundRectCallout">
            <a:avLst>
              <a:gd name="adj1" fmla="val -68731"/>
              <a:gd name="adj2" fmla="val 8014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i-FI" altLang="fi-FI"/>
              <a:t>Photosystem II is soooo</a:t>
            </a:r>
          </a:p>
          <a:p>
            <a:pPr algn="ctr"/>
            <a:r>
              <a:rPr lang="fi-FI" altLang="fi-FI"/>
              <a:t>attractive! Especially </a:t>
            </a:r>
          </a:p>
          <a:p>
            <a:pPr algn="ctr"/>
            <a:r>
              <a:rPr lang="fi-FI" altLang="fi-FI"/>
              <a:t>after light split us from</a:t>
            </a:r>
          </a:p>
          <a:p>
            <a:pPr algn="ctr"/>
            <a:r>
              <a:rPr lang="fi-FI" altLang="fi-FI"/>
              <a:t>H</a:t>
            </a:r>
            <a:r>
              <a:rPr lang="fi-FI" altLang="fi-FI" baseline="30000"/>
              <a:t>+</a:t>
            </a:r>
            <a:r>
              <a:rPr lang="fi-FI" altLang="fi-FI"/>
              <a:t>and O</a:t>
            </a:r>
            <a:endParaRPr lang="en-US" altLang="fi-FI"/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3792538" y="4581525"/>
            <a:ext cx="2878850" cy="1063495"/>
          </a:xfrm>
          <a:prstGeom prst="wedgeRoundRectCallout">
            <a:avLst>
              <a:gd name="adj1" fmla="val -62862"/>
              <a:gd name="adj2" fmla="val 29372"/>
              <a:gd name="adj3" fmla="val 16667"/>
            </a:avLst>
          </a:prstGeom>
          <a:solidFill>
            <a:srgbClr val="F7FB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i-FI" altLang="fi-FI" dirty="0" smtClean="0"/>
              <a:t>Tell me </a:t>
            </a:r>
            <a:r>
              <a:rPr lang="fi-FI" altLang="fi-FI" dirty="0" err="1" smtClean="0"/>
              <a:t>about</a:t>
            </a:r>
            <a:r>
              <a:rPr lang="fi-FI" altLang="fi-FI" dirty="0" smtClean="0"/>
              <a:t> it. </a:t>
            </a:r>
            <a:r>
              <a:rPr lang="fi-FI" altLang="fi-FI" dirty="0" err="1" smtClean="0"/>
              <a:t>Especially</a:t>
            </a:r>
            <a:r>
              <a:rPr lang="fi-FI" altLang="fi-FI" dirty="0" smtClean="0"/>
              <a:t> </a:t>
            </a:r>
            <a:endParaRPr lang="fi-FI" altLang="fi-FI" dirty="0"/>
          </a:p>
          <a:p>
            <a:pPr algn="ctr"/>
            <a:r>
              <a:rPr lang="fi-FI" altLang="fi-FI" dirty="0"/>
              <a:t>it </a:t>
            </a:r>
            <a:r>
              <a:rPr lang="fi-FI" altLang="fi-FI" dirty="0" err="1"/>
              <a:t>lost</a:t>
            </a:r>
            <a:r>
              <a:rPr lang="fi-FI" altLang="fi-FI" dirty="0"/>
              <a:t> </a:t>
            </a:r>
            <a:r>
              <a:rPr lang="fi-FI" altLang="fi-FI" dirty="0" err="1"/>
              <a:t>those</a:t>
            </a:r>
            <a:r>
              <a:rPr lang="fi-FI" altLang="fi-FI" dirty="0"/>
              <a:t> </a:t>
            </a:r>
            <a:r>
              <a:rPr lang="fi-FI" altLang="fi-FI" dirty="0" err="1"/>
              <a:t>other</a:t>
            </a:r>
            <a:r>
              <a:rPr lang="fi-FI" altLang="fi-FI" dirty="0"/>
              <a:t> </a:t>
            </a:r>
            <a:r>
              <a:rPr lang="fi-FI" altLang="fi-FI" dirty="0" err="1"/>
              <a:t>two</a:t>
            </a:r>
            <a:r>
              <a:rPr lang="fi-FI" altLang="fi-FI" dirty="0"/>
              <a:t> </a:t>
            </a:r>
            <a:r>
              <a:rPr lang="fi-FI" altLang="fi-FI" dirty="0" err="1"/>
              <a:t>electrons</a:t>
            </a:r>
            <a:endParaRPr lang="en-US" altLang="fi-FI" dirty="0"/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7896226" y="2997200"/>
            <a:ext cx="2663825" cy="2808288"/>
          </a:xfrm>
          <a:prstGeom prst="ellipse">
            <a:avLst/>
          </a:prstGeom>
          <a:solidFill>
            <a:srgbClr val="078B0A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i-FI" altLang="fi-FI">
                <a:solidFill>
                  <a:schemeClr val="bg1"/>
                </a:solidFill>
              </a:rPr>
              <a:t>Photosystem II</a:t>
            </a:r>
            <a:endParaRPr lang="en-US" altLang="fi-FI">
              <a:solidFill>
                <a:schemeClr val="bg1"/>
              </a:solidFill>
            </a:endParaRP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9480551" y="3214689"/>
            <a:ext cx="4946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i-FI" altLang="fi-FI" sz="2400">
                <a:solidFill>
                  <a:schemeClr val="bg1"/>
                </a:solidFill>
              </a:rPr>
              <a:t>++</a:t>
            </a:r>
            <a:endParaRPr lang="en-US" altLang="fi-FI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3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194" name="Picture 2" descr="http://www.thinkib.net/files/tib-galleries/6-219/slid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/>
          <p:cNvSpPr txBox="1"/>
          <p:nvPr/>
        </p:nvSpPr>
        <p:spPr>
          <a:xfrm>
            <a:off x="5794310" y="1138335"/>
            <a:ext cx="5559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(</a:t>
            </a:r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have</a:t>
            </a:r>
            <a:r>
              <a:rPr lang="fi-FI" dirty="0" smtClean="0"/>
              <a:t> </a:t>
            </a:r>
            <a:r>
              <a:rPr lang="fi-FI" dirty="0" err="1" smtClean="0"/>
              <a:t>seen</a:t>
            </a:r>
            <a:r>
              <a:rPr lang="fi-FI" dirty="0" smtClean="0"/>
              <a:t> </a:t>
            </a:r>
            <a:r>
              <a:rPr lang="fi-FI" dirty="0" err="1" smtClean="0"/>
              <a:t>something</a:t>
            </a:r>
            <a:r>
              <a:rPr lang="fi-FI" dirty="0" smtClean="0"/>
              <a:t> </a:t>
            </a:r>
            <a:r>
              <a:rPr lang="fi-FI" dirty="0" err="1" smtClean="0"/>
              <a:t>similar</a:t>
            </a:r>
            <a:r>
              <a:rPr lang="fi-FI" dirty="0" smtClean="0"/>
              <a:t> </a:t>
            </a:r>
            <a:r>
              <a:rPr lang="fi-FI" dirty="0" err="1" smtClean="0"/>
              <a:t>before</a:t>
            </a:r>
            <a:r>
              <a:rPr lang="fi-FI" dirty="0" smtClean="0"/>
              <a:t>!)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0223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0242" name="Picture 2" descr="http://www.thinkib.net/files/tib-galleries/6-219/slid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101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1266" name="Picture 2" descr="http://www.thinkib.net/files/tib-galleries/6-219/slide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92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2290" name="Picture 2" descr="http://www.thinkib.net/files/tib-galleries/6-219/slide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036496" cy="692150"/>
          </a:xfrm>
        </p:spPr>
        <p:txBody>
          <a:bodyPr/>
          <a:lstStyle/>
          <a:p>
            <a:r>
              <a:rPr lang="fi-FI" altLang="fi-FI" sz="2800" dirty="0">
                <a:solidFill>
                  <a:srgbClr val="FF0000"/>
                </a:solidFill>
              </a:rPr>
              <a:t>LIGHT-DEPENDENT REACTIONS: A SUMMARY</a:t>
            </a:r>
            <a:endParaRPr lang="en-US" altLang="fi-FI" sz="2800" dirty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49275"/>
            <a:ext cx="8229600" cy="5111973"/>
          </a:xfrm>
        </p:spPr>
        <p:txBody>
          <a:bodyPr>
            <a:normAutofit lnSpcReduction="10000"/>
          </a:bodyPr>
          <a:lstStyle/>
          <a:p>
            <a:r>
              <a:rPr lang="en-US" altLang="fi-FI" sz="2000" dirty="0" smtClean="0">
                <a:solidFill>
                  <a:srgbClr val="00B0F0"/>
                </a:solidFill>
              </a:rPr>
              <a:t>When light strikes a chlorophyll molecule, electrons are excited and move to a higher energy level.</a:t>
            </a:r>
          </a:p>
          <a:p>
            <a:r>
              <a:rPr lang="en-US" altLang="fi-FI" sz="2000" dirty="0" smtClean="0">
                <a:solidFill>
                  <a:srgbClr val="00B0F0"/>
                </a:solidFill>
              </a:rPr>
              <a:t>In the thylakoid membranes (surface area)</a:t>
            </a:r>
          </a:p>
          <a:p>
            <a:r>
              <a:rPr lang="en-US" altLang="fi-FI" sz="2000" dirty="0" smtClean="0">
                <a:solidFill>
                  <a:srgbClr val="00B0F0"/>
                </a:solidFill>
              </a:rPr>
              <a:t>Photosystems contain great amounts of chlorophyll</a:t>
            </a: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endParaRPr lang="en-US" altLang="fi-FI" sz="2000" dirty="0" smtClean="0">
              <a:solidFill>
                <a:srgbClr val="00B0F0"/>
              </a:solidFill>
            </a:endParaRPr>
          </a:p>
          <a:p>
            <a:r>
              <a:rPr lang="en-US" altLang="fi-FI" sz="2000" dirty="0" smtClean="0">
                <a:solidFill>
                  <a:srgbClr val="00B0F0"/>
                </a:solidFill>
              </a:rPr>
              <a:t>Electron flow is coupled with H</a:t>
            </a:r>
            <a:r>
              <a:rPr lang="en-US" altLang="fi-FI" sz="2000" baseline="30000" dirty="0" smtClean="0">
                <a:solidFill>
                  <a:srgbClr val="00B0F0"/>
                </a:solidFill>
              </a:rPr>
              <a:t>+</a:t>
            </a:r>
            <a:r>
              <a:rPr lang="en-US" altLang="fi-FI" sz="2000" dirty="0" smtClean="0">
                <a:solidFill>
                  <a:srgbClr val="00B0F0"/>
                </a:solidFill>
              </a:rPr>
              <a:t> ions pumped across thylakoid membrane, forming gradient</a:t>
            </a:r>
          </a:p>
          <a:p>
            <a:r>
              <a:rPr lang="en-US" altLang="fi-FI" sz="2000" dirty="0" smtClean="0">
                <a:solidFill>
                  <a:srgbClr val="00B0F0"/>
                </a:solidFill>
              </a:rPr>
              <a:t>ATP formed (ATP synthase)</a:t>
            </a:r>
          </a:p>
          <a:p>
            <a:pPr marL="0" indent="0">
              <a:buNone/>
            </a:pPr>
            <a:endParaRPr lang="fi-FI" altLang="fi-FI" sz="2000" dirty="0"/>
          </a:p>
          <a:p>
            <a:endParaRPr lang="fi-FI" altLang="fi-FI" sz="2000" dirty="0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1752847" y="3531302"/>
            <a:ext cx="1944688" cy="863600"/>
          </a:xfrm>
          <a:prstGeom prst="ellipse">
            <a:avLst/>
          </a:prstGeom>
          <a:solidFill>
            <a:srgbClr val="078B0A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i-FI" altLang="fi-FI" dirty="0" err="1">
                <a:solidFill>
                  <a:schemeClr val="bg1"/>
                </a:solidFill>
              </a:rPr>
              <a:t>chlorophyll</a:t>
            </a:r>
            <a:endParaRPr lang="en-US" altLang="fi-FI" dirty="0">
              <a:solidFill>
                <a:schemeClr val="bg1"/>
              </a:solidFill>
            </a:endParaRP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1530657" y="2879948"/>
            <a:ext cx="914400" cy="914400"/>
          </a:xfrm>
          <a:prstGeom prst="lightningBolt">
            <a:avLst/>
          </a:prstGeom>
          <a:solidFill>
            <a:srgbClr val="F7FB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V="1">
            <a:off x="3517565" y="2752182"/>
            <a:ext cx="1008062" cy="1225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393999" y="2513236"/>
            <a:ext cx="3444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i-FI" altLang="fi-FI" dirty="0"/>
              <a:t>e</a:t>
            </a:r>
            <a:r>
              <a:rPr lang="fi-FI" altLang="fi-FI" baseline="30000" dirty="0"/>
              <a:t>-</a:t>
            </a:r>
            <a:endParaRPr lang="en-US" altLang="fi-FI" dirty="0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780801" y="3531302"/>
            <a:ext cx="338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i-FI" altLang="fi-FI" i="1"/>
              <a:t>Light excites electrons in chlorophyll</a:t>
            </a:r>
            <a:endParaRPr lang="en-US" altLang="fi-FI" i="1"/>
          </a:p>
        </p:txBody>
      </p:sp>
      <p:sp>
        <p:nvSpPr>
          <p:cNvPr id="2" name="Kuvaselite-ellipsi 1"/>
          <p:cNvSpPr/>
          <p:nvPr/>
        </p:nvSpPr>
        <p:spPr>
          <a:xfrm>
            <a:off x="4892726" y="2002408"/>
            <a:ext cx="4860875" cy="1151384"/>
          </a:xfrm>
          <a:prstGeom prst="wedgeEllipseCallout">
            <a:avLst>
              <a:gd name="adj1" fmla="val -55290"/>
              <a:gd name="adj2" fmla="val 121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dirty="0" err="1"/>
              <a:t>Two</a:t>
            </a:r>
            <a:r>
              <a:rPr lang="fi-FI" dirty="0"/>
              <a:t> of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will</a:t>
            </a:r>
            <a:r>
              <a:rPr lang="fi-FI" dirty="0"/>
              <a:t> </a:t>
            </a:r>
            <a:r>
              <a:rPr lang="fi-FI" dirty="0" err="1"/>
              <a:t>reduce</a:t>
            </a:r>
            <a:r>
              <a:rPr lang="fi-FI" dirty="0"/>
              <a:t> NADP+ to NADPH</a:t>
            </a:r>
          </a:p>
        </p:txBody>
      </p:sp>
    </p:spTree>
    <p:extLst>
      <p:ext uri="{BB962C8B-B14F-4D97-AF65-F5344CB8AC3E}">
        <p14:creationId xmlns:p14="http://schemas.microsoft.com/office/powerpoint/2010/main" val="317397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314" name="Picture 2" descr="http://www.thinkib.net/files/tib-galleries/6-220/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77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"/>
            <a:ext cx="8229600" cy="549275"/>
          </a:xfrm>
        </p:spPr>
        <p:txBody>
          <a:bodyPr/>
          <a:lstStyle/>
          <a:p>
            <a:r>
              <a:rPr lang="fi-FI" altLang="fi-FI" sz="3200"/>
              <a:t>CALVIN CYCLE</a:t>
            </a:r>
            <a:endParaRPr lang="en-US" altLang="fi-FI" sz="32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49276"/>
            <a:ext cx="8229600" cy="4525963"/>
          </a:xfrm>
        </p:spPr>
        <p:txBody>
          <a:bodyPr/>
          <a:lstStyle/>
          <a:p>
            <a:r>
              <a:rPr lang="en-US" altLang="fi-FI" sz="2000" dirty="0">
                <a:solidFill>
                  <a:srgbClr val="00B0F0"/>
                </a:solidFill>
              </a:rPr>
              <a:t>Light-independent reactions taking place in the stroma</a:t>
            </a:r>
          </a:p>
          <a:p>
            <a:r>
              <a:rPr lang="en-US" altLang="fi-FI" sz="2000" dirty="0" err="1">
                <a:solidFill>
                  <a:srgbClr val="00B0F0"/>
                </a:solidFill>
              </a:rPr>
              <a:t>RuBP</a:t>
            </a:r>
            <a:r>
              <a:rPr lang="en-US" altLang="fi-FI" sz="2000" dirty="0">
                <a:solidFill>
                  <a:srgbClr val="00B0F0"/>
                </a:solidFill>
              </a:rPr>
              <a:t> = Ribulose </a:t>
            </a:r>
            <a:r>
              <a:rPr lang="en-US" altLang="fi-FI" sz="2000" dirty="0" err="1">
                <a:solidFill>
                  <a:srgbClr val="00B0F0"/>
                </a:solidFill>
              </a:rPr>
              <a:t>biphosphate</a:t>
            </a:r>
            <a:r>
              <a:rPr lang="en-US" altLang="fi-FI" sz="2000" dirty="0">
                <a:solidFill>
                  <a:srgbClr val="00B0F0"/>
                </a:solidFill>
              </a:rPr>
              <a:t>, a 5-carbon sugar is both the starting compound and product of the cycle</a:t>
            </a:r>
          </a:p>
          <a:p>
            <a:r>
              <a:rPr lang="en-US" altLang="fi-FI" sz="2000" dirty="0">
                <a:solidFill>
                  <a:srgbClr val="00B0F0"/>
                </a:solidFill>
              </a:rPr>
              <a:t>Addition of CO</a:t>
            </a:r>
            <a:r>
              <a:rPr lang="en-US" altLang="fi-FI" sz="2000" baseline="-25000" dirty="0">
                <a:solidFill>
                  <a:srgbClr val="00B0F0"/>
                </a:solidFill>
              </a:rPr>
              <a:t>2 </a:t>
            </a:r>
            <a:r>
              <a:rPr lang="en-US" altLang="fi-FI" sz="2000" dirty="0">
                <a:solidFill>
                  <a:srgbClr val="00B0F0"/>
                </a:solidFill>
              </a:rPr>
              <a:t> leads to a 6-carbon compound, or two 3-carbon </a:t>
            </a:r>
            <a:r>
              <a:rPr lang="en-US" altLang="fi-FI" sz="2000" dirty="0" smtClean="0">
                <a:solidFill>
                  <a:srgbClr val="00B0F0"/>
                </a:solidFill>
              </a:rPr>
              <a:t>compounds</a:t>
            </a:r>
            <a:endParaRPr lang="en-US" altLang="fi-FI" sz="2000" dirty="0">
              <a:solidFill>
                <a:srgbClr val="00B0F0"/>
              </a:solidFill>
            </a:endParaRPr>
          </a:p>
          <a:p>
            <a:r>
              <a:rPr lang="en-US" altLang="fi-FI" sz="2000" dirty="0">
                <a:solidFill>
                  <a:srgbClr val="00B0F0"/>
                </a:solidFill>
              </a:rPr>
              <a:t>6-carbon compound may eventually form glucose phosphate</a:t>
            </a:r>
          </a:p>
          <a:p>
            <a:r>
              <a:rPr lang="en-US" altLang="fi-FI" sz="2000" dirty="0">
                <a:solidFill>
                  <a:srgbClr val="00B0F0"/>
                </a:solidFill>
              </a:rPr>
              <a:t>When CO</a:t>
            </a:r>
            <a:r>
              <a:rPr lang="en-US" altLang="fi-FI" sz="2000" baseline="-25000" dirty="0">
                <a:solidFill>
                  <a:srgbClr val="00B0F0"/>
                </a:solidFill>
              </a:rPr>
              <a:t>2</a:t>
            </a:r>
            <a:r>
              <a:rPr lang="en-US" altLang="fi-FI" sz="2000" dirty="0">
                <a:solidFill>
                  <a:srgbClr val="00B0F0"/>
                </a:solidFill>
              </a:rPr>
              <a:t> enters chloroplasts by diffusion, it combines with </a:t>
            </a:r>
            <a:r>
              <a:rPr lang="en-US" altLang="fi-FI" sz="2000" dirty="0" err="1">
                <a:solidFill>
                  <a:srgbClr val="00B0F0"/>
                </a:solidFill>
              </a:rPr>
              <a:t>RuBP</a:t>
            </a:r>
            <a:r>
              <a:rPr lang="en-US" altLang="fi-FI" sz="2000" dirty="0">
                <a:solidFill>
                  <a:srgbClr val="00B0F0"/>
                </a:solidFill>
              </a:rPr>
              <a:t>= carbon fixation</a:t>
            </a:r>
          </a:p>
          <a:p>
            <a:r>
              <a:rPr lang="en-US" altLang="fi-FI" sz="2000" dirty="0">
                <a:solidFill>
                  <a:srgbClr val="00B0F0"/>
                </a:solidFill>
              </a:rPr>
              <a:t>Catalyzed by the enzyme rubisco</a:t>
            </a:r>
          </a:p>
          <a:p>
            <a:pPr lvl="1"/>
            <a:r>
              <a:rPr lang="en-US" altLang="fi-FI" sz="1800" dirty="0">
                <a:solidFill>
                  <a:srgbClr val="00B0F0"/>
                </a:solidFill>
              </a:rPr>
              <a:t>Large amounts of this available in stroma</a:t>
            </a:r>
          </a:p>
          <a:p>
            <a:pPr lvl="1"/>
            <a:endParaRPr lang="en-US" altLang="fi-FI" sz="1800" dirty="0"/>
          </a:p>
        </p:txBody>
      </p:sp>
    </p:spTree>
    <p:extLst>
      <p:ext uri="{BB962C8B-B14F-4D97-AF65-F5344CB8AC3E}">
        <p14:creationId xmlns:p14="http://schemas.microsoft.com/office/powerpoint/2010/main" val="169848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5362" name="Picture 2" descr="http://www.thinkib.net/files/tib-galleries/6-220/slid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410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7410" name="Picture 2" descr="http://www.thinkib.net/files/tib-galleries/6-220/slid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032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8434" name="Picture 2" descr="http://www.thinkib.net/files/tib-galleries/6-220/slid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037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228</Words>
  <Application>Microsoft Office PowerPoint</Application>
  <PresentationFormat>Laajakuva</PresentationFormat>
  <Paragraphs>41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PRODUCTION OF OXYGEN</vt:lpstr>
      <vt:lpstr>PowerPoint-esitys</vt:lpstr>
      <vt:lpstr>PowerPoint-esitys</vt:lpstr>
      <vt:lpstr>PowerPoint-esitys</vt:lpstr>
      <vt:lpstr>PowerPoint-esitys</vt:lpstr>
      <vt:lpstr>LIGHT-DEPENDENT REACTIONS: A SUMMARY</vt:lpstr>
      <vt:lpstr>PowerPoint-esitys</vt:lpstr>
      <vt:lpstr>CALVIN CYCLE</vt:lpstr>
      <vt:lpstr>PowerPoint-esitys</vt:lpstr>
      <vt:lpstr>PowerPoint-esitys</vt:lpstr>
      <vt:lpstr>PowerPoint-esitys</vt:lpstr>
    </vt:vector>
  </TitlesOfParts>
  <Company>PKMKV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Lerch Adam</dc:creator>
  <cp:lastModifiedBy>Lerch Adam</cp:lastModifiedBy>
  <cp:revision>3</cp:revision>
  <dcterms:created xsi:type="dcterms:W3CDTF">2016-08-24T07:44:08Z</dcterms:created>
  <dcterms:modified xsi:type="dcterms:W3CDTF">2016-08-24T07:55:20Z</dcterms:modified>
</cp:coreProperties>
</file>