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0" r:id="rId3"/>
    <p:sldId id="267" r:id="rId4"/>
    <p:sldId id="257" r:id="rId5"/>
    <p:sldId id="266" r:id="rId6"/>
    <p:sldId id="261" r:id="rId7"/>
    <p:sldId id="262" r:id="rId8"/>
    <p:sldId id="263" r:id="rId9"/>
    <p:sldId id="264" r:id="rId10"/>
    <p:sldId id="265" r:id="rId11"/>
    <p:sldId id="268" r:id="rId12"/>
    <p:sldId id="260" r:id="rId13"/>
    <p:sldId id="258" r:id="rId14"/>
    <p:sldId id="269" r:id="rId1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1561B57-4B88-46FE-AE46-BF5D4DA041CF}">
          <p14:sldIdLst>
            <p14:sldId id="256"/>
            <p14:sldId id="270"/>
            <p14:sldId id="267"/>
            <p14:sldId id="257"/>
            <p14:sldId id="266"/>
            <p14:sldId id="261"/>
            <p14:sldId id="262"/>
            <p14:sldId id="263"/>
            <p14:sldId id="264"/>
            <p14:sldId id="265"/>
            <p14:sldId id="268"/>
            <p14:sldId id="260"/>
            <p14:sldId id="258"/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4C3277-CF99-4399-9C53-DB8D2DAE7942}" type="doc">
      <dgm:prSet loTypeId="urn:microsoft.com/office/officeart/2005/8/layout/venn1" loCatId="relationship" qsTypeId="urn:microsoft.com/office/officeart/2005/8/quickstyle/simple1" qsCatId="simple" csTypeId="urn:microsoft.com/office/officeart/2005/8/colors/accent2_4" csCatId="accent2" phldr="1"/>
      <dgm:spPr/>
    </dgm:pt>
    <dgm:pt modelId="{D101B21F-6D9B-42C2-B576-BB738C00C483}">
      <dgm:prSet phldrT="[Teksti]"/>
      <dgm:spPr/>
      <dgm:t>
        <a:bodyPr/>
        <a:lstStyle/>
        <a:p>
          <a:r>
            <a:rPr lang="fi-FI" dirty="0" smtClean="0"/>
            <a:t>SISÄLTÖTIETO, esim. ’monilukutaito’</a:t>
          </a:r>
          <a:endParaRPr lang="fi-FI" dirty="0"/>
        </a:p>
      </dgm:t>
    </dgm:pt>
    <dgm:pt modelId="{121E4B67-E161-4FD2-A24D-E0D9B36114AF}" type="parTrans" cxnId="{26B447A8-2D66-4AD4-A737-EE29A7B1B7F6}">
      <dgm:prSet/>
      <dgm:spPr/>
      <dgm:t>
        <a:bodyPr/>
        <a:lstStyle/>
        <a:p>
          <a:endParaRPr lang="fi-FI"/>
        </a:p>
      </dgm:t>
    </dgm:pt>
    <dgm:pt modelId="{5873C2B6-D0B3-4F0B-9153-08ECE7D7AF9E}" type="sibTrans" cxnId="{26B447A8-2D66-4AD4-A737-EE29A7B1B7F6}">
      <dgm:prSet/>
      <dgm:spPr/>
      <dgm:t>
        <a:bodyPr/>
        <a:lstStyle/>
        <a:p>
          <a:endParaRPr lang="fi-FI"/>
        </a:p>
      </dgm:t>
    </dgm:pt>
    <dgm:pt modelId="{946DB21C-6320-4D73-A4F3-F76943C499EA}">
      <dgm:prSet phldrT="[Teksti]"/>
      <dgm:spPr/>
      <dgm:t>
        <a:bodyPr/>
        <a:lstStyle/>
        <a:p>
          <a:r>
            <a:rPr lang="fi-FI" dirty="0" smtClean="0"/>
            <a:t>PEDAGOGINEN SISÄLTÖTIETO, esim. heikon kirjoittajan tukeminen</a:t>
          </a:r>
          <a:endParaRPr lang="fi-FI" dirty="0"/>
        </a:p>
      </dgm:t>
    </dgm:pt>
    <dgm:pt modelId="{6B1F3E98-75C5-4839-B511-AF4CBE2D37F3}" type="parTrans" cxnId="{92A4DBB6-5251-49E2-AB38-2027E97DDAA3}">
      <dgm:prSet/>
      <dgm:spPr/>
      <dgm:t>
        <a:bodyPr/>
        <a:lstStyle/>
        <a:p>
          <a:endParaRPr lang="fi-FI"/>
        </a:p>
      </dgm:t>
    </dgm:pt>
    <dgm:pt modelId="{1A24D430-EA4E-4481-9CF9-A3BEDC9CC5BB}" type="sibTrans" cxnId="{92A4DBB6-5251-49E2-AB38-2027E97DDAA3}">
      <dgm:prSet/>
      <dgm:spPr/>
      <dgm:t>
        <a:bodyPr/>
        <a:lstStyle/>
        <a:p>
          <a:endParaRPr lang="fi-FI"/>
        </a:p>
      </dgm:t>
    </dgm:pt>
    <dgm:pt modelId="{35FD7B02-2F1C-474B-BC23-3398AF3A616D}">
      <dgm:prSet phldrT="[Teksti]"/>
      <dgm:spPr/>
      <dgm:t>
        <a:bodyPr/>
        <a:lstStyle/>
        <a:p>
          <a:r>
            <a:rPr lang="fi-FI" dirty="0" smtClean="0"/>
            <a:t>PEDAGOGINEN TIETO, esim. yhteistoiminnallisiin työtapoihin ohjaaminen e-alustoilla </a:t>
          </a:r>
          <a:endParaRPr lang="fi-FI" dirty="0"/>
        </a:p>
      </dgm:t>
    </dgm:pt>
    <dgm:pt modelId="{0230E8BC-8B69-4F3D-B1FE-652702B3DD28}" type="parTrans" cxnId="{1206E1B1-9E7E-4E8A-8D1A-C54B93CA2A7D}">
      <dgm:prSet/>
      <dgm:spPr/>
      <dgm:t>
        <a:bodyPr/>
        <a:lstStyle/>
        <a:p>
          <a:endParaRPr lang="fi-FI"/>
        </a:p>
      </dgm:t>
    </dgm:pt>
    <dgm:pt modelId="{DFC9F03A-0A4B-4B88-91CC-78D5A76B4FD0}" type="sibTrans" cxnId="{1206E1B1-9E7E-4E8A-8D1A-C54B93CA2A7D}">
      <dgm:prSet/>
      <dgm:spPr/>
      <dgm:t>
        <a:bodyPr/>
        <a:lstStyle/>
        <a:p>
          <a:endParaRPr lang="fi-FI"/>
        </a:p>
      </dgm:t>
    </dgm:pt>
    <dgm:pt modelId="{86ABE07A-257B-4D47-95DE-459531D92233}" type="pres">
      <dgm:prSet presAssocID="{1B4C3277-CF99-4399-9C53-DB8D2DAE7942}" presName="compositeShape" presStyleCnt="0">
        <dgm:presLayoutVars>
          <dgm:chMax val="7"/>
          <dgm:dir/>
          <dgm:resizeHandles val="exact"/>
        </dgm:presLayoutVars>
      </dgm:prSet>
      <dgm:spPr/>
    </dgm:pt>
    <dgm:pt modelId="{A130C4FD-A271-4D9C-83E4-B1580248B411}" type="pres">
      <dgm:prSet presAssocID="{D101B21F-6D9B-42C2-B576-BB738C00C483}" presName="circ1" presStyleLbl="vennNode1" presStyleIdx="0" presStyleCnt="3"/>
      <dgm:spPr/>
      <dgm:t>
        <a:bodyPr/>
        <a:lstStyle/>
        <a:p>
          <a:endParaRPr lang="fi-FI"/>
        </a:p>
      </dgm:t>
    </dgm:pt>
    <dgm:pt modelId="{9661D357-A444-42F2-A4C2-1F7B0BD7104B}" type="pres">
      <dgm:prSet presAssocID="{D101B21F-6D9B-42C2-B576-BB738C00C483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26A2E47-B994-49CC-94B4-B468FC7AC69C}" type="pres">
      <dgm:prSet presAssocID="{946DB21C-6320-4D73-A4F3-F76943C499EA}" presName="circ2" presStyleLbl="vennNode1" presStyleIdx="1" presStyleCnt="3"/>
      <dgm:spPr/>
      <dgm:t>
        <a:bodyPr/>
        <a:lstStyle/>
        <a:p>
          <a:endParaRPr lang="fi-FI"/>
        </a:p>
      </dgm:t>
    </dgm:pt>
    <dgm:pt modelId="{E723AA19-BC1A-47FA-89C5-1221B536DCD0}" type="pres">
      <dgm:prSet presAssocID="{946DB21C-6320-4D73-A4F3-F76943C499E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6279C63-E7B5-483A-957D-DAB91DA3EF9D}" type="pres">
      <dgm:prSet presAssocID="{35FD7B02-2F1C-474B-BC23-3398AF3A616D}" presName="circ3" presStyleLbl="vennNode1" presStyleIdx="2" presStyleCnt="3" custLinFactNeighborX="1723" custLinFactNeighborY="-528"/>
      <dgm:spPr/>
      <dgm:t>
        <a:bodyPr/>
        <a:lstStyle/>
        <a:p>
          <a:endParaRPr lang="fi-FI"/>
        </a:p>
      </dgm:t>
    </dgm:pt>
    <dgm:pt modelId="{D294EA07-82B4-43E3-9604-2C69E4A5C1A3}" type="pres">
      <dgm:prSet presAssocID="{35FD7B02-2F1C-474B-BC23-3398AF3A616D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92A4DBB6-5251-49E2-AB38-2027E97DDAA3}" srcId="{1B4C3277-CF99-4399-9C53-DB8D2DAE7942}" destId="{946DB21C-6320-4D73-A4F3-F76943C499EA}" srcOrd="1" destOrd="0" parTransId="{6B1F3E98-75C5-4839-B511-AF4CBE2D37F3}" sibTransId="{1A24D430-EA4E-4481-9CF9-A3BEDC9CC5BB}"/>
    <dgm:cxn modelId="{FD98D606-78B2-46DC-A1C9-DEE76496B49B}" type="presOf" srcId="{D101B21F-6D9B-42C2-B576-BB738C00C483}" destId="{A130C4FD-A271-4D9C-83E4-B1580248B411}" srcOrd="0" destOrd="0" presId="urn:microsoft.com/office/officeart/2005/8/layout/venn1"/>
    <dgm:cxn modelId="{26B447A8-2D66-4AD4-A737-EE29A7B1B7F6}" srcId="{1B4C3277-CF99-4399-9C53-DB8D2DAE7942}" destId="{D101B21F-6D9B-42C2-B576-BB738C00C483}" srcOrd="0" destOrd="0" parTransId="{121E4B67-E161-4FD2-A24D-E0D9B36114AF}" sibTransId="{5873C2B6-D0B3-4F0B-9153-08ECE7D7AF9E}"/>
    <dgm:cxn modelId="{B7718A39-392B-47F3-803B-DE06192A161D}" type="presOf" srcId="{1B4C3277-CF99-4399-9C53-DB8D2DAE7942}" destId="{86ABE07A-257B-4D47-95DE-459531D92233}" srcOrd="0" destOrd="0" presId="urn:microsoft.com/office/officeart/2005/8/layout/venn1"/>
    <dgm:cxn modelId="{D21D9824-E08C-4CF1-B1E2-3763FACDB0A5}" type="presOf" srcId="{35FD7B02-2F1C-474B-BC23-3398AF3A616D}" destId="{46279C63-E7B5-483A-957D-DAB91DA3EF9D}" srcOrd="0" destOrd="0" presId="urn:microsoft.com/office/officeart/2005/8/layout/venn1"/>
    <dgm:cxn modelId="{BD59E788-B1C8-4E82-AC4D-6F26C0902844}" type="presOf" srcId="{946DB21C-6320-4D73-A4F3-F76943C499EA}" destId="{E26A2E47-B994-49CC-94B4-B468FC7AC69C}" srcOrd="0" destOrd="0" presId="urn:microsoft.com/office/officeart/2005/8/layout/venn1"/>
    <dgm:cxn modelId="{E8C82801-661A-40FB-B194-1B6A80AB1ED4}" type="presOf" srcId="{35FD7B02-2F1C-474B-BC23-3398AF3A616D}" destId="{D294EA07-82B4-43E3-9604-2C69E4A5C1A3}" srcOrd="1" destOrd="0" presId="urn:microsoft.com/office/officeart/2005/8/layout/venn1"/>
    <dgm:cxn modelId="{701972F0-F174-4CF6-B1FC-DD336B451E86}" type="presOf" srcId="{946DB21C-6320-4D73-A4F3-F76943C499EA}" destId="{E723AA19-BC1A-47FA-89C5-1221B536DCD0}" srcOrd="1" destOrd="0" presId="urn:microsoft.com/office/officeart/2005/8/layout/venn1"/>
    <dgm:cxn modelId="{192578F3-0238-45C8-9C91-4287AA151F4A}" type="presOf" srcId="{D101B21F-6D9B-42C2-B576-BB738C00C483}" destId="{9661D357-A444-42F2-A4C2-1F7B0BD7104B}" srcOrd="1" destOrd="0" presId="urn:microsoft.com/office/officeart/2005/8/layout/venn1"/>
    <dgm:cxn modelId="{1206E1B1-9E7E-4E8A-8D1A-C54B93CA2A7D}" srcId="{1B4C3277-CF99-4399-9C53-DB8D2DAE7942}" destId="{35FD7B02-2F1C-474B-BC23-3398AF3A616D}" srcOrd="2" destOrd="0" parTransId="{0230E8BC-8B69-4F3D-B1FE-652702B3DD28}" sibTransId="{DFC9F03A-0A4B-4B88-91CC-78D5A76B4FD0}"/>
    <dgm:cxn modelId="{27AC86C0-6767-441C-B08B-B661F5B7DA58}" type="presParOf" srcId="{86ABE07A-257B-4D47-95DE-459531D92233}" destId="{A130C4FD-A271-4D9C-83E4-B1580248B411}" srcOrd="0" destOrd="0" presId="urn:microsoft.com/office/officeart/2005/8/layout/venn1"/>
    <dgm:cxn modelId="{FCC14A24-B843-4DB6-873A-114AB61691E9}" type="presParOf" srcId="{86ABE07A-257B-4D47-95DE-459531D92233}" destId="{9661D357-A444-42F2-A4C2-1F7B0BD7104B}" srcOrd="1" destOrd="0" presId="urn:microsoft.com/office/officeart/2005/8/layout/venn1"/>
    <dgm:cxn modelId="{2755DE2D-4CAE-4536-BFDF-F4EA5C3A2793}" type="presParOf" srcId="{86ABE07A-257B-4D47-95DE-459531D92233}" destId="{E26A2E47-B994-49CC-94B4-B468FC7AC69C}" srcOrd="2" destOrd="0" presId="urn:microsoft.com/office/officeart/2005/8/layout/venn1"/>
    <dgm:cxn modelId="{97ED2FE5-D5D4-4754-9F5D-3D3E5B40661C}" type="presParOf" srcId="{86ABE07A-257B-4D47-95DE-459531D92233}" destId="{E723AA19-BC1A-47FA-89C5-1221B536DCD0}" srcOrd="3" destOrd="0" presId="urn:microsoft.com/office/officeart/2005/8/layout/venn1"/>
    <dgm:cxn modelId="{46711118-6D38-4A2E-B7F0-27DF0E8DC3AB}" type="presParOf" srcId="{86ABE07A-257B-4D47-95DE-459531D92233}" destId="{46279C63-E7B5-483A-957D-DAB91DA3EF9D}" srcOrd="4" destOrd="0" presId="urn:microsoft.com/office/officeart/2005/8/layout/venn1"/>
    <dgm:cxn modelId="{EEBED09B-0425-46C4-B7E0-E9CAEB63E2C9}" type="presParOf" srcId="{86ABE07A-257B-4D47-95DE-459531D92233}" destId="{D294EA07-82B4-43E3-9604-2C69E4A5C1A3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30C4FD-A271-4D9C-83E4-B1580248B411}">
      <dsp:nvSpPr>
        <dsp:cNvPr id="0" name=""/>
        <dsp:cNvSpPr/>
      </dsp:nvSpPr>
      <dsp:spPr>
        <a:xfrm>
          <a:off x="1684885" y="48802"/>
          <a:ext cx="2342524" cy="2342524"/>
        </a:xfrm>
        <a:prstGeom prst="ellipse">
          <a:avLst/>
        </a:prstGeom>
        <a:solidFill>
          <a:schemeClr val="accent2">
            <a:shade val="80000"/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/>
            <a:t>SISÄLTÖTIETO, esim. ’monilukutaito’</a:t>
          </a:r>
          <a:endParaRPr lang="fi-FI" sz="1200" kern="1200" dirty="0"/>
        </a:p>
      </dsp:txBody>
      <dsp:txXfrm>
        <a:off x="1997222" y="458744"/>
        <a:ext cx="1717851" cy="1054136"/>
      </dsp:txXfrm>
    </dsp:sp>
    <dsp:sp modelId="{E26A2E47-B994-49CC-94B4-B468FC7AC69C}">
      <dsp:nvSpPr>
        <dsp:cNvPr id="0" name=""/>
        <dsp:cNvSpPr/>
      </dsp:nvSpPr>
      <dsp:spPr>
        <a:xfrm>
          <a:off x="2530146" y="1512880"/>
          <a:ext cx="2342524" cy="2342524"/>
        </a:xfrm>
        <a:prstGeom prst="ellipse">
          <a:avLst/>
        </a:prstGeom>
        <a:solidFill>
          <a:schemeClr val="accent2">
            <a:shade val="80000"/>
            <a:alpha val="50000"/>
            <a:hueOff val="0"/>
            <a:satOff val="-20532"/>
            <a:lumOff val="302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/>
            <a:t>PEDAGOGINEN SISÄLTÖTIETO, esim. heikon kirjoittajan tukeminen</a:t>
          </a:r>
          <a:endParaRPr lang="fi-FI" sz="1200" kern="1200" dirty="0"/>
        </a:p>
      </dsp:txBody>
      <dsp:txXfrm>
        <a:off x="3246568" y="2118032"/>
        <a:ext cx="1405514" cy="1288388"/>
      </dsp:txXfrm>
    </dsp:sp>
    <dsp:sp modelId="{46279C63-E7B5-483A-957D-DAB91DA3EF9D}">
      <dsp:nvSpPr>
        <dsp:cNvPr id="0" name=""/>
        <dsp:cNvSpPr/>
      </dsp:nvSpPr>
      <dsp:spPr>
        <a:xfrm>
          <a:off x="879986" y="1500512"/>
          <a:ext cx="2342524" cy="2342524"/>
        </a:xfrm>
        <a:prstGeom prst="ellipse">
          <a:avLst/>
        </a:prstGeom>
        <a:solidFill>
          <a:schemeClr val="accent2">
            <a:shade val="80000"/>
            <a:alpha val="50000"/>
            <a:hueOff val="0"/>
            <a:satOff val="-20532"/>
            <a:lumOff val="302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/>
            <a:t>PEDAGOGINEN TIETO, esim. yhteistoiminnallisiin työtapoihin ohjaaminen e-alustoilla </a:t>
          </a:r>
          <a:endParaRPr lang="fi-FI" sz="1200" kern="1200" dirty="0"/>
        </a:p>
      </dsp:txBody>
      <dsp:txXfrm>
        <a:off x="1100574" y="2105664"/>
        <a:ext cx="1405514" cy="12883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19E005-64DA-4840-B5A5-C16B397A3A30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69E8A-20A7-44B7-84B3-19B19B0B868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5190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C721C4-E76A-4D14-AF85-4F4F73696AA8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07BC09-9260-4B16-A217-302F4A45078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1315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9A18C6-6690-49A0-A7E7-F549B0526B99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12A7A1-E84C-46E9-A997-ADE9312367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5306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9A18C6-6690-49A0-A7E7-F549B0526B99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12A7A1-E84C-46E9-A997-ADE9312367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7332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462713" y="557213"/>
            <a:ext cx="1854200" cy="5319712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900113" y="557213"/>
            <a:ext cx="5410200" cy="5319712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9A18C6-6690-49A0-A7E7-F549B0526B99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12A7A1-E84C-46E9-A997-ADE9312367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989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Otsikko, teksti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73163" y="457200"/>
            <a:ext cx="77724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1173163" y="62658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39A18C6-6690-49A0-A7E7-F549B0526B99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C12A7A1-E84C-46E9-A997-ADE9312367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8549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9A18C6-6690-49A0-A7E7-F549B0526B99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12A7A1-E84C-46E9-A997-ADE9312367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0043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9A18C6-6690-49A0-A7E7-F549B0526B99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12A7A1-E84C-46E9-A997-ADE9312367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264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900113" y="1989138"/>
            <a:ext cx="3632200" cy="3887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84713" y="1989138"/>
            <a:ext cx="3632200" cy="3887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9A18C6-6690-49A0-A7E7-F549B0526B99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12A7A1-E84C-46E9-A997-ADE9312367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5693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9A18C6-6690-49A0-A7E7-F549B0526B99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12A7A1-E84C-46E9-A997-ADE9312367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8966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9A18C6-6690-49A0-A7E7-F549B0526B99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12A7A1-E84C-46E9-A997-ADE9312367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1667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9A18C6-6690-49A0-A7E7-F549B0526B99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12A7A1-E84C-46E9-A997-ADE9312367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7851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9A18C6-6690-49A0-A7E7-F549B0526B99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12A7A1-E84C-46E9-A997-ADE9312367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432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en-US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9A18C6-6690-49A0-A7E7-F549B0526B99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12A7A1-E84C-46E9-A997-ADE93123672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7176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ystypalkki b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00113" y="557213"/>
            <a:ext cx="7416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  <a:endParaRPr lang="en-US" dirty="0" smtClean="0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0113" y="1989138"/>
            <a:ext cx="7416800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 rot="5400000">
            <a:off x="7002289" y="2798911"/>
            <a:ext cx="351750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Helvetica" pitchFamily="34" charset="0"/>
                <a:cs typeface="Arial" pitchFamily="34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Helvetica" pitchFamily="34" charset="0"/>
                <a:cs typeface="Arial" pitchFamily="34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Helvetica" pitchFamily="34" charset="0"/>
                <a:cs typeface="Arial" pitchFamily="34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Helvetica" pitchFamily="34" charset="0"/>
                <a:cs typeface="Arial" pitchFamily="34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Helvetic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Helvetic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Helvetic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Helvetic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Helvetica" pitchFamily="34" charset="0"/>
                <a:cs typeface="Arial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sz="2400" dirty="0" smtClean="0">
                <a:solidFill>
                  <a:srgbClr val="B0B3B1"/>
                </a:solidFill>
              </a:rPr>
              <a:t>Opettajankoulutuslaitos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3713" y="6337300"/>
            <a:ext cx="2133600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cs typeface="Arial" charset="0"/>
              </a:defRPr>
            </a:lvl1pPr>
          </a:lstStyle>
          <a:p>
            <a:fld id="{739A18C6-6690-49A0-A7E7-F549B0526B99}" type="datetimeFigureOut">
              <a:rPr lang="fi-FI" smtClean="0"/>
              <a:t>9.11.2016</a:t>
            </a:fld>
            <a:endParaRPr lang="fi-FI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16238" y="6337300"/>
            <a:ext cx="2895600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>
                <a:cs typeface="Arial" charset="0"/>
              </a:defRPr>
            </a:lvl1pPr>
          </a:lstStyle>
          <a:p>
            <a:endParaRPr lang="fi-FI"/>
          </a:p>
        </p:txBody>
      </p:sp>
      <p:sp>
        <p:nvSpPr>
          <p:cNvPr id="2868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18463" y="0"/>
            <a:ext cx="1125537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cs typeface="Arial" charset="0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77799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Helvetic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Hermolle-koulutus: </a:t>
            </a:r>
            <a:br>
              <a:rPr lang="fi-FI" dirty="0" smtClean="0"/>
            </a:br>
            <a:r>
              <a:rPr lang="fi-FI" dirty="0" smtClean="0"/>
              <a:t>suomen kielen </a:t>
            </a:r>
            <a:r>
              <a:rPr lang="fi-FI" dirty="0" smtClean="0"/>
              <a:t>ja kirjallisuuden </a:t>
            </a:r>
            <a:r>
              <a:rPr lang="fi-FI" dirty="0" smtClean="0"/>
              <a:t>opetus (25 op)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Johanna </a:t>
            </a:r>
            <a:r>
              <a:rPr lang="fi-FI" dirty="0" smtClean="0"/>
              <a:t>Kainulainen &amp; Merja Kauppinen</a:t>
            </a:r>
          </a:p>
          <a:p>
            <a:r>
              <a:rPr lang="fi-FI" dirty="0" smtClean="0"/>
              <a:t>12</a:t>
            </a:r>
            <a:r>
              <a:rPr lang="fi-FI" dirty="0" smtClean="0"/>
              <a:t>.11.2016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0093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992887" cy="1143000"/>
          </a:xfrm>
        </p:spPr>
        <p:txBody>
          <a:bodyPr/>
          <a:lstStyle/>
          <a:p>
            <a:r>
              <a:rPr lang="fi-FI" sz="3600" dirty="0"/>
              <a:t>5. Puheviestinnän ja vuorovaikutuksen taidot ja </a:t>
            </a:r>
            <a:r>
              <a:rPr lang="fi-FI" sz="3600" dirty="0" smtClean="0"/>
              <a:t>merkitykset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00113" y="1556792"/>
            <a:ext cx="7416800" cy="4320133"/>
          </a:xfrm>
        </p:spPr>
        <p:txBody>
          <a:bodyPr/>
          <a:lstStyle/>
          <a:p>
            <a:r>
              <a:rPr lang="fi-FI" sz="2000" dirty="0"/>
              <a:t>tarkastellaan puheviestinnän ja vuorovaikutuksen merkitystä ja niiden aitoa ilmenemistä erilaisissa kouluyhteisön viestintä- ja vuorovaikutustilanteissa sekä </a:t>
            </a:r>
            <a:r>
              <a:rPr lang="fi-FI" sz="2000" dirty="0" err="1"/>
              <a:t>kasvokkaistilanteissa</a:t>
            </a:r>
            <a:r>
              <a:rPr lang="fi-FI" sz="2000" dirty="0"/>
              <a:t> että virtuaalisissa ympäristöissä</a:t>
            </a:r>
          </a:p>
          <a:p>
            <a:r>
              <a:rPr lang="fi-FI" sz="2000" dirty="0"/>
              <a:t>tarkastellaan vuorovaikutusosaamista sekä oman että oppilaan osaamisen näkökulmista</a:t>
            </a:r>
          </a:p>
          <a:p>
            <a:r>
              <a:rPr lang="fi-FI" sz="2000" dirty="0"/>
              <a:t>tarkastellaan sitä prosessia, jossa vuorovaikutuksessa opitaan vuorovaikutuksesta.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1106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 opiskelemme?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773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/>
          </p:cNvSpPr>
          <p:nvPr>
            <p:ph type="title" idx="4294967295"/>
          </p:nvPr>
        </p:nvSpPr>
        <p:spPr>
          <a:xfrm>
            <a:off x="468313" y="1"/>
            <a:ext cx="8229600" cy="476672"/>
          </a:xfrm>
        </p:spPr>
        <p:txBody>
          <a:bodyPr/>
          <a:lstStyle/>
          <a:p>
            <a:pPr eaLnBrk="1" hangingPunct="1"/>
            <a:r>
              <a:rPr lang="fi-FI" altLang="fi-FI" sz="3200" dirty="0"/>
              <a:t>P</a:t>
            </a:r>
            <a:r>
              <a:rPr lang="fi-FI" altLang="fi-FI" sz="3200" dirty="0" smtClean="0"/>
              <a:t>ienryhmät</a:t>
            </a:r>
            <a:endParaRPr lang="fi-FI" altLang="fi-FI" sz="3200" dirty="0" smtClean="0"/>
          </a:p>
        </p:txBody>
      </p:sp>
      <p:graphicFrame>
        <p:nvGraphicFramePr>
          <p:cNvPr id="35875" name="Group 35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84782434"/>
              </p:ext>
            </p:extLst>
          </p:nvPr>
        </p:nvGraphicFramePr>
        <p:xfrm>
          <a:off x="611560" y="1029732"/>
          <a:ext cx="7704856" cy="4859808"/>
        </p:xfrm>
        <a:graphic>
          <a:graphicData uri="http://schemas.openxmlformats.org/drawingml/2006/table">
            <a:tbl>
              <a:tblPr/>
              <a:tblGrid>
                <a:gridCol w="40431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16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6429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i-FI" altLang="fi-F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Ryhmä 1</a:t>
                      </a:r>
                      <a:r>
                        <a:rPr kumimoji="0" lang="fi-FI" altLang="fi-F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:</a:t>
                      </a:r>
                      <a:endParaRPr kumimoji="0" lang="fi-FI" altLang="fi-F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i-FI" altLang="fi-F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Ryhmä 2</a:t>
                      </a:r>
                      <a:r>
                        <a:rPr kumimoji="0" lang="fi-FI" altLang="fi-F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:</a:t>
                      </a:r>
                      <a:endParaRPr kumimoji="0" lang="fi-FI" altLang="fi-F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85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i-FI" altLang="fi-F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Ryhmä 3</a:t>
                      </a:r>
                      <a:r>
                        <a:rPr kumimoji="0" lang="fi-FI" altLang="fi-F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:</a:t>
                      </a:r>
                      <a:endParaRPr kumimoji="0" lang="fi-FI" altLang="fi-F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i-FI" altLang="fi-F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Ryhmä 4</a:t>
                      </a:r>
                      <a:r>
                        <a:rPr kumimoji="0" lang="fi-FI" altLang="fi-F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:</a:t>
                      </a:r>
                      <a:endParaRPr kumimoji="0" lang="fi-FI" altLang="fi-F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69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i-FI" altLang="fi-F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Ryhmä 5</a:t>
                      </a:r>
                      <a:r>
                        <a:rPr kumimoji="0" lang="fi-FI" altLang="fi-F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:</a:t>
                      </a:r>
                      <a:endParaRPr kumimoji="0" lang="fi-FI" altLang="fi-F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defRPr sz="2200"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85000"/>
                        <a:buFont typeface="Wingdings 2" pitchFamily="18" charset="2"/>
                        <a:defRPr sz="2000"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 2" pitchFamily="18" charset="2"/>
                        <a:defRPr sz="1900"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0BD0D9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10CF9B"/>
                        </a:buClr>
                        <a:buSzPct val="65000"/>
                        <a:buFont typeface="Wingdings 2" pitchFamily="18" charset="2"/>
                        <a:defRPr>
                          <a:solidFill>
                            <a:schemeClr val="tx1"/>
                          </a:solidFill>
                          <a:latin typeface="Constantia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BD0D9"/>
                        </a:buClr>
                        <a:buSzPct val="95000"/>
                        <a:buFont typeface="Wingdings 2" pitchFamily="18" charset="2"/>
                        <a:buNone/>
                        <a:tabLst/>
                      </a:pPr>
                      <a:r>
                        <a:rPr kumimoji="0" lang="fi-FI" altLang="fi-F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Ryhmä 6</a:t>
                      </a:r>
                      <a:r>
                        <a:rPr kumimoji="0" lang="fi-FI" altLang="fi-FI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  <a:cs typeface="Arial" charset="0"/>
                        </a:rPr>
                        <a:t>:</a:t>
                      </a:r>
                      <a:endParaRPr kumimoji="0" lang="fi-FI" altLang="fi-F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Kuvaselitepilvi 1"/>
          <p:cNvSpPr/>
          <p:nvPr/>
        </p:nvSpPr>
        <p:spPr bwMode="auto">
          <a:xfrm>
            <a:off x="6444208" y="116632"/>
            <a:ext cx="2520280" cy="796469"/>
          </a:xfrm>
          <a:prstGeom prst="cloudCallout">
            <a:avLst>
              <a:gd name="adj1" fmla="val -82689"/>
              <a:gd name="adj2" fmla="val 37375"/>
            </a:avLst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400" dirty="0">
                <a:latin typeface="Helvetica" pitchFamily="34" charset="0"/>
                <a:cs typeface="Arial" charset="0"/>
              </a:rPr>
              <a:t>O</a:t>
            </a:r>
            <a:r>
              <a:rPr kumimoji="0" lang="fi-FI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cs typeface="Arial" charset="0"/>
              </a:rPr>
              <a:t>piskeluaikataulu </a:t>
            </a:r>
            <a:r>
              <a:rPr kumimoji="0" lang="fi-FI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cs typeface="Arial" charset="0"/>
              </a:rPr>
              <a:t>neuvotellaan</a:t>
            </a:r>
          </a:p>
        </p:txBody>
      </p:sp>
    </p:spTree>
    <p:extLst>
      <p:ext uri="{BB962C8B-B14F-4D97-AF65-F5344CB8AC3E}">
        <p14:creationId xmlns:p14="http://schemas.microsoft.com/office/powerpoint/2010/main" val="176347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0104" y="0"/>
            <a:ext cx="8302916" cy="809325"/>
          </a:xfrm>
        </p:spPr>
        <p:txBody>
          <a:bodyPr/>
          <a:lstStyle/>
          <a:p>
            <a:r>
              <a:rPr lang="fi-FI" sz="3200" dirty="0" smtClean="0"/>
              <a:t>Mitä &amp; miten on tarkoitus opiskella &amp; oppia?</a:t>
            </a:r>
            <a:endParaRPr lang="fi-FI" sz="3200" dirty="0"/>
          </a:p>
        </p:txBody>
      </p:sp>
      <p:graphicFrame>
        <p:nvGraphicFramePr>
          <p:cNvPr id="3" name="Kaaviokuva 2"/>
          <p:cNvGraphicFramePr/>
          <p:nvPr>
            <p:extLst>
              <p:ext uri="{D42A27DB-BD31-4B8C-83A1-F6EECF244321}">
                <p14:modId xmlns:p14="http://schemas.microsoft.com/office/powerpoint/2010/main" val="100464309"/>
              </p:ext>
            </p:extLst>
          </p:nvPr>
        </p:nvGraphicFramePr>
        <p:xfrm>
          <a:off x="1691680" y="1484784"/>
          <a:ext cx="5712296" cy="3904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llipsi 3"/>
          <p:cNvSpPr/>
          <p:nvPr/>
        </p:nvSpPr>
        <p:spPr bwMode="auto">
          <a:xfrm>
            <a:off x="1763688" y="972290"/>
            <a:ext cx="5870196" cy="735747"/>
          </a:xfrm>
          <a:prstGeom prst="ellipse">
            <a:avLst/>
          </a:prstGeom>
          <a:noFill/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400" dirty="0" smtClean="0">
                <a:latin typeface="Helvetica" pitchFamily="34" charset="0"/>
                <a:cs typeface="Arial" charset="0"/>
              </a:rPr>
              <a:t>Esim. k</a:t>
            </a:r>
            <a:r>
              <a:rPr kumimoji="0" lang="fi-FI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cs typeface="Arial" charset="0"/>
              </a:rPr>
              <a:t>äsitteet</a:t>
            </a:r>
            <a:r>
              <a:rPr kumimoji="0" lang="fi-FI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cs typeface="Arial" charset="0"/>
              </a:rPr>
              <a:t>  ja mallinnukset ja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400" dirty="0">
                <a:latin typeface="Helvetica" pitchFamily="34" charset="0"/>
                <a:cs typeface="Arial" charset="0"/>
              </a:rPr>
              <a:t>n</a:t>
            </a:r>
            <a:r>
              <a:rPr lang="fi-FI" sz="1400" baseline="0" dirty="0" smtClean="0">
                <a:latin typeface="Helvetica" pitchFamily="34" charset="0"/>
                <a:cs typeface="Arial" charset="0"/>
              </a:rPr>
              <a:t>iiden</a:t>
            </a:r>
            <a:r>
              <a:rPr lang="fi-FI" sz="1400" dirty="0" smtClean="0">
                <a:latin typeface="Helvetica" pitchFamily="34" charset="0"/>
                <a:cs typeface="Arial" charset="0"/>
              </a:rPr>
              <a:t> testaaminen ja jalostaminen omassa työssä</a:t>
            </a:r>
            <a:endParaRPr kumimoji="0" lang="fi-FI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  <a:cs typeface="Arial" charset="0"/>
            </a:endParaRPr>
          </a:p>
        </p:txBody>
      </p:sp>
      <p:sp>
        <p:nvSpPr>
          <p:cNvPr id="5" name="Ellipsi 4"/>
          <p:cNvSpPr/>
          <p:nvPr/>
        </p:nvSpPr>
        <p:spPr bwMode="auto">
          <a:xfrm>
            <a:off x="179512" y="4725144"/>
            <a:ext cx="4528990" cy="735747"/>
          </a:xfrm>
          <a:prstGeom prst="ellipse">
            <a:avLst/>
          </a:prstGeom>
          <a:noFill/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400" dirty="0" smtClean="0">
                <a:latin typeface="Helvetica" pitchFamily="34" charset="0"/>
                <a:cs typeface="Arial" charset="0"/>
              </a:rPr>
              <a:t>Esim. y</a:t>
            </a:r>
            <a:r>
              <a:rPr kumimoji="0" lang="fi-FI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cs typeface="Arial" charset="0"/>
              </a:rPr>
              <a:t>hteistoiminnallinen oppiminen,</a:t>
            </a:r>
            <a:r>
              <a:rPr kumimoji="0" lang="fi-FI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cs typeface="Arial" charset="0"/>
              </a:rPr>
              <a:t>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cs typeface="Arial" charset="0"/>
              </a:rPr>
              <a:t>blended</a:t>
            </a:r>
            <a:r>
              <a:rPr kumimoji="0" lang="fi-FI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cs typeface="Arial" charset="0"/>
              </a:rPr>
              <a:t> </a:t>
            </a:r>
            <a:r>
              <a:rPr kumimoji="0" lang="fi-FI" sz="1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cs typeface="Arial" charset="0"/>
              </a:rPr>
              <a:t>learning</a:t>
            </a:r>
            <a:r>
              <a:rPr kumimoji="0" lang="fi-FI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cs typeface="Arial" charset="0"/>
              </a:rPr>
              <a:t> koulutuksessa</a:t>
            </a:r>
          </a:p>
        </p:txBody>
      </p:sp>
      <p:sp>
        <p:nvSpPr>
          <p:cNvPr id="6" name="Ellipsi 5"/>
          <p:cNvSpPr/>
          <p:nvPr/>
        </p:nvSpPr>
        <p:spPr bwMode="auto">
          <a:xfrm>
            <a:off x="4659513" y="4725144"/>
            <a:ext cx="4526736" cy="735747"/>
          </a:xfrm>
          <a:prstGeom prst="ellipse">
            <a:avLst/>
          </a:prstGeom>
          <a:noFill/>
          <a:ln w="9525" cap="flat" cmpd="sng" algn="ctr">
            <a:solidFill>
              <a:schemeClr val="accent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elvetica" pitchFamily="34" charset="0"/>
                <a:cs typeface="Arial" charset="0"/>
              </a:rPr>
              <a:t>Esim. erilaiset palautteenannon tavat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i-FI" sz="1400" dirty="0">
                <a:latin typeface="Helvetica" pitchFamily="34" charset="0"/>
                <a:cs typeface="Arial" charset="0"/>
              </a:rPr>
              <a:t>t</a:t>
            </a:r>
            <a:r>
              <a:rPr lang="fi-FI" sz="1400" dirty="0" smtClean="0">
                <a:latin typeface="Helvetica" pitchFamily="34" charset="0"/>
                <a:cs typeface="Arial" charset="0"/>
              </a:rPr>
              <a:t>ekstin tuottamisessa</a:t>
            </a:r>
            <a:endParaRPr kumimoji="0" lang="fi-FI" sz="1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Helvetica" pitchFamily="34" charset="0"/>
              <a:cs typeface="Arial" charset="0"/>
            </a:endParaRPr>
          </a:p>
        </p:txBody>
      </p:sp>
      <p:sp>
        <p:nvSpPr>
          <p:cNvPr id="7" name="Tekstiruutu 6"/>
          <p:cNvSpPr txBox="1"/>
          <p:nvPr/>
        </p:nvSpPr>
        <p:spPr>
          <a:xfrm rot="21105734">
            <a:off x="432854" y="1790114"/>
            <a:ext cx="30700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Opetuskokeilut</a:t>
            </a:r>
          </a:p>
          <a:p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Oppimateriaalin tuottaminen</a:t>
            </a:r>
          </a:p>
          <a:p>
            <a:endParaRPr lang="fi-FI" dirty="0"/>
          </a:p>
        </p:txBody>
      </p:sp>
      <p:sp>
        <p:nvSpPr>
          <p:cNvPr id="8" name="Tekstiruutu 7"/>
          <p:cNvSpPr txBox="1"/>
          <p:nvPr/>
        </p:nvSpPr>
        <p:spPr>
          <a:xfrm rot="20981582">
            <a:off x="6044900" y="1613050"/>
            <a:ext cx="31086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Reflektoinnit</a:t>
            </a:r>
          </a:p>
          <a:p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Vertaispalautteen antaminen</a:t>
            </a:r>
            <a:endParaRPr lang="fi-FI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kstiruutu 8"/>
          <p:cNvSpPr txBox="1"/>
          <p:nvPr/>
        </p:nvSpPr>
        <p:spPr>
          <a:xfrm rot="20922192">
            <a:off x="2308563" y="5780158"/>
            <a:ext cx="42242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Suullinen </a:t>
            </a:r>
            <a:r>
              <a:rPr lang="fi-FI" dirty="0" err="1" smtClean="0">
                <a:solidFill>
                  <a:schemeClr val="accent2">
                    <a:lumMod val="75000"/>
                  </a:schemeClr>
                </a:solidFill>
              </a:rPr>
              <a:t>kasvokkaispalaute</a:t>
            </a:r>
            <a:endParaRPr lang="fi-FI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fi-FI" dirty="0" smtClean="0">
                <a:solidFill>
                  <a:schemeClr val="accent2">
                    <a:lumMod val="75000"/>
                  </a:schemeClr>
                </a:solidFill>
              </a:rPr>
              <a:t>Kommenttivideot ja kirjalliset kommentit</a:t>
            </a:r>
            <a:endParaRPr lang="fi-FI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97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560" y="0"/>
            <a:ext cx="8424936" cy="1143000"/>
          </a:xfrm>
        </p:spPr>
        <p:txBody>
          <a:bodyPr/>
          <a:lstStyle/>
          <a:p>
            <a:r>
              <a:rPr lang="fi-FI" sz="3600" dirty="0" smtClean="0"/>
              <a:t>Moduulien ja koko opintojakson arviointi 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120078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560" y="17287"/>
            <a:ext cx="8280920" cy="819425"/>
          </a:xfrm>
        </p:spPr>
        <p:txBody>
          <a:bodyPr/>
          <a:lstStyle/>
          <a:p>
            <a:r>
              <a:rPr lang="fi-FI" sz="3200" dirty="0" smtClean="0"/>
              <a:t>Mitä </a:t>
            </a:r>
            <a:r>
              <a:rPr lang="fi-FI" sz="3200" dirty="0" smtClean="0"/>
              <a:t>marraskuun </a:t>
            </a:r>
            <a:r>
              <a:rPr lang="fi-FI" sz="3200" dirty="0" smtClean="0"/>
              <a:t>aloitusjaksolla </a:t>
            </a:r>
            <a:r>
              <a:rPr lang="fi-FI" sz="3200" dirty="0" smtClean="0"/>
              <a:t>la 11.11. tapahtuu</a:t>
            </a:r>
            <a:r>
              <a:rPr lang="fi-FI" sz="3200" dirty="0" smtClean="0"/>
              <a:t>?</a:t>
            </a:r>
            <a:endParaRPr lang="fi-FI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00113" y="1340768"/>
            <a:ext cx="7416800" cy="4536157"/>
          </a:xfrm>
        </p:spPr>
        <p:txBody>
          <a:bodyPr/>
          <a:lstStyle/>
          <a:p>
            <a:pPr>
              <a:buFontTx/>
              <a:buChar char="-"/>
            </a:pPr>
            <a:r>
              <a:rPr lang="fi-FI" sz="2000" dirty="0" smtClean="0"/>
              <a:t>ryhmäytymistä </a:t>
            </a:r>
            <a:r>
              <a:rPr lang="fi-FI" sz="2000" dirty="0"/>
              <a:t>ja </a:t>
            </a:r>
            <a:r>
              <a:rPr lang="fi-FI" sz="2000" dirty="0" smtClean="0"/>
              <a:t>tutustumista</a:t>
            </a:r>
          </a:p>
          <a:p>
            <a:pPr>
              <a:buFontTx/>
              <a:buChar char="-"/>
            </a:pPr>
            <a:r>
              <a:rPr lang="fi-FI" sz="2000" dirty="0" smtClean="0"/>
              <a:t>opintokokonaisuuden esittely: opintojen rakentuminen, tavoitteet, sisällöt ja aikataulut</a:t>
            </a:r>
          </a:p>
          <a:p>
            <a:pPr>
              <a:buFontTx/>
              <a:buChar char="-"/>
            </a:pPr>
            <a:r>
              <a:rPr lang="fi-FI" sz="2000" dirty="0" smtClean="0"/>
              <a:t>opiskelu </a:t>
            </a:r>
            <a:r>
              <a:rPr lang="fi-FI" sz="2000" dirty="0"/>
              <a:t>ja oppiminen </a:t>
            </a:r>
            <a:r>
              <a:rPr lang="fi-FI" sz="2000" dirty="0" smtClean="0"/>
              <a:t>Hermolle-opinnoissa: Peda.net ja</a:t>
            </a:r>
            <a:r>
              <a:rPr lang="fi-FI" sz="2000" dirty="0" smtClean="0"/>
              <a:t> </a:t>
            </a:r>
            <a:r>
              <a:rPr lang="fi-FI" sz="2000" dirty="0" smtClean="0"/>
              <a:t>ryhmäjako</a:t>
            </a:r>
          </a:p>
          <a:p>
            <a:pPr>
              <a:buFontTx/>
              <a:buChar char="-"/>
            </a:pPr>
            <a:r>
              <a:rPr lang="fi-FI" sz="2000" dirty="0"/>
              <a:t>o</a:t>
            </a:r>
            <a:r>
              <a:rPr lang="fi-FI" sz="2000" dirty="0" smtClean="0"/>
              <a:t>ppimistehtävien esittely</a:t>
            </a:r>
            <a:endParaRPr lang="fi-FI" sz="2000" dirty="0" smtClean="0"/>
          </a:p>
          <a:p>
            <a:pPr marL="0" indent="0">
              <a:buNone/>
            </a:pPr>
            <a:endParaRPr lang="fi-FI" sz="2000" dirty="0" smtClean="0"/>
          </a:p>
          <a:p>
            <a:pPr>
              <a:buFontTx/>
              <a:buChar char="-"/>
            </a:pPr>
            <a:endParaRPr lang="fi-FI" sz="2000" dirty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     </a:t>
            </a:r>
          </a:p>
          <a:p>
            <a:pPr marL="0" indent="0">
              <a:buNone/>
            </a:pP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618220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Keitä olemme?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774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7416800" cy="927571"/>
          </a:xfrm>
        </p:spPr>
        <p:txBody>
          <a:bodyPr/>
          <a:lstStyle/>
          <a:p>
            <a:r>
              <a:rPr lang="fi-FI" sz="3600" dirty="0" smtClean="0"/>
              <a:t>Koulutuksen tavoitteet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00113" y="1196752"/>
            <a:ext cx="7416800" cy="4680173"/>
          </a:xfrm>
        </p:spPr>
        <p:txBody>
          <a:bodyPr/>
          <a:lstStyle/>
          <a:p>
            <a:r>
              <a:rPr lang="fi-FI" dirty="0" smtClean="0"/>
              <a:t>kehitetään </a:t>
            </a:r>
            <a:r>
              <a:rPr lang="fi-FI" dirty="0"/>
              <a:t>valmiuksia ohjata ja arvioida vuorovaikutuksen, lukemisen ja </a:t>
            </a:r>
            <a:r>
              <a:rPr lang="fi-FI" dirty="0" smtClean="0"/>
              <a:t>kirjoittamisen taitoja</a:t>
            </a:r>
            <a:endParaRPr lang="fi-FI" dirty="0"/>
          </a:p>
          <a:p>
            <a:r>
              <a:rPr lang="fi-FI" dirty="0" smtClean="0"/>
              <a:t>ohjataan </a:t>
            </a:r>
            <a:r>
              <a:rPr lang="fi-FI" dirty="0"/>
              <a:t>huomioimaan erilaiset oppijat ja monentyyppiset oppimisympäristöt, </a:t>
            </a:r>
            <a:r>
              <a:rPr lang="fi-FI" dirty="0" smtClean="0"/>
              <a:t>erityisesti oppijan </a:t>
            </a:r>
            <a:r>
              <a:rPr lang="fi-FI" dirty="0"/>
              <a:t>ja koulun mediamaailmojen kohtaaminen</a:t>
            </a:r>
          </a:p>
          <a:p>
            <a:r>
              <a:rPr lang="fi-FI" dirty="0" smtClean="0"/>
              <a:t>ohjataan </a:t>
            </a:r>
            <a:r>
              <a:rPr lang="fi-FI" dirty="0"/>
              <a:t>arvioimaan ja kehittämään oppimateriaalia opetukseen</a:t>
            </a:r>
          </a:p>
          <a:p>
            <a:r>
              <a:rPr lang="fi-FI" dirty="0" smtClean="0"/>
              <a:t>ohjataan </a:t>
            </a:r>
            <a:r>
              <a:rPr lang="fi-FI" dirty="0"/>
              <a:t>kehittämään </a:t>
            </a:r>
            <a:r>
              <a:rPr lang="fi-FI" dirty="0" err="1"/>
              <a:t>oppijoiden</a:t>
            </a:r>
            <a:r>
              <a:rPr lang="fi-FI" dirty="0"/>
              <a:t> kielitajua monikielisissä ja -kulttuurisissa vuorovaikutustilanteissa.</a:t>
            </a:r>
          </a:p>
        </p:txBody>
      </p:sp>
    </p:spTree>
    <p:extLst>
      <p:ext uri="{BB962C8B-B14F-4D97-AF65-F5344CB8AC3E}">
        <p14:creationId xmlns:p14="http://schemas.microsoft.com/office/powerpoint/2010/main" val="31289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416800" cy="827971"/>
          </a:xfrm>
        </p:spPr>
        <p:txBody>
          <a:bodyPr/>
          <a:lstStyle/>
          <a:p>
            <a:r>
              <a:rPr lang="fi-FI" dirty="0" smtClean="0"/>
              <a:t>Koulutusjaksot ja niiden ajoitus v. </a:t>
            </a:r>
            <a:r>
              <a:rPr lang="fi-FI" dirty="0" smtClean="0"/>
              <a:t>2016–17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9592" y="1196752"/>
            <a:ext cx="7416800" cy="4896197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fi-FI" dirty="0" smtClean="0"/>
              <a:t>Kielen, kulttuurin ja vuorovaikutuksen ilmiöt (läpäisee kaikki moduulit, purku alkusyksystä 2017)</a:t>
            </a:r>
          </a:p>
          <a:p>
            <a:pPr marL="514350" indent="-514350">
              <a:buFontTx/>
              <a:buAutoNum type="arabicPeriod"/>
            </a:pPr>
            <a:r>
              <a:rPr lang="fi-FI" dirty="0" smtClean="0"/>
              <a:t>Monimediaiset </a:t>
            </a:r>
            <a:r>
              <a:rPr lang="fi-FI" dirty="0"/>
              <a:t>oppimisympäristöt alakoulun </a:t>
            </a:r>
            <a:r>
              <a:rPr lang="fi-FI" dirty="0" smtClean="0"/>
              <a:t>opetuksessa </a:t>
            </a:r>
            <a:r>
              <a:rPr lang="fi-FI" dirty="0" smtClean="0"/>
              <a:t>(</a:t>
            </a:r>
            <a:r>
              <a:rPr lang="fi-FI" dirty="0" smtClean="0"/>
              <a:t>marras</a:t>
            </a:r>
            <a:r>
              <a:rPr lang="fi-FI" dirty="0" smtClean="0"/>
              <a:t>-joulukuu 16)</a:t>
            </a:r>
            <a:endParaRPr lang="fi-FI" dirty="0"/>
          </a:p>
          <a:p>
            <a:pPr marL="514350" indent="-514350">
              <a:buFontTx/>
              <a:buAutoNum type="arabicPeriod"/>
            </a:pPr>
            <a:r>
              <a:rPr lang="fi-FI" dirty="0" smtClean="0"/>
              <a:t>Monilukutaitoiseksi </a:t>
            </a:r>
            <a:r>
              <a:rPr lang="fi-FI" dirty="0"/>
              <a:t>nyt ja </a:t>
            </a:r>
            <a:r>
              <a:rPr lang="fi-FI" dirty="0" smtClean="0"/>
              <a:t>tulevaisuudessa </a:t>
            </a:r>
            <a:r>
              <a:rPr lang="fi-FI" dirty="0"/>
              <a:t>(</a:t>
            </a:r>
            <a:r>
              <a:rPr lang="fi-FI" dirty="0" smtClean="0"/>
              <a:t>tammi-</a:t>
            </a:r>
            <a:r>
              <a:rPr lang="fi-FI" dirty="0" smtClean="0"/>
              <a:t>helmi</a:t>
            </a:r>
            <a:r>
              <a:rPr lang="fi-FI" dirty="0" smtClean="0"/>
              <a:t>kuu 17)</a:t>
            </a:r>
            <a:endParaRPr lang="fi-FI" dirty="0"/>
          </a:p>
          <a:p>
            <a:pPr marL="514350" indent="-514350">
              <a:buAutoNum type="arabicPeriod"/>
            </a:pPr>
            <a:r>
              <a:rPr lang="fi-FI" dirty="0" smtClean="0"/>
              <a:t>Kohti </a:t>
            </a:r>
            <a:r>
              <a:rPr lang="fi-FI" dirty="0"/>
              <a:t>osallistavia kirjoittamisen </a:t>
            </a:r>
            <a:r>
              <a:rPr lang="fi-FI" dirty="0" smtClean="0"/>
              <a:t>taitoja </a:t>
            </a:r>
            <a:r>
              <a:rPr lang="fi-FI" dirty="0" smtClean="0"/>
              <a:t>(</a:t>
            </a:r>
            <a:r>
              <a:rPr lang="fi-FI" dirty="0" err="1" smtClean="0"/>
              <a:t>maalis</a:t>
            </a:r>
            <a:r>
              <a:rPr lang="fi-FI" dirty="0" smtClean="0"/>
              <a:t>-huhtikuu 17)</a:t>
            </a:r>
            <a:endParaRPr lang="fi-FI" dirty="0" smtClean="0"/>
          </a:p>
          <a:p>
            <a:pPr marL="514350" indent="-514350">
              <a:buAutoNum type="arabicPeriod"/>
            </a:pPr>
            <a:r>
              <a:rPr lang="fi-FI" dirty="0" smtClean="0"/>
              <a:t>Puheviestinnän </a:t>
            </a:r>
            <a:r>
              <a:rPr lang="fi-FI" dirty="0"/>
              <a:t>ja vuorovaikutuksen taidot ja </a:t>
            </a:r>
            <a:r>
              <a:rPr lang="fi-FI" dirty="0" smtClean="0"/>
              <a:t>merkitykset </a:t>
            </a:r>
            <a:r>
              <a:rPr lang="fi-FI" dirty="0" smtClean="0"/>
              <a:t>(</a:t>
            </a:r>
            <a:r>
              <a:rPr lang="fi-FI" dirty="0" smtClean="0"/>
              <a:t>touko</a:t>
            </a:r>
            <a:r>
              <a:rPr lang="fi-FI" dirty="0" smtClean="0"/>
              <a:t>-</a:t>
            </a:r>
            <a:r>
              <a:rPr lang="fi-FI" dirty="0" smtClean="0"/>
              <a:t>kesä</a:t>
            </a:r>
            <a:r>
              <a:rPr lang="fi-FI" dirty="0" smtClean="0"/>
              <a:t>kuu 17)</a:t>
            </a:r>
          </a:p>
          <a:p>
            <a:pPr marL="514350" indent="-514350">
              <a:buAutoNum type="arabicPeriod"/>
            </a:pPr>
            <a:endParaRPr lang="fi-FI" dirty="0" smtClean="0"/>
          </a:p>
          <a:p>
            <a:pPr marL="514350" indent="-514350">
              <a:buAutoNum type="arabicPeriod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7943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416800" cy="1143000"/>
          </a:xfrm>
        </p:spPr>
        <p:txBody>
          <a:bodyPr/>
          <a:lstStyle/>
          <a:p>
            <a:r>
              <a:rPr lang="fi-FI" dirty="0"/>
              <a:t>1. Kielen, kulttuurin ja vuorovaikutuksen </a:t>
            </a:r>
            <a:r>
              <a:rPr lang="fi-FI" dirty="0" smtClean="0"/>
              <a:t>ilmiöt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00113" y="1628800"/>
            <a:ext cx="7416800" cy="4248125"/>
          </a:xfrm>
        </p:spPr>
        <p:txBody>
          <a:bodyPr/>
          <a:lstStyle/>
          <a:p>
            <a:r>
              <a:rPr lang="fi-FI" sz="2000" dirty="0" smtClean="0"/>
              <a:t>kehitetään </a:t>
            </a:r>
            <a:r>
              <a:rPr lang="fi-FI" sz="2000" dirty="0"/>
              <a:t>ymmärrystä kielen merkityksestä yksilölle ja yhteisöille</a:t>
            </a:r>
          </a:p>
          <a:p>
            <a:r>
              <a:rPr lang="fi-FI" sz="2000" dirty="0"/>
              <a:t>kehitetään tietämystä suomen kielen rakenteesta ja käytöstä sekä niiden merkityksestä oppilaiden kielellisen tietoisuuden ja kielitaitojen kehittämiseksi</a:t>
            </a:r>
          </a:p>
          <a:p>
            <a:r>
              <a:rPr lang="fi-FI" sz="2000" dirty="0"/>
              <a:t>tarkastellaan kielen eri muotojen, varianttien ja käyttötapojen ominaispiirteitä ja merkitystä yksilölle ja yhteisöille sekä kielen ja kulttuurin moniäänisyyttä</a:t>
            </a:r>
          </a:p>
          <a:p>
            <a:r>
              <a:rPr lang="fi-FI" sz="2000" dirty="0"/>
              <a:t>tarkastellaan kieltä osana ajattelua, sosiaalistumista ja tilanteen mukaan vaihtelevaa vuorovaikutusta</a:t>
            </a:r>
          </a:p>
          <a:p>
            <a:r>
              <a:rPr lang="fi-FI" sz="2000" dirty="0"/>
              <a:t>tarkastellaan monikielisyyden eri muotoja yksilön ja yhteiskunnan näkökulmasta</a:t>
            </a:r>
          </a:p>
          <a:p>
            <a:r>
              <a:rPr lang="fi-FI" sz="2000" dirty="0"/>
              <a:t>hahmotellaan koulun kielitiedon opetuksen tavoitteita ja osaa arvioida niiden toteutumista.</a:t>
            </a: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91157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560816" cy="1143000"/>
          </a:xfrm>
        </p:spPr>
        <p:txBody>
          <a:bodyPr/>
          <a:lstStyle/>
          <a:p>
            <a:r>
              <a:rPr lang="fi-FI" sz="3600" dirty="0"/>
              <a:t>2. </a:t>
            </a:r>
            <a:r>
              <a:rPr lang="fi-FI" sz="3600" dirty="0" err="1"/>
              <a:t>Monimediaiset</a:t>
            </a:r>
            <a:r>
              <a:rPr lang="fi-FI" sz="3600" dirty="0"/>
              <a:t> oppimisympäristöt alakoulun </a:t>
            </a:r>
            <a:r>
              <a:rPr lang="fi-FI" sz="3600" dirty="0" smtClean="0"/>
              <a:t>opetuksessa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9592" y="1628800"/>
            <a:ext cx="7416800" cy="4392141"/>
          </a:xfrm>
        </p:spPr>
        <p:txBody>
          <a:bodyPr/>
          <a:lstStyle/>
          <a:p>
            <a:r>
              <a:rPr lang="fi-FI" sz="2000" dirty="0"/>
              <a:t>pyritään hahmottamaan mediakulttuurin monitahoiset vaikutukset kouluun ja oppilaiden elämään ja huomioimaan ne oppimisessa ja opetuksessa</a:t>
            </a:r>
          </a:p>
          <a:p>
            <a:r>
              <a:rPr lang="fi-FI" sz="2000" dirty="0"/>
              <a:t>tutkitaan opettajan omaa mediasuhdetta ja sen näkymistä opetuksessa</a:t>
            </a:r>
          </a:p>
          <a:p>
            <a:r>
              <a:rPr lang="fi-FI" sz="2000" dirty="0"/>
              <a:t>tutustutaan mediakasvatuksen keskeisiin avainalueisiin ja sovelletaan niitä alakoulun opetukseen</a:t>
            </a:r>
          </a:p>
          <a:p>
            <a:r>
              <a:rPr lang="fi-FI" sz="2000" dirty="0"/>
              <a:t>tutkitaan ja harjoitellaan keskeisiä median tulkinta- ja tuottamistapoja sekä ohjataan oppilaita toimimaan analyyttisesti ja kriittisesti mediatekstien parissa</a:t>
            </a:r>
          </a:p>
          <a:p>
            <a:r>
              <a:rPr lang="fi-FI" sz="2000" dirty="0"/>
              <a:t>kehitetään äidinkielen ja kirjallisuuden opetusta </a:t>
            </a:r>
            <a:r>
              <a:rPr lang="fi-FI" sz="2000" dirty="0" err="1"/>
              <a:t>monimediaisissa</a:t>
            </a:r>
            <a:r>
              <a:rPr lang="fi-FI" sz="2000" dirty="0"/>
              <a:t> oppimisympäristöissä</a:t>
            </a:r>
            <a:r>
              <a:rPr lang="fi-FI" sz="2000" dirty="0" smtClean="0"/>
              <a:t>.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862245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99592" y="260648"/>
            <a:ext cx="7416800" cy="1143000"/>
          </a:xfrm>
        </p:spPr>
        <p:txBody>
          <a:bodyPr/>
          <a:lstStyle/>
          <a:p>
            <a:r>
              <a:rPr lang="fi-FI" sz="3600" dirty="0"/>
              <a:t>3. Monilukutaitoiseksi nyt ja </a:t>
            </a:r>
            <a:r>
              <a:rPr lang="fi-FI" sz="3600" dirty="0" smtClean="0"/>
              <a:t>tulevaisuudessa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00113" y="1700808"/>
            <a:ext cx="7416800" cy="4176117"/>
          </a:xfrm>
        </p:spPr>
        <p:txBody>
          <a:bodyPr/>
          <a:lstStyle/>
          <a:p>
            <a:r>
              <a:rPr lang="fi-FI" sz="2000" dirty="0"/>
              <a:t>perehdytään alakoululaiselle keskeisiin tekstiympäristöihin ja teksteillä toimimisen tapoihin sekä niiden kehittämiseen</a:t>
            </a:r>
          </a:p>
          <a:p>
            <a:r>
              <a:rPr lang="fi-FI" sz="2000" dirty="0"/>
              <a:t>syvennetään käsitystä lukutaidosta osana tiedonhallintaa, yhteisöllistä osallistumista ja yksilönkehitystä</a:t>
            </a:r>
          </a:p>
          <a:p>
            <a:r>
              <a:rPr lang="fi-FI" sz="2000" dirty="0"/>
              <a:t>perehdytään ymmärtävän lukutaidon kehittämiseen; etsitään keinoja tukea ja arvioida ymmärtävää lukemista eri tilanteissa ja eri oppiaineissa</a:t>
            </a:r>
          </a:p>
          <a:p>
            <a:r>
              <a:rPr lang="fi-FI" sz="2000" dirty="0"/>
              <a:t>otetaan tuoreita näkökulmia kirjallisuuteen ja sen käyttöön monipuolisesti oppimisen tukena</a:t>
            </a:r>
          </a:p>
          <a:p>
            <a:r>
              <a:rPr lang="fi-FI" sz="2000" dirty="0"/>
              <a:t>kehitellään oppimisympäristöjä, jotka mahdollistavat elämyksellisen lukutavan ja kasvattavat </a:t>
            </a:r>
            <a:r>
              <a:rPr lang="fi-FI" sz="2000" dirty="0" err="1"/>
              <a:t>oppijoiden</a:t>
            </a:r>
            <a:r>
              <a:rPr lang="fi-FI" sz="2000" dirty="0"/>
              <a:t> lukuintoa</a:t>
            </a:r>
            <a:r>
              <a:rPr lang="fi-FI" sz="2000" dirty="0" smtClean="0"/>
              <a:t>.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582687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4. Kohti </a:t>
            </a:r>
            <a:r>
              <a:rPr lang="fi-FI" dirty="0" err="1"/>
              <a:t>osallistavia</a:t>
            </a:r>
            <a:r>
              <a:rPr lang="fi-FI" dirty="0"/>
              <a:t> kirjoittamisen </a:t>
            </a:r>
            <a:r>
              <a:rPr lang="fi-FI" dirty="0" smtClean="0"/>
              <a:t>taitoja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/>
              <a:t>tarkastellaan kirjoittamista monipuolisesti osana monilukutaitoa: perehdytään alakoululaisille tyypillisiin tekstiympäristöihin ja teksteillä toimimisen tapoihin</a:t>
            </a:r>
          </a:p>
          <a:p>
            <a:r>
              <a:rPr lang="fi-FI" sz="2000" dirty="0"/>
              <a:t>perehdytään sekä yksilölliseen että yhteisölliseen kirjoitusprosessiin</a:t>
            </a:r>
          </a:p>
          <a:p>
            <a:r>
              <a:rPr lang="fi-FI" sz="2000" dirty="0"/>
              <a:t>tarkastellaan kirjoitustaitoa osana tiedonhankintaa, yhteisöllistä osallistumista ja yksilönkehitystä</a:t>
            </a:r>
          </a:p>
          <a:p>
            <a:r>
              <a:rPr lang="fi-FI" sz="2000" dirty="0"/>
              <a:t>kootaan tapoja tukea kirjoitustaidon kehittymistä ja perehdytään kirjoittamisen arviointiin</a:t>
            </a:r>
            <a:r>
              <a:rPr lang="fi-FI" sz="2000" dirty="0" smtClean="0"/>
              <a:t>.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21855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inedidaktiikka_Turku2013Mirja">
  <a:themeElements>
    <a:clrScheme name="1_Mukautettu suunnittelumalli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ukautettu suunnittelumalli">
      <a:majorFont>
        <a:latin typeface="Helvetica"/>
        <a:ea typeface=""/>
        <a:cs typeface=""/>
      </a:majorFont>
      <a:minorFont>
        <a:latin typeface="Helvetica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  <a:cs typeface="Arial" charset="0"/>
          </a:defRPr>
        </a:defPPr>
      </a:lstStyle>
    </a:lnDef>
  </a:objectDefaults>
  <a:extraClrSchemeLst>
    <a:extraClrScheme>
      <a:clrScheme name="1_Mukautettu suunnittelumalli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ukautettu suunnittelumalli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ukautettu suunnittelumalli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ukautettu suunnittelumalli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ukautettu suunnittelumalli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ukautettu suunnittelumalli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ukautettu suunnittelumalli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ukautettu suunnittelumalli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ukautettu suunnittelumalli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ukautettu suunnittelumalli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ukautettu suunnittelumalli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ukautettu suunnittelumalli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Ainedidaktiikka_Turku2013Mirja</Template>
  <TotalTime>468</TotalTime>
  <Words>541</Words>
  <Application>Microsoft Office PowerPoint</Application>
  <PresentationFormat>On-screen Show (4:3)</PresentationFormat>
  <Paragraphs>78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MS PGothic</vt:lpstr>
      <vt:lpstr>Arial</vt:lpstr>
      <vt:lpstr>Calibri</vt:lpstr>
      <vt:lpstr>Constantia</vt:lpstr>
      <vt:lpstr>Helvetica</vt:lpstr>
      <vt:lpstr>Wingdings 2</vt:lpstr>
      <vt:lpstr>Ainedidaktiikka_Turku2013Mirja</vt:lpstr>
      <vt:lpstr>Hermolle-koulutus:  suomen kielen ja kirjallisuuden opetus (25 op)</vt:lpstr>
      <vt:lpstr>Mitä marraskuun aloitusjaksolla la 11.11. tapahtuu?</vt:lpstr>
      <vt:lpstr>Keitä olemme?</vt:lpstr>
      <vt:lpstr>Koulutuksen tavoitteet</vt:lpstr>
      <vt:lpstr>Koulutusjaksot ja niiden ajoitus v. 2016–17 </vt:lpstr>
      <vt:lpstr>1. Kielen, kulttuurin ja vuorovaikutuksen ilmiöt</vt:lpstr>
      <vt:lpstr>2. Monimediaiset oppimisympäristöt alakoulun opetuksessa</vt:lpstr>
      <vt:lpstr>3. Monilukutaitoiseksi nyt ja tulevaisuudessa</vt:lpstr>
      <vt:lpstr>4. Kohti osallistavia kirjoittamisen taitoja</vt:lpstr>
      <vt:lpstr>5. Puheviestinnän ja vuorovaikutuksen taidot ja merkitykset</vt:lpstr>
      <vt:lpstr>Miten opiskelemme?</vt:lpstr>
      <vt:lpstr>Pienryhmät</vt:lpstr>
      <vt:lpstr>Mitä &amp; miten on tarkoitus opiskella &amp; oppia?</vt:lpstr>
      <vt:lpstr>Moduulien ja koko opintojakson arviointi 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Hermo II</dc:title>
  <dc:creator>Kauppinen Merja</dc:creator>
  <cp:lastModifiedBy>Kauppinen, Merja</cp:lastModifiedBy>
  <cp:revision>30</cp:revision>
  <dcterms:created xsi:type="dcterms:W3CDTF">2015-01-05T12:19:03Z</dcterms:created>
  <dcterms:modified xsi:type="dcterms:W3CDTF">2016-11-09T16:12:12Z</dcterms:modified>
</cp:coreProperties>
</file>