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63" r:id="rId5"/>
    <p:sldId id="281" r:id="rId6"/>
    <p:sldId id="267" r:id="rId7"/>
    <p:sldId id="269" r:id="rId8"/>
    <p:sldId id="271" r:id="rId9"/>
    <p:sldId id="264" r:id="rId10"/>
    <p:sldId id="265" r:id="rId11"/>
    <p:sldId id="266" r:id="rId12"/>
    <p:sldId id="272" r:id="rId13"/>
    <p:sldId id="275" r:id="rId14"/>
    <p:sldId id="274" r:id="rId15"/>
    <p:sldId id="277" r:id="rId16"/>
    <p:sldId id="280" r:id="rId17"/>
    <p:sldId id="273" r:id="rId18"/>
    <p:sldId id="25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B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7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4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6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2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6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6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91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4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knologiateollisuus.fi/fi/ryhmat-ja-yhdistykset/teraskirja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sketchfab.com/models/edebedc13f8f42c29f8a4861ce81002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hys.org/news/2010-06-graphene-sheets-buckyballs-video.html" TargetMode="External"/><Relationship Id="rId2" Type="http://schemas.openxmlformats.org/officeDocument/2006/relationships/hyperlink" Target="http://learn.genetics.utah.edu/content/cells/sca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physics.berkeley.edu/zettl/projects/graphenehole/hole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BReOjo3ri8" TargetMode="External"/><Relationship Id="rId2" Type="http://schemas.openxmlformats.org/officeDocument/2006/relationships/hyperlink" Target="https://www.youtube.com/watch?v=ZOedJgqTT9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V8KbQyF22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71497-AC8A-4FAB-AF38-F107EBF6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0" y="3499802"/>
            <a:ext cx="7772400" cy="2053100"/>
          </a:xfr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Aine koostuu alkuaineista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D14A4B-18C0-4FA6-A142-4F5F6F340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84" y="5926830"/>
            <a:ext cx="3537065" cy="521075"/>
          </a:xfrm>
          <a:solidFill>
            <a:schemeClr val="bg1">
              <a:alpha val="80000"/>
            </a:schemeClr>
          </a:solidFill>
          <a:ln w="28575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DA0BC07-3A4F-4874-82D3-2B12F45541C9}"/>
              </a:ext>
            </a:extLst>
          </p:cNvPr>
          <p:cNvSpPr txBox="1">
            <a:spLocks/>
          </p:cNvSpPr>
          <p:nvPr/>
        </p:nvSpPr>
        <p:spPr>
          <a:xfrm>
            <a:off x="7597832" y="145400"/>
            <a:ext cx="1461653" cy="92811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ke0</a:t>
            </a:r>
          </a:p>
        </p:txBody>
      </p:sp>
    </p:spTree>
    <p:extLst>
      <p:ext uri="{BB962C8B-B14F-4D97-AF65-F5344CB8AC3E}">
        <p14:creationId xmlns:p14="http://schemas.microsoft.com/office/powerpoint/2010/main" val="34580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68760"/>
            <a:ext cx="5698976" cy="5256584"/>
          </a:xfrm>
        </p:spPr>
        <p:txBody>
          <a:bodyPr>
            <a:normAutofit/>
          </a:bodyPr>
          <a:lstStyle/>
          <a:p>
            <a:r>
              <a:rPr lang="fi-FI" dirty="0"/>
              <a:t>Alumiinia (</a:t>
            </a:r>
            <a:r>
              <a:rPr lang="fi-FI" dirty="0" err="1"/>
              <a:t>Al</a:t>
            </a:r>
            <a:r>
              <a:rPr lang="fi-FI" dirty="0"/>
              <a:t>) on mm. juomatölkeissä ja alumiinifoliossa.</a:t>
            </a:r>
          </a:p>
          <a:p>
            <a:r>
              <a:rPr lang="fi-FI" dirty="0"/>
              <a:t>Rauta (</a:t>
            </a:r>
            <a:r>
              <a:rPr lang="fi-FI" dirty="0" err="1"/>
              <a:t>Fe</a:t>
            </a:r>
            <a:r>
              <a:rPr lang="fi-FI" dirty="0"/>
              <a:t>) on yleisin metalli. Se ruostuu helposti.</a:t>
            </a:r>
          </a:p>
          <a:p>
            <a:r>
              <a:rPr lang="fi-FI" dirty="0"/>
              <a:t>Kloori (Cl) on vihreä, myrkyllinen kaasu. Sitä käytetään vedenpuhdistuksessa uimahalleissa.</a:t>
            </a:r>
          </a:p>
          <a:p>
            <a:r>
              <a:rPr lang="fi-FI" dirty="0"/>
              <a:t>Rikki (S) on keltainen, kiinteä aine. Rikkiä esiintyy tulivuorten lähellä. Sitä on myös hiuksissa ja kynsissä.</a:t>
            </a:r>
          </a:p>
        </p:txBody>
      </p:sp>
      <p:pic>
        <p:nvPicPr>
          <p:cNvPr id="4" name="Kuva 3" descr="alumiini 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349117" y="107778"/>
            <a:ext cx="2705566" cy="1620000"/>
          </a:xfrm>
          <a:prstGeom prst="rect">
            <a:avLst/>
          </a:prstGeom>
        </p:spPr>
      </p:pic>
      <p:pic>
        <p:nvPicPr>
          <p:cNvPr id="6" name="Kuva 5" descr="kloori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356049" y="3495048"/>
            <a:ext cx="2705565" cy="1620000"/>
          </a:xfrm>
          <a:prstGeom prst="rect">
            <a:avLst/>
          </a:prstGeom>
        </p:spPr>
      </p:pic>
      <p:pic>
        <p:nvPicPr>
          <p:cNvPr id="7" name="Kuva 6" descr="rikki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353726" y="5178449"/>
            <a:ext cx="2705566" cy="1620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17" y="1801413"/>
            <a:ext cx="270556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</a:t>
            </a:r>
            <a:r>
              <a:rPr lang="fi-FI" dirty="0" err="1"/>
              <a:t>Quizlet</a:t>
            </a:r>
            <a:r>
              <a:rPr lang="fi-FI" dirty="0"/>
              <a:t>: Alkuaine ja kemiallinen merkki</a:t>
            </a:r>
          </a:p>
        </p:txBody>
      </p:sp>
    </p:spTree>
    <p:extLst>
      <p:ext uri="{BB962C8B-B14F-4D97-AF65-F5344CB8AC3E}">
        <p14:creationId xmlns:p14="http://schemas.microsoft.com/office/powerpoint/2010/main" val="80343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rautamuttereit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36111" y="2616785"/>
            <a:ext cx="3923928" cy="234951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504911"/>
            <a:ext cx="8229600" cy="108448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Jokaisella alkuaineella on erilaiset </a:t>
            </a:r>
            <a:r>
              <a:rPr lang="fi-FI" b="1" dirty="0"/>
              <a:t>atomi</a:t>
            </a:r>
            <a:r>
              <a:rPr lang="fi-FI" dirty="0"/>
              <a:t>t</a:t>
            </a:r>
          </a:p>
          <a:p>
            <a:r>
              <a:rPr lang="fi-FI" dirty="0"/>
              <a:t>Rauta on alkuaine. Rautaesine koostuu miljardeista rauta-atomeista.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71" name="Ryhmä 70"/>
          <p:cNvGrpSpPr/>
          <p:nvPr/>
        </p:nvGrpSpPr>
        <p:grpSpPr>
          <a:xfrm>
            <a:off x="2331861" y="3804917"/>
            <a:ext cx="4724222" cy="2907705"/>
            <a:chOff x="1691680" y="3645024"/>
            <a:chExt cx="4724222" cy="2907705"/>
          </a:xfrm>
        </p:grpSpPr>
        <p:pic>
          <p:nvPicPr>
            <p:cNvPr id="52" name="Kuva 51" descr="Teräs Raerajasementiittiä Teräskirja Teknologiateollisuus.jpg"/>
            <p:cNvPicPr>
              <a:picLocks noChangeAspect="1"/>
            </p:cNvPicPr>
            <p:nvPr/>
          </p:nvPicPr>
          <p:blipFill>
            <a:blip r:embed="rId3" cstate="print"/>
            <a:srcRect l="2101" b="22102"/>
            <a:stretch>
              <a:fillRect/>
            </a:stretch>
          </p:blipFill>
          <p:spPr>
            <a:xfrm>
              <a:off x="3059832" y="4365104"/>
              <a:ext cx="3356070" cy="2187625"/>
            </a:xfrm>
            <a:prstGeom prst="rect">
              <a:avLst/>
            </a:prstGeom>
          </p:spPr>
        </p:pic>
        <p:cxnSp>
          <p:nvCxnSpPr>
            <p:cNvPr id="60" name="Suora yhdysviiva 59"/>
            <p:cNvCxnSpPr/>
            <p:nvPr/>
          </p:nvCxnSpPr>
          <p:spPr>
            <a:xfrm>
              <a:off x="1691680" y="3645024"/>
              <a:ext cx="1368152" cy="288032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/>
            <p:cNvCxnSpPr/>
            <p:nvPr/>
          </p:nvCxnSpPr>
          <p:spPr>
            <a:xfrm>
              <a:off x="1691680" y="3645024"/>
              <a:ext cx="1368152" cy="72008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Ryhmä 69"/>
          <p:cNvGrpSpPr/>
          <p:nvPr/>
        </p:nvGrpSpPr>
        <p:grpSpPr>
          <a:xfrm>
            <a:off x="5752735" y="2544777"/>
            <a:ext cx="3024336" cy="2808312"/>
            <a:chOff x="5868144" y="2492896"/>
            <a:chExt cx="3024336" cy="2808312"/>
          </a:xfrm>
        </p:grpSpPr>
        <p:sp>
          <p:nvSpPr>
            <p:cNvPr id="5" name="Suorakulmio 4"/>
            <p:cNvSpPr/>
            <p:nvPr/>
          </p:nvSpPr>
          <p:spPr>
            <a:xfrm>
              <a:off x="6012160" y="2492896"/>
              <a:ext cx="288032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7" name="Suora yhdysviiva 6"/>
            <p:cNvCxnSpPr/>
            <p:nvPr/>
          </p:nvCxnSpPr>
          <p:spPr>
            <a:xfrm flipV="1">
              <a:off x="5868144" y="4293096"/>
              <a:ext cx="14401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/>
            <p:cNvCxnSpPr/>
            <p:nvPr/>
          </p:nvCxnSpPr>
          <p:spPr>
            <a:xfrm flipV="1">
              <a:off x="5868144" y="4293096"/>
              <a:ext cx="302433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i 10"/>
            <p:cNvSpPr/>
            <p:nvPr/>
          </p:nvSpPr>
          <p:spPr>
            <a:xfrm>
              <a:off x="60121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63722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67322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709228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745232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78123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81724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85324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0121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3722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67322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09228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745232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/>
            <p:cNvSpPr/>
            <p:nvPr/>
          </p:nvSpPr>
          <p:spPr>
            <a:xfrm>
              <a:off x="78123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Ellipsi 24"/>
            <p:cNvSpPr/>
            <p:nvPr/>
          </p:nvSpPr>
          <p:spPr>
            <a:xfrm>
              <a:off x="81724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85324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60121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63722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67322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709228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745232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78123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81724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85324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0121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63722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/>
            <p:cNvSpPr/>
            <p:nvPr/>
          </p:nvSpPr>
          <p:spPr>
            <a:xfrm>
              <a:off x="67322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709228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745232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78123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81724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85324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Ellipsi 42"/>
            <p:cNvSpPr/>
            <p:nvPr/>
          </p:nvSpPr>
          <p:spPr>
            <a:xfrm>
              <a:off x="60121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63722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67322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09228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45232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Ellipsi 47"/>
            <p:cNvSpPr/>
            <p:nvPr/>
          </p:nvSpPr>
          <p:spPr>
            <a:xfrm>
              <a:off x="78123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/>
            <p:cNvSpPr/>
            <p:nvPr/>
          </p:nvSpPr>
          <p:spPr>
            <a:xfrm>
              <a:off x="81724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Ellipsi 49"/>
            <p:cNvSpPr/>
            <p:nvPr/>
          </p:nvSpPr>
          <p:spPr>
            <a:xfrm>
              <a:off x="85324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3" name="Tekstikehys 52"/>
          <p:cNvSpPr txBox="1"/>
          <p:nvPr/>
        </p:nvSpPr>
        <p:spPr>
          <a:xfrm>
            <a:off x="4828476" y="6361201"/>
            <a:ext cx="3600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>
                <a:hlinkClick r:id="rId4"/>
              </a:rPr>
              <a:t>Teknologiateollisuus/Teräskirja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0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471354"/>
            <a:ext cx="7886700" cy="2352178"/>
          </a:xfrm>
        </p:spPr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Hiili</a:t>
            </a:r>
            <a:r>
              <a:rPr lang="fi-FI" dirty="0"/>
              <a:t> on alkuaine. Hiilessä on vain hiiliatomeita.</a:t>
            </a:r>
          </a:p>
          <a:p>
            <a:r>
              <a:rPr lang="fi-FI" dirty="0"/>
              <a:t>Vety on alkuaine. Vedyssä on vain vetyatomeita.</a:t>
            </a:r>
          </a:p>
          <a:p>
            <a:r>
              <a:rPr lang="fi-FI" dirty="0"/>
              <a:t>Alkuainetta ei voi hajottaa toiseksi aineeksi, koska atomit eivät hajoa helposti.</a:t>
            </a:r>
          </a:p>
        </p:txBody>
      </p:sp>
      <p:pic>
        <p:nvPicPr>
          <p:cNvPr id="25" name="Kuva 24" descr="hiili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28738" t="2653" r="17713" b="6599"/>
          <a:stretch>
            <a:fillRect/>
          </a:stretch>
        </p:blipFill>
        <p:spPr>
          <a:xfrm>
            <a:off x="240542" y="3913817"/>
            <a:ext cx="2625683" cy="2664296"/>
          </a:xfrm>
          <a:prstGeom prst="rect">
            <a:avLst/>
          </a:prstGeom>
        </p:spPr>
      </p:pic>
      <p:grpSp>
        <p:nvGrpSpPr>
          <p:cNvPr id="48" name="Ryhmä 47"/>
          <p:cNvGrpSpPr>
            <a:grpSpLocks noChangeAspect="1"/>
          </p:cNvGrpSpPr>
          <p:nvPr/>
        </p:nvGrpSpPr>
        <p:grpSpPr>
          <a:xfrm>
            <a:off x="2751423" y="4685558"/>
            <a:ext cx="1898637" cy="1022343"/>
            <a:chOff x="4788024" y="4293096"/>
            <a:chExt cx="2808312" cy="1512168"/>
          </a:xfrm>
        </p:grpSpPr>
        <p:sp>
          <p:nvSpPr>
            <p:cNvPr id="43" name="Suorakulmio 42"/>
            <p:cNvSpPr/>
            <p:nvPr/>
          </p:nvSpPr>
          <p:spPr>
            <a:xfrm>
              <a:off x="4788024" y="4293096"/>
              <a:ext cx="2808312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507605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550810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579613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478802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507605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550810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579613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622818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651621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22818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579613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651621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622818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694826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723629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694826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478802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478802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23629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23629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50" name="Suora yhdysviiva 49"/>
          <p:cNvCxnSpPr>
            <a:cxnSpLocks/>
          </p:cNvCxnSpPr>
          <p:nvPr/>
        </p:nvCxnSpPr>
        <p:spPr>
          <a:xfrm flipH="1">
            <a:off x="1824718" y="4677373"/>
            <a:ext cx="955684" cy="3165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yhdysviiva 50"/>
          <p:cNvCxnSpPr>
            <a:cxnSpLocks/>
          </p:cNvCxnSpPr>
          <p:nvPr/>
        </p:nvCxnSpPr>
        <p:spPr>
          <a:xfrm flipH="1" flipV="1">
            <a:off x="1824718" y="4993937"/>
            <a:ext cx="920652" cy="72214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Kuva 36">
            <a:extLst>
              <a:ext uri="{FF2B5EF4-FFF2-40B4-BE49-F238E27FC236}">
                <a16:creationId xmlns:a16="http://schemas.microsoft.com/office/drawing/2014/main" id="{19797457-6E8F-43DA-B409-DDC8FA632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670" y="3721321"/>
            <a:ext cx="2398680" cy="3086118"/>
          </a:xfrm>
          <a:prstGeom prst="rect">
            <a:avLst/>
          </a:prstGeom>
        </p:spPr>
      </p:pic>
      <p:sp>
        <p:nvSpPr>
          <p:cNvPr id="49" name="Ellipsi 48">
            <a:extLst>
              <a:ext uri="{FF2B5EF4-FFF2-40B4-BE49-F238E27FC236}">
                <a16:creationId xmlns:a16="http://schemas.microsoft.com/office/drawing/2014/main" id="{DE785E17-FA07-49B1-A321-A44660585C72}"/>
              </a:ext>
            </a:extLst>
          </p:cNvPr>
          <p:cNvSpPr/>
          <p:nvPr/>
        </p:nvSpPr>
        <p:spPr>
          <a:xfrm>
            <a:off x="4967241" y="4267901"/>
            <a:ext cx="1440000" cy="1440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2" name="Suora yhdysviiva 51">
            <a:extLst>
              <a:ext uri="{FF2B5EF4-FFF2-40B4-BE49-F238E27FC236}">
                <a16:creationId xmlns:a16="http://schemas.microsoft.com/office/drawing/2014/main" id="{AE0C86D5-DDFF-4F1A-8ECE-BFF90B8D7E16}"/>
              </a:ext>
            </a:extLst>
          </p:cNvPr>
          <p:cNvCxnSpPr>
            <a:stCxn id="49" idx="0"/>
          </p:cNvCxnSpPr>
          <p:nvPr/>
        </p:nvCxnSpPr>
        <p:spPr>
          <a:xfrm flipV="1">
            <a:off x="5687241" y="3939196"/>
            <a:ext cx="1437363" cy="32870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DA8611A7-6E58-4134-A7A3-65997F23A782}"/>
              </a:ext>
            </a:extLst>
          </p:cNvPr>
          <p:cNvCxnSpPr>
            <a:cxnSpLocks/>
            <a:stCxn id="49" idx="6"/>
          </p:cNvCxnSpPr>
          <p:nvPr/>
        </p:nvCxnSpPr>
        <p:spPr>
          <a:xfrm flipV="1">
            <a:off x="6407241" y="3961066"/>
            <a:ext cx="717363" cy="102683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Miten pieniä asioita voi nähdä?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6"/>
          </a:xfrm>
        </p:spPr>
        <p:txBody>
          <a:bodyPr>
            <a:normAutofit/>
          </a:bodyPr>
          <a:lstStyle/>
          <a:p>
            <a:r>
              <a:rPr lang="fi-FI" dirty="0"/>
              <a:t>Silmillä voi nähdä vain isoja asioita</a:t>
            </a:r>
          </a:p>
          <a:p>
            <a:r>
              <a:rPr lang="fi-FI" dirty="0"/>
              <a:t>Atomit ovat tosi pieniä</a:t>
            </a:r>
          </a:p>
          <a:p>
            <a:pPr lvl="1"/>
            <a:r>
              <a:rPr lang="fi-FI" dirty="0">
                <a:hlinkClick r:id="rId2"/>
              </a:rPr>
              <a:t>http://learn.genetics.utah.edu/content/cells/scale/</a:t>
            </a:r>
            <a:endParaRPr lang="fi-FI" dirty="0"/>
          </a:p>
          <a:p>
            <a:r>
              <a:rPr lang="fi-FI" dirty="0"/>
              <a:t>Jos jonossa on 3 000 000 000 hiiliatomia, jono on 1 mm pituinen</a:t>
            </a:r>
          </a:p>
          <a:p>
            <a:r>
              <a:rPr lang="fi-FI" dirty="0"/>
              <a:t>Atomeita ei voi nähdä edes mikroskoopilla</a:t>
            </a:r>
          </a:p>
          <a:p>
            <a:pPr lvl="1"/>
            <a:r>
              <a:rPr lang="fi-FI" dirty="0"/>
              <a:t>Mutta </a:t>
            </a:r>
            <a:r>
              <a:rPr lang="fi-FI" dirty="0">
                <a:hlinkClick r:id="rId3"/>
              </a:rPr>
              <a:t>joitakin</a:t>
            </a:r>
            <a:r>
              <a:rPr lang="fi-FI" dirty="0"/>
              <a:t> </a:t>
            </a:r>
            <a:r>
              <a:rPr lang="fi-FI" dirty="0">
                <a:hlinkClick r:id="rId4"/>
              </a:rPr>
              <a:t>kuvia</a:t>
            </a:r>
            <a:r>
              <a:rPr lang="fi-FI" dirty="0"/>
              <a:t> meillä on</a:t>
            </a: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34CA0EEA-410A-46D9-AD6E-C540ACF6D58D}"/>
              </a:ext>
            </a:extLst>
          </p:cNvPr>
          <p:cNvGrpSpPr/>
          <p:nvPr/>
        </p:nvGrpSpPr>
        <p:grpSpPr>
          <a:xfrm>
            <a:off x="611560" y="5085184"/>
            <a:ext cx="7776864" cy="360040"/>
            <a:chOff x="611560" y="5085184"/>
            <a:chExt cx="7776864" cy="360040"/>
          </a:xfrm>
        </p:grpSpPr>
        <p:sp>
          <p:nvSpPr>
            <p:cNvPr id="4" name="Ellipsi 3"/>
            <p:cNvSpPr/>
            <p:nvPr/>
          </p:nvSpPr>
          <p:spPr>
            <a:xfrm>
              <a:off x="61156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Ellipsi 4"/>
            <p:cNvSpPr/>
            <p:nvPr/>
          </p:nvSpPr>
          <p:spPr>
            <a:xfrm>
              <a:off x="97160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Ellipsi 5"/>
            <p:cNvSpPr/>
            <p:nvPr/>
          </p:nvSpPr>
          <p:spPr>
            <a:xfrm>
              <a:off x="133164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Ellipsi 6"/>
            <p:cNvSpPr/>
            <p:nvPr/>
          </p:nvSpPr>
          <p:spPr>
            <a:xfrm>
              <a:off x="169168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Ellipsi 7"/>
            <p:cNvSpPr/>
            <p:nvPr/>
          </p:nvSpPr>
          <p:spPr>
            <a:xfrm>
              <a:off x="205172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Ellipsi 8"/>
            <p:cNvSpPr/>
            <p:nvPr/>
          </p:nvSpPr>
          <p:spPr>
            <a:xfrm>
              <a:off x="241176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/>
            <p:cNvSpPr/>
            <p:nvPr/>
          </p:nvSpPr>
          <p:spPr>
            <a:xfrm>
              <a:off x="277180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Ellipsi 10"/>
            <p:cNvSpPr/>
            <p:nvPr/>
          </p:nvSpPr>
          <p:spPr>
            <a:xfrm>
              <a:off x="313184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349188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385192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478802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514806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550810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586814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622818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58822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94826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730830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66834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802838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26" name="Suora yhdysviiva 25"/>
            <p:cNvCxnSpPr>
              <a:stCxn id="13" idx="6"/>
              <a:endCxn id="14" idx="2"/>
            </p:cNvCxnSpPr>
            <p:nvPr/>
          </p:nvCxnSpPr>
          <p:spPr>
            <a:xfrm>
              <a:off x="4211960" y="5265204"/>
              <a:ext cx="57606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041F149C-AD97-4B6F-8E95-42CF12FFA581}"/>
              </a:ext>
            </a:extLst>
          </p:cNvPr>
          <p:cNvGrpSpPr/>
          <p:nvPr/>
        </p:nvGrpSpPr>
        <p:grpSpPr>
          <a:xfrm>
            <a:off x="611560" y="5589240"/>
            <a:ext cx="7776864" cy="369332"/>
            <a:chOff x="611560" y="5589240"/>
            <a:chExt cx="7776864" cy="369332"/>
          </a:xfrm>
        </p:grpSpPr>
        <p:sp>
          <p:nvSpPr>
            <p:cNvPr id="29" name="Nuoli vasemmalle ja oikealle 28"/>
            <p:cNvSpPr/>
            <p:nvPr/>
          </p:nvSpPr>
          <p:spPr>
            <a:xfrm>
              <a:off x="611560" y="5661248"/>
              <a:ext cx="7776864" cy="28803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Tekstikehys 29"/>
            <p:cNvSpPr txBox="1"/>
            <p:nvPr/>
          </p:nvSpPr>
          <p:spPr>
            <a:xfrm>
              <a:off x="2987824" y="5589240"/>
              <a:ext cx="33125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dirty="0"/>
                <a:t>1 mm = 3 000 000 000 hiiliatomia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7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fi-FI" dirty="0"/>
              <a:t>Atomi ja molekyyli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13896"/>
            <a:ext cx="5050904" cy="537986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Atomit voivat yhdistyä ja silloin syntyy </a:t>
            </a:r>
            <a:r>
              <a:rPr lang="fi-FI" b="1" dirty="0"/>
              <a:t>molekyyli</a:t>
            </a:r>
          </a:p>
          <a:p>
            <a:pPr lvl="1"/>
            <a:r>
              <a:rPr lang="fi-FI" dirty="0"/>
              <a:t>Helium-kaasussa atomit ovat irti toisistaan</a:t>
            </a:r>
          </a:p>
          <a:p>
            <a:pPr lvl="1"/>
            <a:r>
              <a:rPr lang="fi-FI" dirty="0"/>
              <a:t>Happikaasussa kaksi atomia yhdistyy ja syntyy molekyyli</a:t>
            </a:r>
          </a:p>
          <a:p>
            <a:r>
              <a:rPr lang="fi-FI" dirty="0"/>
              <a:t>Ilmassa on erilaisia molekyylejä sekaisin</a:t>
            </a:r>
          </a:p>
          <a:p>
            <a:r>
              <a:rPr lang="fi-FI" dirty="0"/>
              <a:t>Kun monta eri alkuainetta yhdistyy, syntyy </a:t>
            </a:r>
            <a:r>
              <a:rPr lang="fi-FI" b="1" dirty="0"/>
              <a:t>yhdiste</a:t>
            </a:r>
          </a:p>
          <a:p>
            <a:r>
              <a:rPr lang="fi-FI" dirty="0"/>
              <a:t>Molekyylin rakenne vaikuttaa aineen ominaisuuksiin</a:t>
            </a:r>
          </a:p>
          <a:p>
            <a:pPr lvl="1"/>
            <a:r>
              <a:rPr lang="fi-FI" dirty="0"/>
              <a:t>Vesi on erilainen kuin vetyperoksidi</a:t>
            </a:r>
          </a:p>
          <a:p>
            <a:pPr lvl="1"/>
            <a:r>
              <a:rPr lang="fi-FI" dirty="0"/>
              <a:t>Veden ja vetyperoksidin alkuaineet ovat samat, mutta molekyylit ovat erilaiset</a:t>
            </a:r>
          </a:p>
        </p:txBody>
      </p:sp>
      <p:grpSp>
        <p:nvGrpSpPr>
          <p:cNvPr id="41" name="Ryhmä 40"/>
          <p:cNvGrpSpPr>
            <a:grpSpLocks noChangeAspect="1"/>
          </p:cNvGrpSpPr>
          <p:nvPr/>
        </p:nvGrpSpPr>
        <p:grpSpPr>
          <a:xfrm>
            <a:off x="6092094" y="1317609"/>
            <a:ext cx="1980000" cy="1403324"/>
            <a:chOff x="5724128" y="2382627"/>
            <a:chExt cx="2736304" cy="1939354"/>
          </a:xfrm>
        </p:grpSpPr>
        <p:sp>
          <p:nvSpPr>
            <p:cNvPr id="6" name="Pyöristetty suorakulmio 5"/>
            <p:cNvSpPr/>
            <p:nvPr/>
          </p:nvSpPr>
          <p:spPr>
            <a:xfrm>
              <a:off x="5724128" y="2382627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14" name="Ryhmä 13"/>
            <p:cNvGrpSpPr/>
            <p:nvPr/>
          </p:nvGrpSpPr>
          <p:grpSpPr>
            <a:xfrm rot="1344408">
              <a:off x="5931897" y="2725542"/>
              <a:ext cx="712262" cy="360000"/>
              <a:chOff x="6160998" y="2773530"/>
              <a:chExt cx="712262" cy="360000"/>
            </a:xfrm>
          </p:grpSpPr>
          <p:sp>
            <p:nvSpPr>
              <p:cNvPr id="12" name="Ellipsi 1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13" name="Ellipsi 1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15" name="Ryhmä 14"/>
            <p:cNvGrpSpPr/>
            <p:nvPr/>
          </p:nvGrpSpPr>
          <p:grpSpPr>
            <a:xfrm rot="20282181">
              <a:off x="7384221" y="2958540"/>
              <a:ext cx="712262" cy="360000"/>
              <a:chOff x="6160998" y="2773530"/>
              <a:chExt cx="712262" cy="360000"/>
            </a:xfrm>
          </p:grpSpPr>
          <p:sp>
            <p:nvSpPr>
              <p:cNvPr id="16" name="Ellipsi 1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17" name="Ellipsi 1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18" name="Ryhmä 17"/>
            <p:cNvGrpSpPr/>
            <p:nvPr/>
          </p:nvGrpSpPr>
          <p:grpSpPr>
            <a:xfrm rot="18893033">
              <a:off x="6212978" y="3683181"/>
              <a:ext cx="712262" cy="360000"/>
              <a:chOff x="6160998" y="2773530"/>
              <a:chExt cx="712262" cy="360000"/>
            </a:xfrm>
          </p:grpSpPr>
          <p:sp>
            <p:nvSpPr>
              <p:cNvPr id="19" name="Ellipsi 18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0" name="Ellipsi 19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</p:grpSp>
      <p:grpSp>
        <p:nvGrpSpPr>
          <p:cNvPr id="42" name="Ryhmä 41"/>
          <p:cNvGrpSpPr>
            <a:grpSpLocks noChangeAspect="1"/>
          </p:cNvGrpSpPr>
          <p:nvPr/>
        </p:nvGrpSpPr>
        <p:grpSpPr>
          <a:xfrm>
            <a:off x="6872156" y="2594106"/>
            <a:ext cx="1980000" cy="1403324"/>
            <a:chOff x="5724128" y="4495304"/>
            <a:chExt cx="2736304" cy="1939354"/>
          </a:xfrm>
        </p:grpSpPr>
        <p:sp>
          <p:nvSpPr>
            <p:cNvPr id="7" name="Pyöristetty suorakulmio 6"/>
            <p:cNvSpPr/>
            <p:nvPr/>
          </p:nvSpPr>
          <p:spPr>
            <a:xfrm>
              <a:off x="5724128" y="4495304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21" name="Ryhmä 20"/>
            <p:cNvGrpSpPr/>
            <p:nvPr/>
          </p:nvGrpSpPr>
          <p:grpSpPr>
            <a:xfrm rot="20282181">
              <a:off x="7465673" y="4897894"/>
              <a:ext cx="712262" cy="360000"/>
              <a:chOff x="6160998" y="2773530"/>
              <a:chExt cx="712262" cy="360000"/>
            </a:xfrm>
          </p:grpSpPr>
          <p:sp>
            <p:nvSpPr>
              <p:cNvPr id="22" name="Ellipsi 2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3" name="Ellipsi 2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24" name="Ryhmä 23"/>
            <p:cNvGrpSpPr/>
            <p:nvPr/>
          </p:nvGrpSpPr>
          <p:grpSpPr>
            <a:xfrm rot="1081415">
              <a:off x="6631316" y="5636589"/>
              <a:ext cx="712262" cy="360000"/>
              <a:chOff x="6160998" y="2773530"/>
              <a:chExt cx="712262" cy="360000"/>
            </a:xfrm>
          </p:grpSpPr>
          <p:sp>
            <p:nvSpPr>
              <p:cNvPr id="25" name="Ellipsi 24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6" name="Ellipsi 25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27" name="Ryhmä 26"/>
            <p:cNvGrpSpPr/>
            <p:nvPr/>
          </p:nvGrpSpPr>
          <p:grpSpPr>
            <a:xfrm rot="19478533">
              <a:off x="6329753" y="4798217"/>
              <a:ext cx="712262" cy="360000"/>
              <a:chOff x="6160998" y="2773530"/>
              <a:chExt cx="712262" cy="360000"/>
            </a:xfrm>
          </p:grpSpPr>
          <p:sp>
            <p:nvSpPr>
              <p:cNvPr id="28" name="Ellipsi 27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29" name="Ellipsi 28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  <p:grpSp>
          <p:nvGrpSpPr>
            <p:cNvPr id="32" name="Ryhmä 31"/>
            <p:cNvGrpSpPr/>
            <p:nvPr/>
          </p:nvGrpSpPr>
          <p:grpSpPr>
            <a:xfrm rot="20566105">
              <a:off x="7679773" y="5946162"/>
              <a:ext cx="712262" cy="360000"/>
              <a:chOff x="6160998" y="2773530"/>
              <a:chExt cx="712262" cy="360000"/>
            </a:xfrm>
          </p:grpSpPr>
          <p:sp>
            <p:nvSpPr>
              <p:cNvPr id="33" name="Ellipsi 32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34" name="Ellipsi 33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  <p:grpSp>
          <p:nvGrpSpPr>
            <p:cNvPr id="35" name="Ryhmä 34"/>
            <p:cNvGrpSpPr/>
            <p:nvPr/>
          </p:nvGrpSpPr>
          <p:grpSpPr>
            <a:xfrm rot="3760811">
              <a:off x="5759339" y="5861692"/>
              <a:ext cx="712262" cy="360000"/>
              <a:chOff x="6160998" y="2773530"/>
              <a:chExt cx="712262" cy="360000"/>
            </a:xfrm>
          </p:grpSpPr>
          <p:sp>
            <p:nvSpPr>
              <p:cNvPr id="36" name="Ellipsi 3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37" name="Ellipsi 3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</p:grpSp>
      <p:grpSp>
        <p:nvGrpSpPr>
          <p:cNvPr id="40" name="Ryhmä 39"/>
          <p:cNvGrpSpPr>
            <a:grpSpLocks noChangeAspect="1"/>
          </p:cNvGrpSpPr>
          <p:nvPr/>
        </p:nvGrpSpPr>
        <p:grpSpPr>
          <a:xfrm>
            <a:off x="6993827" y="76733"/>
            <a:ext cx="1980000" cy="1403324"/>
            <a:chOff x="5724128" y="269950"/>
            <a:chExt cx="2736304" cy="1939354"/>
          </a:xfrm>
        </p:grpSpPr>
        <p:sp>
          <p:nvSpPr>
            <p:cNvPr id="4" name="Pyöristetty suorakulmio 3"/>
            <p:cNvSpPr/>
            <p:nvPr/>
          </p:nvSpPr>
          <p:spPr>
            <a:xfrm>
              <a:off x="5724128" y="269950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sp>
          <p:nvSpPr>
            <p:cNvPr id="8" name="Ellipsi 7"/>
            <p:cNvSpPr/>
            <p:nvPr/>
          </p:nvSpPr>
          <p:spPr>
            <a:xfrm>
              <a:off x="5907236" y="404664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  <p:sp>
          <p:nvSpPr>
            <p:cNvPr id="38" name="Ellipsi 37"/>
            <p:cNvSpPr/>
            <p:nvPr/>
          </p:nvSpPr>
          <p:spPr>
            <a:xfrm>
              <a:off x="6461676" y="1316911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  <p:sp>
          <p:nvSpPr>
            <p:cNvPr id="39" name="Ellipsi 38"/>
            <p:cNvSpPr/>
            <p:nvPr/>
          </p:nvSpPr>
          <p:spPr>
            <a:xfrm>
              <a:off x="7750892" y="704887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B6BDC3E2-5E28-4804-A562-774512416284}"/>
              </a:ext>
            </a:extLst>
          </p:cNvPr>
          <p:cNvGrpSpPr/>
          <p:nvPr/>
        </p:nvGrpSpPr>
        <p:grpSpPr>
          <a:xfrm>
            <a:off x="6111616" y="3970128"/>
            <a:ext cx="1980000" cy="1463100"/>
            <a:chOff x="6111616" y="3970128"/>
            <a:chExt cx="1980000" cy="1463100"/>
          </a:xfrm>
        </p:grpSpPr>
        <p:sp>
          <p:nvSpPr>
            <p:cNvPr id="51" name="Pyöristetty suorakulmio 6">
              <a:extLst>
                <a:ext uri="{FF2B5EF4-FFF2-40B4-BE49-F238E27FC236}">
                  <a16:creationId xmlns:a16="http://schemas.microsoft.com/office/drawing/2014/main" id="{88A65FFC-C4F5-4C6E-A6E5-DD752176DA02}"/>
                </a:ext>
              </a:extLst>
            </p:cNvPr>
            <p:cNvSpPr/>
            <p:nvPr/>
          </p:nvSpPr>
          <p:spPr>
            <a:xfrm>
              <a:off x="6111616" y="3970128"/>
              <a:ext cx="1980000" cy="14033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4B493D4B-C136-4F16-8E8F-EE07F91F1467}"/>
                </a:ext>
              </a:extLst>
            </p:cNvPr>
            <p:cNvGrpSpPr>
              <a:grpSpLocks noChangeAspect="1"/>
            </p:cNvGrpSpPr>
            <p:nvPr/>
          </p:nvGrpSpPr>
          <p:grpSpPr>
            <a:xfrm rot="1202011">
              <a:off x="6127560" y="4106116"/>
              <a:ext cx="759748" cy="529199"/>
              <a:chOff x="1591146" y="4180243"/>
              <a:chExt cx="1191748" cy="830106"/>
            </a:xfrm>
          </p:grpSpPr>
          <p:sp>
            <p:nvSpPr>
              <p:cNvPr id="43" name="Ellipsi 42">
                <a:extLst>
                  <a:ext uri="{FF2B5EF4-FFF2-40B4-BE49-F238E27FC236}">
                    <a16:creationId xmlns:a16="http://schemas.microsoft.com/office/drawing/2014/main" id="{FDFC4C2E-0C66-4331-9CA8-CABA0004A958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44" name="Ellipsi 43">
                <a:extLst>
                  <a:ext uri="{FF2B5EF4-FFF2-40B4-BE49-F238E27FC236}">
                    <a16:creationId xmlns:a16="http://schemas.microsoft.com/office/drawing/2014/main" id="{083C339C-C224-427E-8E26-39380521526F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5" name="Ellipsi 44">
                <a:extLst>
                  <a:ext uri="{FF2B5EF4-FFF2-40B4-BE49-F238E27FC236}">
                    <a16:creationId xmlns:a16="http://schemas.microsoft.com/office/drawing/2014/main" id="{3EB5CC66-6696-4451-AEB3-EFB8C05E8E72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68" name="Ryhmä 67">
              <a:extLst>
                <a:ext uri="{FF2B5EF4-FFF2-40B4-BE49-F238E27FC236}">
                  <a16:creationId xmlns:a16="http://schemas.microsoft.com/office/drawing/2014/main" id="{181BC342-4ED9-41BE-81D5-D9FA0AE74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448775">
              <a:off x="7229146" y="4110406"/>
              <a:ext cx="759748" cy="529199"/>
              <a:chOff x="1591146" y="4180243"/>
              <a:chExt cx="1191748" cy="830106"/>
            </a:xfrm>
          </p:grpSpPr>
          <p:sp>
            <p:nvSpPr>
              <p:cNvPr id="69" name="Ellipsi 68">
                <a:extLst>
                  <a:ext uri="{FF2B5EF4-FFF2-40B4-BE49-F238E27FC236}">
                    <a16:creationId xmlns:a16="http://schemas.microsoft.com/office/drawing/2014/main" id="{40F42F6A-67EF-4341-B076-A9C736E2B0AA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0" name="Ellipsi 69">
                <a:extLst>
                  <a:ext uri="{FF2B5EF4-FFF2-40B4-BE49-F238E27FC236}">
                    <a16:creationId xmlns:a16="http://schemas.microsoft.com/office/drawing/2014/main" id="{FFFA4E80-1FD3-41BC-9A45-883806D2571C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1" name="Ellipsi 70">
                <a:extLst>
                  <a:ext uri="{FF2B5EF4-FFF2-40B4-BE49-F238E27FC236}">
                    <a16:creationId xmlns:a16="http://schemas.microsoft.com/office/drawing/2014/main" id="{4C7A6B9A-1F2F-4D0C-AFD7-AB99CF7454A8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72" name="Ryhmä 71">
              <a:extLst>
                <a:ext uri="{FF2B5EF4-FFF2-40B4-BE49-F238E27FC236}">
                  <a16:creationId xmlns:a16="http://schemas.microsoft.com/office/drawing/2014/main" id="{A315756D-4AD8-4A76-8AF4-A38DBB9D45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2513854">
              <a:off x="6191895" y="4706338"/>
              <a:ext cx="759748" cy="529199"/>
              <a:chOff x="1591146" y="4180243"/>
              <a:chExt cx="1191748" cy="830106"/>
            </a:xfrm>
          </p:grpSpPr>
          <p:sp>
            <p:nvSpPr>
              <p:cNvPr id="73" name="Ellipsi 72">
                <a:extLst>
                  <a:ext uri="{FF2B5EF4-FFF2-40B4-BE49-F238E27FC236}">
                    <a16:creationId xmlns:a16="http://schemas.microsoft.com/office/drawing/2014/main" id="{81DBBE11-C1BB-4A81-86D0-8D98BAAD677E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4" name="Ellipsi 73">
                <a:extLst>
                  <a:ext uri="{FF2B5EF4-FFF2-40B4-BE49-F238E27FC236}">
                    <a16:creationId xmlns:a16="http://schemas.microsoft.com/office/drawing/2014/main" id="{7A019013-9FD9-4C6E-AB73-F025A715BEE7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5" name="Ellipsi 74">
                <a:extLst>
                  <a:ext uri="{FF2B5EF4-FFF2-40B4-BE49-F238E27FC236}">
                    <a16:creationId xmlns:a16="http://schemas.microsoft.com/office/drawing/2014/main" id="{CCE76CF2-BED1-46BF-AED8-801779599B93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76" name="Ryhmä 75">
              <a:extLst>
                <a:ext uri="{FF2B5EF4-FFF2-40B4-BE49-F238E27FC236}">
                  <a16:creationId xmlns:a16="http://schemas.microsoft.com/office/drawing/2014/main" id="{4600A81C-C255-41EF-9170-9C2DD92BA2FB}"/>
                </a:ext>
              </a:extLst>
            </p:cNvPr>
            <p:cNvGrpSpPr>
              <a:grpSpLocks noChangeAspect="1"/>
            </p:cNvGrpSpPr>
            <p:nvPr/>
          </p:nvGrpSpPr>
          <p:grpSpPr>
            <a:xfrm rot="18664552">
              <a:off x="7382023" y="4788754"/>
              <a:ext cx="759748" cy="529199"/>
              <a:chOff x="1591146" y="4180243"/>
              <a:chExt cx="1191748" cy="830106"/>
            </a:xfrm>
          </p:grpSpPr>
          <p:sp>
            <p:nvSpPr>
              <p:cNvPr id="77" name="Ellipsi 76">
                <a:extLst>
                  <a:ext uri="{FF2B5EF4-FFF2-40B4-BE49-F238E27FC236}">
                    <a16:creationId xmlns:a16="http://schemas.microsoft.com/office/drawing/2014/main" id="{03444036-40E1-42B9-9130-EE27D5356285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8" name="Ellipsi 77">
                <a:extLst>
                  <a:ext uri="{FF2B5EF4-FFF2-40B4-BE49-F238E27FC236}">
                    <a16:creationId xmlns:a16="http://schemas.microsoft.com/office/drawing/2014/main" id="{A0E24AFB-3954-4BCA-820C-D356D0A8B7D0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9" name="Ellipsi 78">
                <a:extLst>
                  <a:ext uri="{FF2B5EF4-FFF2-40B4-BE49-F238E27FC236}">
                    <a16:creationId xmlns:a16="http://schemas.microsoft.com/office/drawing/2014/main" id="{0DF72129-897C-4D1C-9A65-CCC0D539A8C9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80" name="Ryhmä 79">
              <a:extLst>
                <a:ext uri="{FF2B5EF4-FFF2-40B4-BE49-F238E27FC236}">
                  <a16:creationId xmlns:a16="http://schemas.microsoft.com/office/drawing/2014/main" id="{354FD63A-59C6-4ADB-B0EF-71539F137FA4}"/>
                </a:ext>
              </a:extLst>
            </p:cNvPr>
            <p:cNvGrpSpPr>
              <a:grpSpLocks noChangeAspect="1"/>
            </p:cNvGrpSpPr>
            <p:nvPr/>
          </p:nvGrpSpPr>
          <p:grpSpPr>
            <a:xfrm rot="3931182">
              <a:off x="6725268" y="4415145"/>
              <a:ext cx="759748" cy="529199"/>
              <a:chOff x="1591146" y="4180243"/>
              <a:chExt cx="1191748" cy="830106"/>
            </a:xfrm>
          </p:grpSpPr>
          <p:sp>
            <p:nvSpPr>
              <p:cNvPr id="81" name="Ellipsi 80">
                <a:extLst>
                  <a:ext uri="{FF2B5EF4-FFF2-40B4-BE49-F238E27FC236}">
                    <a16:creationId xmlns:a16="http://schemas.microsoft.com/office/drawing/2014/main" id="{995BC50A-9161-4839-9909-4ABCF8C8E98F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2" name="Ellipsi 81">
                <a:extLst>
                  <a:ext uri="{FF2B5EF4-FFF2-40B4-BE49-F238E27FC236}">
                    <a16:creationId xmlns:a16="http://schemas.microsoft.com/office/drawing/2014/main" id="{2102932A-FCA9-4D23-BB35-1A84A9B0BC63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3" name="Ellipsi 82">
                <a:extLst>
                  <a:ext uri="{FF2B5EF4-FFF2-40B4-BE49-F238E27FC236}">
                    <a16:creationId xmlns:a16="http://schemas.microsoft.com/office/drawing/2014/main" id="{DE6955FC-21AB-44C4-B2FD-6C4C5E7A1BBC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DD51F0F7-074A-435E-8F6A-4A782E05791C}"/>
              </a:ext>
            </a:extLst>
          </p:cNvPr>
          <p:cNvGrpSpPr/>
          <p:nvPr/>
        </p:nvGrpSpPr>
        <p:grpSpPr>
          <a:xfrm>
            <a:off x="6830980" y="5444532"/>
            <a:ext cx="2013343" cy="1403324"/>
            <a:chOff x="6830980" y="5444532"/>
            <a:chExt cx="2013343" cy="1403324"/>
          </a:xfrm>
        </p:grpSpPr>
        <p:sp>
          <p:nvSpPr>
            <p:cNvPr id="67" name="Pyöristetty suorakulmio 6">
              <a:extLst>
                <a:ext uri="{FF2B5EF4-FFF2-40B4-BE49-F238E27FC236}">
                  <a16:creationId xmlns:a16="http://schemas.microsoft.com/office/drawing/2014/main" id="{5CB773E4-F03E-45FB-B1DC-DF72A4643546}"/>
                </a:ext>
              </a:extLst>
            </p:cNvPr>
            <p:cNvSpPr/>
            <p:nvPr/>
          </p:nvSpPr>
          <p:spPr>
            <a:xfrm>
              <a:off x="6830980" y="5444532"/>
              <a:ext cx="1980000" cy="14033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B82F70AE-CA51-4D67-9869-076FF874DE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0551" y="6364696"/>
              <a:ext cx="875798" cy="411875"/>
              <a:chOff x="1015146" y="5279073"/>
              <a:chExt cx="1767748" cy="831347"/>
            </a:xfrm>
          </p:grpSpPr>
          <p:sp>
            <p:nvSpPr>
              <p:cNvPr id="46" name="Ellipsi 45">
                <a:extLst>
                  <a:ext uri="{FF2B5EF4-FFF2-40B4-BE49-F238E27FC236}">
                    <a16:creationId xmlns:a16="http://schemas.microsoft.com/office/drawing/2014/main" id="{CB6D48E1-BF5C-43A5-9E45-2DFC6BDD489C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47" name="Ellipsi 46">
                <a:extLst>
                  <a:ext uri="{FF2B5EF4-FFF2-40B4-BE49-F238E27FC236}">
                    <a16:creationId xmlns:a16="http://schemas.microsoft.com/office/drawing/2014/main" id="{0D093976-EE56-4F04-8845-6FD893D0654B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8" name="Ellipsi 47">
                <a:extLst>
                  <a:ext uri="{FF2B5EF4-FFF2-40B4-BE49-F238E27FC236}">
                    <a16:creationId xmlns:a16="http://schemas.microsoft.com/office/drawing/2014/main" id="{A781E7AF-43A2-43DE-B9B6-9A03324CF3BE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9" name="Ellipsi 48">
                <a:extLst>
                  <a:ext uri="{FF2B5EF4-FFF2-40B4-BE49-F238E27FC236}">
                    <a16:creationId xmlns:a16="http://schemas.microsoft.com/office/drawing/2014/main" id="{6E1F73A2-6040-4E15-B466-A288313F8752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84" name="Ryhmä 83">
              <a:extLst>
                <a:ext uri="{FF2B5EF4-FFF2-40B4-BE49-F238E27FC236}">
                  <a16:creationId xmlns:a16="http://schemas.microsoft.com/office/drawing/2014/main" id="{786E784C-2074-4CC0-9EBA-4572C58A21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408428">
              <a:off x="7968525" y="6157156"/>
              <a:ext cx="875798" cy="411875"/>
              <a:chOff x="1015146" y="5279073"/>
              <a:chExt cx="1767748" cy="831347"/>
            </a:xfrm>
          </p:grpSpPr>
          <p:sp>
            <p:nvSpPr>
              <p:cNvPr id="85" name="Ellipsi 84">
                <a:extLst>
                  <a:ext uri="{FF2B5EF4-FFF2-40B4-BE49-F238E27FC236}">
                    <a16:creationId xmlns:a16="http://schemas.microsoft.com/office/drawing/2014/main" id="{E4519B14-5D45-4846-9884-5855F77CCD79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6" name="Ellipsi 85">
                <a:extLst>
                  <a:ext uri="{FF2B5EF4-FFF2-40B4-BE49-F238E27FC236}">
                    <a16:creationId xmlns:a16="http://schemas.microsoft.com/office/drawing/2014/main" id="{D824A350-7DA4-478C-B56E-68C9EE929F02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7" name="Ellipsi 86">
                <a:extLst>
                  <a:ext uri="{FF2B5EF4-FFF2-40B4-BE49-F238E27FC236}">
                    <a16:creationId xmlns:a16="http://schemas.microsoft.com/office/drawing/2014/main" id="{C1F009BC-8A77-48C3-9228-0D4D1CC18C50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8" name="Ellipsi 87">
                <a:extLst>
                  <a:ext uri="{FF2B5EF4-FFF2-40B4-BE49-F238E27FC236}">
                    <a16:creationId xmlns:a16="http://schemas.microsoft.com/office/drawing/2014/main" id="{F97A8D5D-F008-40CE-AC2F-B1716884BD17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89" name="Ryhmä 88">
              <a:extLst>
                <a:ext uri="{FF2B5EF4-FFF2-40B4-BE49-F238E27FC236}">
                  <a16:creationId xmlns:a16="http://schemas.microsoft.com/office/drawing/2014/main" id="{CB743039-99BC-4552-80E5-CFD953C6D5EE}"/>
                </a:ext>
              </a:extLst>
            </p:cNvPr>
            <p:cNvGrpSpPr>
              <a:grpSpLocks noChangeAspect="1"/>
            </p:cNvGrpSpPr>
            <p:nvPr/>
          </p:nvGrpSpPr>
          <p:grpSpPr>
            <a:xfrm rot="1772370">
              <a:off x="6916767" y="5754225"/>
              <a:ext cx="875798" cy="411875"/>
              <a:chOff x="1015146" y="5279073"/>
              <a:chExt cx="1767748" cy="831347"/>
            </a:xfrm>
          </p:grpSpPr>
          <p:sp>
            <p:nvSpPr>
              <p:cNvPr id="90" name="Ellipsi 89">
                <a:extLst>
                  <a:ext uri="{FF2B5EF4-FFF2-40B4-BE49-F238E27FC236}">
                    <a16:creationId xmlns:a16="http://schemas.microsoft.com/office/drawing/2014/main" id="{8196F73A-9D72-4092-8336-0E732D3C8E9B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91" name="Ellipsi 90">
                <a:extLst>
                  <a:ext uri="{FF2B5EF4-FFF2-40B4-BE49-F238E27FC236}">
                    <a16:creationId xmlns:a16="http://schemas.microsoft.com/office/drawing/2014/main" id="{3BCD7ACF-4D78-41AE-BC47-75ACB6F7834C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2" name="Ellipsi 91">
                <a:extLst>
                  <a:ext uri="{FF2B5EF4-FFF2-40B4-BE49-F238E27FC236}">
                    <a16:creationId xmlns:a16="http://schemas.microsoft.com/office/drawing/2014/main" id="{C2B6EA58-5CCE-4295-A4D7-068461978DBF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3" name="Ellipsi 92">
                <a:extLst>
                  <a:ext uri="{FF2B5EF4-FFF2-40B4-BE49-F238E27FC236}">
                    <a16:creationId xmlns:a16="http://schemas.microsoft.com/office/drawing/2014/main" id="{59F0BEDC-C2F9-443A-9EB0-206A66273B55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94" name="Ryhmä 93">
              <a:extLst>
                <a:ext uri="{FF2B5EF4-FFF2-40B4-BE49-F238E27FC236}">
                  <a16:creationId xmlns:a16="http://schemas.microsoft.com/office/drawing/2014/main" id="{589551A5-B0E7-4A67-8EE8-596D7508AD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18500">
              <a:off x="7641688" y="5572628"/>
              <a:ext cx="875798" cy="411875"/>
              <a:chOff x="1015146" y="5279073"/>
              <a:chExt cx="1767748" cy="831347"/>
            </a:xfrm>
          </p:grpSpPr>
          <p:sp>
            <p:nvSpPr>
              <p:cNvPr id="95" name="Ellipsi 94">
                <a:extLst>
                  <a:ext uri="{FF2B5EF4-FFF2-40B4-BE49-F238E27FC236}">
                    <a16:creationId xmlns:a16="http://schemas.microsoft.com/office/drawing/2014/main" id="{D8BD7560-7B4E-4A83-8F09-A02FBCB3C47B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96" name="Ellipsi 95">
                <a:extLst>
                  <a:ext uri="{FF2B5EF4-FFF2-40B4-BE49-F238E27FC236}">
                    <a16:creationId xmlns:a16="http://schemas.microsoft.com/office/drawing/2014/main" id="{237E82CE-B09F-4E3F-BC03-3AB2A420F337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7" name="Ellipsi 96">
                <a:extLst>
                  <a:ext uri="{FF2B5EF4-FFF2-40B4-BE49-F238E27FC236}">
                    <a16:creationId xmlns:a16="http://schemas.microsoft.com/office/drawing/2014/main" id="{5146F5FA-F341-4446-92FC-5D3160A940A5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8" name="Ellipsi 97">
                <a:extLst>
                  <a:ext uri="{FF2B5EF4-FFF2-40B4-BE49-F238E27FC236}">
                    <a16:creationId xmlns:a16="http://schemas.microsoft.com/office/drawing/2014/main" id="{0668642F-77F3-4910-A2BC-6118B72A55C8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</p:grpSp>
      <p:sp>
        <p:nvSpPr>
          <p:cNvPr id="99" name="Suorakulmio 98">
            <a:extLst>
              <a:ext uri="{FF2B5EF4-FFF2-40B4-BE49-F238E27FC236}">
                <a16:creationId xmlns:a16="http://schemas.microsoft.com/office/drawing/2014/main" id="{84E63EF2-C867-461E-90D6-E5B180026BEF}"/>
              </a:ext>
            </a:extLst>
          </p:cNvPr>
          <p:cNvSpPr/>
          <p:nvPr/>
        </p:nvSpPr>
        <p:spPr>
          <a:xfrm>
            <a:off x="6257821" y="634060"/>
            <a:ext cx="95203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helium</a:t>
            </a:r>
          </a:p>
        </p:txBody>
      </p:sp>
      <p:sp>
        <p:nvSpPr>
          <p:cNvPr id="100" name="Suorakulmio 99">
            <a:extLst>
              <a:ext uri="{FF2B5EF4-FFF2-40B4-BE49-F238E27FC236}">
                <a16:creationId xmlns:a16="http://schemas.microsoft.com/office/drawing/2014/main" id="{70A7CC5B-B846-4581-A444-74D1E2D4C4F9}"/>
              </a:ext>
            </a:extLst>
          </p:cNvPr>
          <p:cNvSpPr/>
          <p:nvPr/>
        </p:nvSpPr>
        <p:spPr>
          <a:xfrm>
            <a:off x="5601550" y="1896867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happi</a:t>
            </a:r>
          </a:p>
        </p:txBody>
      </p:sp>
      <p:sp>
        <p:nvSpPr>
          <p:cNvPr id="101" name="Suorakulmio 100">
            <a:extLst>
              <a:ext uri="{FF2B5EF4-FFF2-40B4-BE49-F238E27FC236}">
                <a16:creationId xmlns:a16="http://schemas.microsoft.com/office/drawing/2014/main" id="{7E453D01-1697-4BF1-B973-1429B4D7F44F}"/>
              </a:ext>
            </a:extLst>
          </p:cNvPr>
          <p:cNvSpPr/>
          <p:nvPr/>
        </p:nvSpPr>
        <p:spPr>
          <a:xfrm>
            <a:off x="6117309" y="2918713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ilma</a:t>
            </a:r>
          </a:p>
        </p:txBody>
      </p:sp>
      <p:sp>
        <p:nvSpPr>
          <p:cNvPr id="102" name="Suorakulmio 101">
            <a:extLst>
              <a:ext uri="{FF2B5EF4-FFF2-40B4-BE49-F238E27FC236}">
                <a16:creationId xmlns:a16="http://schemas.microsoft.com/office/drawing/2014/main" id="{6EF805C8-D0E0-46F8-89F0-FA3DDDAFA70F}"/>
              </a:ext>
            </a:extLst>
          </p:cNvPr>
          <p:cNvSpPr/>
          <p:nvPr/>
        </p:nvSpPr>
        <p:spPr>
          <a:xfrm>
            <a:off x="5427898" y="4453244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</a:t>
            </a:r>
          </a:p>
        </p:txBody>
      </p:sp>
      <p:sp>
        <p:nvSpPr>
          <p:cNvPr id="103" name="Suorakulmio 102">
            <a:extLst>
              <a:ext uri="{FF2B5EF4-FFF2-40B4-BE49-F238E27FC236}">
                <a16:creationId xmlns:a16="http://schemas.microsoft.com/office/drawing/2014/main" id="{ADA819F1-0461-4B23-89CE-D2519C3881A1}"/>
              </a:ext>
            </a:extLst>
          </p:cNvPr>
          <p:cNvSpPr/>
          <p:nvPr/>
        </p:nvSpPr>
        <p:spPr>
          <a:xfrm>
            <a:off x="5508105" y="5927648"/>
            <a:ext cx="1435964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vetyperoksidi</a:t>
            </a:r>
          </a:p>
        </p:txBody>
      </p:sp>
    </p:spTree>
    <p:extLst>
      <p:ext uri="{BB962C8B-B14F-4D97-AF65-F5344CB8AC3E}">
        <p14:creationId xmlns:p14="http://schemas.microsoft.com/office/powerpoint/2010/main" val="5518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208D11-6247-47DE-89CF-20648B3B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176D8E-49F9-41AE-9FEC-58F6ACAD4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kuva ja kuvateksti 1</a:t>
            </a:r>
          </a:p>
        </p:txBody>
      </p:sp>
    </p:spTree>
    <p:extLst>
      <p:ext uri="{BB962C8B-B14F-4D97-AF65-F5344CB8AC3E}">
        <p14:creationId xmlns:p14="http://schemas.microsoft.com/office/powerpoint/2010/main" val="280348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B0BBA-01ED-4EDF-B179-903529A3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aineet koostuvat atomeista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A835FD-4A62-4299-BB98-FD76B056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713"/>
            <a:ext cx="7886700" cy="2034608"/>
          </a:xfrm>
        </p:spPr>
        <p:txBody>
          <a:bodyPr>
            <a:normAutofit fontScale="92500"/>
          </a:bodyPr>
          <a:lstStyle/>
          <a:p>
            <a:r>
              <a:rPr lang="fi-FI" dirty="0"/>
              <a:t>Vesi on yhdiste. Vedessä on vesimolekyylejä, joissa on happiatomi ja kaksi vetyatomia.</a:t>
            </a:r>
          </a:p>
          <a:p>
            <a:r>
              <a:rPr lang="fi-FI" dirty="0"/>
              <a:t>Ilmassa on monta ainetta (esim. happi, typpi, argon…).</a:t>
            </a:r>
          </a:p>
          <a:p>
            <a:r>
              <a:rPr lang="fi-FI" dirty="0"/>
              <a:t>Molekyylien välissä ei ole mitään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83B6C8C-838F-46A8-ADBD-D504D90BB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40" y="3790480"/>
            <a:ext cx="4513277" cy="2702394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66F795ED-78E7-4E40-B075-00ACB603B92F}"/>
              </a:ext>
            </a:extLst>
          </p:cNvPr>
          <p:cNvSpPr/>
          <p:nvPr/>
        </p:nvSpPr>
        <p:spPr>
          <a:xfrm>
            <a:off x="1475938" y="4639742"/>
            <a:ext cx="2160000" cy="216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F08D274E-2EE8-4F83-95AF-1047506BF0C2}"/>
              </a:ext>
            </a:extLst>
          </p:cNvPr>
          <p:cNvSpPr/>
          <p:nvPr/>
        </p:nvSpPr>
        <p:spPr>
          <a:xfrm>
            <a:off x="5348933" y="3483612"/>
            <a:ext cx="2160000" cy="2160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96A739A1-DD74-4921-95E4-3A14DBADF637}"/>
              </a:ext>
            </a:extLst>
          </p:cNvPr>
          <p:cNvCxnSpPr>
            <a:cxnSpLocks/>
            <a:stCxn id="7" idx="7"/>
          </p:cNvCxnSpPr>
          <p:nvPr/>
        </p:nvCxnSpPr>
        <p:spPr>
          <a:xfrm>
            <a:off x="3319613" y="4956067"/>
            <a:ext cx="1252387" cy="78200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1B41AB6E-8ACC-4560-A566-26046370D6DE}"/>
              </a:ext>
            </a:extLst>
          </p:cNvPr>
          <p:cNvCxnSpPr>
            <a:cxnSpLocks/>
            <a:stCxn id="7" idx="5"/>
          </p:cNvCxnSpPr>
          <p:nvPr/>
        </p:nvCxnSpPr>
        <p:spPr>
          <a:xfrm flipV="1">
            <a:off x="3319613" y="5738070"/>
            <a:ext cx="1256421" cy="7453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22B6A7CE-C080-4CC4-90E2-3EF42846B04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72000" y="3799937"/>
            <a:ext cx="1093258" cy="10656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0194FE19-AF0C-48B2-BEC7-8B025C00C34B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4565271" y="4875072"/>
            <a:ext cx="1099987" cy="4522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84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i 20"/>
          <p:cNvSpPr/>
          <p:nvPr/>
        </p:nvSpPr>
        <p:spPr>
          <a:xfrm>
            <a:off x="7817427" y="3212976"/>
            <a:ext cx="576000" cy="57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/>
          <a:lstStyle/>
          <a:p>
            <a:r>
              <a:rPr lang="fi-FI" dirty="0"/>
              <a:t>Molekyyli ja yhdiste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68760"/>
            <a:ext cx="6729978" cy="4857403"/>
          </a:xfrm>
        </p:spPr>
        <p:txBody>
          <a:bodyPr>
            <a:normAutofit fontScale="92500"/>
          </a:bodyPr>
          <a:lstStyle/>
          <a:p>
            <a:r>
              <a:rPr lang="fi-FI" dirty="0"/>
              <a:t>Moni aine sisältää monen alkuaineen atomeita</a:t>
            </a:r>
          </a:p>
          <a:p>
            <a:pPr lvl="1"/>
            <a:r>
              <a:rPr lang="fi-FI" dirty="0"/>
              <a:t>Esimerkiksi hammastahnassa on vähän </a:t>
            </a:r>
            <a:r>
              <a:rPr lang="fi-FI" dirty="0" err="1"/>
              <a:t>NaF</a:t>
            </a:r>
            <a:r>
              <a:rPr lang="fi-FI" dirty="0"/>
              <a:t> ja leivinjauheessa on NaHCO</a:t>
            </a:r>
            <a:r>
              <a:rPr lang="fi-FI" baseline="-25000" dirty="0"/>
              <a:t>3</a:t>
            </a:r>
            <a:r>
              <a:rPr lang="fi-FI" dirty="0"/>
              <a:t> </a:t>
            </a:r>
          </a:p>
          <a:p>
            <a:r>
              <a:rPr lang="fi-FI" dirty="0"/>
              <a:t>Aine, jossa on montaa alkuainetta, on </a:t>
            </a:r>
            <a:r>
              <a:rPr lang="fi-FI" b="1" dirty="0"/>
              <a:t>yhdiste</a:t>
            </a:r>
          </a:p>
          <a:p>
            <a:r>
              <a:rPr lang="fi-FI" b="1" dirty="0"/>
              <a:t>Molekyylikaava</a:t>
            </a:r>
            <a:r>
              <a:rPr lang="fi-FI" dirty="0"/>
              <a:t> kertoo, mitä alkuaineita molekyylissä on</a:t>
            </a:r>
          </a:p>
          <a:p>
            <a:pPr lvl="1"/>
            <a:r>
              <a:rPr lang="fi-FI" dirty="0"/>
              <a:t>Esimerkiksi vesi (H</a:t>
            </a:r>
            <a:r>
              <a:rPr lang="fi-FI" baseline="-25000" dirty="0"/>
              <a:t>2</a:t>
            </a:r>
            <a:r>
              <a:rPr lang="fi-FI" dirty="0"/>
              <a:t>O) syntyy, kun kaksi vetyatomia ja yksi happiatomi yhdistyy vesimolekyyliksi</a:t>
            </a:r>
          </a:p>
          <a:p>
            <a:pPr lvl="1"/>
            <a:r>
              <a:rPr lang="fi-FI" dirty="0"/>
              <a:t>Myös vetyperoksidimolekyylissä (H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2</a:t>
            </a:r>
            <a:r>
              <a:rPr lang="fi-FI" dirty="0"/>
              <a:t>) on kaksi vetyatomia, mutta myös kaksi happiatomia</a:t>
            </a:r>
          </a:p>
          <a:p>
            <a:r>
              <a:rPr lang="fi-FI" dirty="0"/>
              <a:t>Numero kertoo alkuaineen atomien määrän molekyylissä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9" name="Ellipsi 18"/>
          <p:cNvSpPr/>
          <p:nvPr/>
        </p:nvSpPr>
        <p:spPr>
          <a:xfrm>
            <a:off x="7509553" y="2958870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i 19"/>
          <p:cNvSpPr/>
          <p:nvPr/>
        </p:nvSpPr>
        <p:spPr>
          <a:xfrm>
            <a:off x="8269301" y="2964358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lipsi 22"/>
          <p:cNvSpPr/>
          <p:nvPr/>
        </p:nvSpPr>
        <p:spPr>
          <a:xfrm>
            <a:off x="7529427" y="4723903"/>
            <a:ext cx="576000" cy="57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4" name="Ellipsi 23"/>
          <p:cNvSpPr/>
          <p:nvPr/>
        </p:nvSpPr>
        <p:spPr>
          <a:xfrm>
            <a:off x="7221553" y="4469797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i 24"/>
          <p:cNvSpPr/>
          <p:nvPr/>
        </p:nvSpPr>
        <p:spPr>
          <a:xfrm>
            <a:off x="8557301" y="4469797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Ellipsi 25"/>
          <p:cNvSpPr/>
          <p:nvPr/>
        </p:nvSpPr>
        <p:spPr>
          <a:xfrm>
            <a:off x="8110800" y="4725144"/>
            <a:ext cx="576000" cy="57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123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uiExpand="1" build="p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9203F2-CF03-4E12-BF5A-8A053D7D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842EF8-E39D-46F2-B2A3-6C7035EDB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kuva ja kuvateksti 2</a:t>
            </a:r>
          </a:p>
          <a:p>
            <a:r>
              <a:rPr lang="fi-FI" dirty="0"/>
              <a:t>Tehdään harjoituksia </a:t>
            </a:r>
            <a:r>
              <a:rPr lang="fi-FI" dirty="0" err="1"/>
              <a:t>Peda.netistä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43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EC599-A03E-4925-990E-CBBD1DCC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017D7-E7B2-4E78-9440-789CB41A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Kotitehtävien tarkastaminen</a:t>
            </a:r>
          </a:p>
          <a:p>
            <a:r>
              <a:rPr lang="fi-FI" dirty="0"/>
              <a:t>Aine koostuu alkuaineista</a:t>
            </a:r>
          </a:p>
          <a:p>
            <a:r>
              <a:rPr lang="fi-FI" dirty="0"/>
              <a:t>Alkuaineet koostuvat atomeista</a:t>
            </a:r>
          </a:p>
          <a:p>
            <a:r>
              <a:rPr lang="fi-FI" dirty="0"/>
              <a:t>Atomit muodostavat molekyylejä</a:t>
            </a:r>
          </a:p>
          <a:p>
            <a:r>
              <a:rPr lang="fi-FI" dirty="0"/>
              <a:t>Kaava kertoo yhdisteen alkuaineet</a:t>
            </a:r>
          </a:p>
        </p:txBody>
      </p:sp>
    </p:spTree>
    <p:extLst>
      <p:ext uri="{BB962C8B-B14F-4D97-AF65-F5344CB8AC3E}">
        <p14:creationId xmlns:p14="http://schemas.microsoft.com/office/powerpoint/2010/main" val="193127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880BD-2C2F-40A6-B06A-4B9BDE68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0D088C-A553-4C17-89AE-5825B0E7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Katsotaan videoita alkuaineista</a:t>
            </a:r>
          </a:p>
          <a:p>
            <a:pPr lvl="1"/>
            <a:r>
              <a:rPr lang="fi-FI" dirty="0"/>
              <a:t>Sokerin voi hajottaa. Sokerissa on hiiltä. Hiili on alkuaine. </a:t>
            </a:r>
            <a:r>
              <a:rPr lang="fi-FI" dirty="0">
                <a:hlinkClick r:id="rId2"/>
              </a:rPr>
              <a:t>Video</a:t>
            </a:r>
            <a:endParaRPr lang="fi-FI" dirty="0"/>
          </a:p>
          <a:p>
            <a:pPr lvl="1"/>
            <a:r>
              <a:rPr lang="fi-FI" dirty="0"/>
              <a:t>Natrium on alkuaine. Se on harmaa metalli. Kloori on alkuaine. Se on vihreä kaasu. Yhdessä niistä tulee suolaa. </a:t>
            </a:r>
            <a:r>
              <a:rPr lang="fi-FI" dirty="0">
                <a:hlinkClick r:id="rId3"/>
              </a:rPr>
              <a:t>Video</a:t>
            </a:r>
            <a:endParaRPr lang="fi-FI" dirty="0"/>
          </a:p>
          <a:p>
            <a:pPr lvl="1"/>
            <a:r>
              <a:rPr lang="fi-FI" dirty="0"/>
              <a:t>Happi on alkuaine. Se on väritön kaasu, jota ihminen hengittää. Vety on alkuaine. Se on väritön kaasu, joka räjähtää helposti. Kun ne yhdistää, syntyy vettä. </a:t>
            </a:r>
            <a:r>
              <a:rPr lang="fi-FI" dirty="0">
                <a:hlinkClick r:id="rId4"/>
              </a:rPr>
              <a:t>Video</a:t>
            </a:r>
            <a:br>
              <a:rPr lang="fi-FI" dirty="0"/>
            </a:br>
            <a:r>
              <a:rPr lang="fi-FI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62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Luonnossa on noin 90 eri </a:t>
            </a:r>
            <a:r>
              <a:rPr lang="fi-FI" b="1" dirty="0"/>
              <a:t>alkuaine</a:t>
            </a:r>
            <a:r>
              <a:rPr lang="fi-FI" dirty="0"/>
              <a:t>tta</a:t>
            </a:r>
          </a:p>
          <a:p>
            <a:r>
              <a:rPr lang="fi-FI" dirty="0"/>
              <a:t>Kaikki aine koostuu alkuaineista</a:t>
            </a:r>
          </a:p>
          <a:p>
            <a:r>
              <a:rPr lang="fi-FI" dirty="0"/>
              <a:t>Joitakin alkuaineita on luonnossa puhtaana</a:t>
            </a:r>
          </a:p>
          <a:p>
            <a:r>
              <a:rPr lang="fi-FI" dirty="0"/>
              <a:t>Jokaisella alkuaineella on oma kemiallinen merkki</a:t>
            </a:r>
          </a:p>
          <a:p>
            <a:pPr lvl="1"/>
            <a:r>
              <a:rPr lang="fi-FI" dirty="0"/>
              <a:t>Kemiallisessa merkissä on yksi iso kirjain (esim. H) tai yksi iso ja pieni (esim. He)</a:t>
            </a:r>
          </a:p>
        </p:txBody>
      </p:sp>
    </p:spTree>
    <p:extLst>
      <p:ext uri="{BB962C8B-B14F-4D97-AF65-F5344CB8AC3E}">
        <p14:creationId xmlns:p14="http://schemas.microsoft.com/office/powerpoint/2010/main" val="39083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6BD60A-A75A-4B2B-87A3-35A05429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D7FE39-642D-4602-8786-C5D560FAF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alkuaineen kuva ja teksti</a:t>
            </a:r>
          </a:p>
        </p:txBody>
      </p:sp>
    </p:spTree>
    <p:extLst>
      <p:ext uri="{BB962C8B-B14F-4D97-AF65-F5344CB8AC3E}">
        <p14:creationId xmlns:p14="http://schemas.microsoft.com/office/powerpoint/2010/main" val="308410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DE257D-C9DD-46BF-89A2-0486277A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8094BB-F76E-41F8-BE65-1A7425DB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2371"/>
            <a:ext cx="7886700" cy="46837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Mitä alkuaineita on näissä aineissa?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D539EE-67D6-44A9-957E-28ABEB412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/>
          <a:stretch/>
        </p:blipFill>
        <p:spPr>
          <a:xfrm>
            <a:off x="2334293" y="2349000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27FCDA1-B6B9-451F-952B-06D334A3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155" y="2349000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31DB25-08CA-419E-88D1-E873C0AD6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017" y="2349000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A3785A-5EB1-4B96-A0C2-FBB995E5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017" y="4676161"/>
            <a:ext cx="2160000" cy="216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9AA735D-AAB0-4529-9794-D30F96568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017" y="4655514"/>
            <a:ext cx="2160000" cy="2160000"/>
          </a:xfrm>
          <a:prstGeom prst="rtTriangle">
            <a:avLst/>
          </a:prstGeom>
          <a:ln w="25400">
            <a:noFill/>
          </a:ln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BA0BCD9-209E-4E62-9E37-021C0DB07B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65431" y="2349000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BD89627-BBC7-4D97-A56D-331735A3D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/>
          <a:stretch/>
        </p:blipFill>
        <p:spPr>
          <a:xfrm>
            <a:off x="65431" y="4634867"/>
            <a:ext cx="2160000" cy="216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AAAD5E-45F4-4344-9377-A82ED845AA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/>
          <a:stretch/>
        </p:blipFill>
        <p:spPr>
          <a:xfrm>
            <a:off x="4603155" y="4655514"/>
            <a:ext cx="2160000" cy="216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8588DEF-CC01-494A-BA74-21E608C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2334293" y="4634867"/>
            <a:ext cx="2160000" cy="2160000"/>
          </a:xfrm>
          <a:prstGeom prst="rect">
            <a:avLst/>
          </a:prstGeom>
        </p:spPr>
      </p:pic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74A397EC-DEC9-46C8-91A6-738695A5A4A4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6872017" y="4655514"/>
            <a:ext cx="2160000" cy="21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54F786E-BC48-431A-8A2B-83A87C613FB5}"/>
              </a:ext>
            </a:extLst>
          </p:cNvPr>
          <p:cNvSpPr/>
          <p:nvPr/>
        </p:nvSpPr>
        <p:spPr>
          <a:xfrm>
            <a:off x="143139" y="3916297"/>
            <a:ext cx="158559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kloriitti, HClO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973AC860-764C-440E-B789-F60A861F5005}"/>
              </a:ext>
            </a:extLst>
          </p:cNvPr>
          <p:cNvSpPr/>
          <p:nvPr/>
        </p:nvSpPr>
        <p:spPr>
          <a:xfrm>
            <a:off x="3313059" y="3069179"/>
            <a:ext cx="107380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vesi, 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6D187CAC-AD77-4FAC-A942-69E95FB9EAC4}"/>
              </a:ext>
            </a:extLst>
          </p:cNvPr>
          <p:cNvSpPr/>
          <p:nvPr/>
        </p:nvSpPr>
        <p:spPr>
          <a:xfrm>
            <a:off x="4895813" y="2560084"/>
            <a:ext cx="180743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ruokasuola, NaCl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6ACEC042-22C6-45D5-9328-19F7D2D7504D}"/>
              </a:ext>
            </a:extLst>
          </p:cNvPr>
          <p:cNvSpPr/>
          <p:nvPr/>
        </p:nvSpPr>
        <p:spPr>
          <a:xfrm>
            <a:off x="6939435" y="3787207"/>
            <a:ext cx="1395970" cy="66678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sakkaroosi, 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12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22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D8556AC-298E-492D-9BCB-1E70A37267BA}"/>
              </a:ext>
            </a:extLst>
          </p:cNvPr>
          <p:cNvSpPr/>
          <p:nvPr/>
        </p:nvSpPr>
        <p:spPr>
          <a:xfrm>
            <a:off x="231808" y="6213381"/>
            <a:ext cx="132041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lipeä, </a:t>
            </a:r>
            <a:r>
              <a:rPr lang="fi-FI" dirty="0" err="1">
                <a:solidFill>
                  <a:schemeClr val="tx1"/>
                </a:solidFill>
              </a:rPr>
              <a:t>NaOH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DFD453A1-B854-430C-897D-912B903D0110}"/>
              </a:ext>
            </a:extLst>
          </p:cNvPr>
          <p:cNvSpPr/>
          <p:nvPr/>
        </p:nvSpPr>
        <p:spPr>
          <a:xfrm>
            <a:off x="2482583" y="6213380"/>
            <a:ext cx="201171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kofeiini, C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10</a:t>
            </a:r>
            <a:r>
              <a:rPr lang="fi-FI" dirty="0">
                <a:solidFill>
                  <a:schemeClr val="tx1"/>
                </a:solidFill>
              </a:rPr>
              <a:t>N</a:t>
            </a:r>
            <a:r>
              <a:rPr lang="fi-FI" baseline="-25000" dirty="0">
                <a:solidFill>
                  <a:schemeClr val="tx1"/>
                </a:solidFill>
              </a:rPr>
              <a:t>4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60263961-D678-4342-84FD-682923AC81AC}"/>
              </a:ext>
            </a:extLst>
          </p:cNvPr>
          <p:cNvSpPr/>
          <p:nvPr/>
        </p:nvSpPr>
        <p:spPr>
          <a:xfrm>
            <a:off x="4734490" y="5291633"/>
            <a:ext cx="1388731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leivinjauhe, NaHCO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AD224C0-B919-42BB-B8E5-833352F0D191}"/>
              </a:ext>
            </a:extLst>
          </p:cNvPr>
          <p:cNvSpPr/>
          <p:nvPr/>
        </p:nvSpPr>
        <p:spPr>
          <a:xfrm>
            <a:off x="7296315" y="6141181"/>
            <a:ext cx="1622754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sitruunahappo, C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1629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9F987B6-214B-46F5-A968-A7521846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" y="847724"/>
            <a:ext cx="9090579" cy="5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8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ED46AC-74CE-4729-8D35-7203D437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85A5F0-870B-4CED-9249-EC9E9D509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Katsotaan alkuainenäytteitä</a:t>
            </a:r>
          </a:p>
        </p:txBody>
      </p:sp>
    </p:spTree>
    <p:extLst>
      <p:ext uri="{BB962C8B-B14F-4D97-AF65-F5344CB8AC3E}">
        <p14:creationId xmlns:p14="http://schemas.microsoft.com/office/powerpoint/2010/main" val="41165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/>
          </a:bodyPr>
          <a:lstStyle/>
          <a:p>
            <a:r>
              <a:rPr lang="fi-FI" dirty="0"/>
              <a:t>Happi (O) on väritön kaasu, jota ihminen hengittää. Ilmassa on 21% happea. Aine ei voi palaa ilman happea.</a:t>
            </a:r>
          </a:p>
          <a:p>
            <a:r>
              <a:rPr lang="fi-FI" dirty="0"/>
              <a:t>Hiili (C) esiintyy luonnossa grafiittina (lyijykynässä), mutta myös timantti on hiiltä. </a:t>
            </a:r>
          </a:p>
          <a:p>
            <a:r>
              <a:rPr lang="fi-FI" dirty="0"/>
              <a:t>Typpi (N) on väritön kaasu, jota on ilmassa 78%. Typpeä ei voi hengittää.</a:t>
            </a:r>
          </a:p>
        </p:txBody>
      </p:sp>
      <p:pic>
        <p:nvPicPr>
          <p:cNvPr id="4" name="Kuva 3" descr="hiili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7163" r="24013"/>
          <a:stretch>
            <a:fillRect/>
          </a:stretch>
        </p:blipFill>
        <p:spPr>
          <a:xfrm>
            <a:off x="6156176" y="3356993"/>
            <a:ext cx="2520000" cy="309044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0" y="69269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1896</TotalTime>
  <Words>620</Words>
  <Application>Microsoft Office PowerPoint</Application>
  <PresentationFormat>Näytössä katseltava diaesitys (4:3)</PresentationFormat>
  <Paragraphs>152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Office-teema</vt:lpstr>
      <vt:lpstr>Aine koostuu alkuaineista</vt:lpstr>
      <vt:lpstr>Tunnin ohjelma</vt:lpstr>
      <vt:lpstr>Demonstraatio</vt:lpstr>
      <vt:lpstr>Alkuaineita</vt:lpstr>
      <vt:lpstr>Harjoitus</vt:lpstr>
      <vt:lpstr>Harjoitus</vt:lpstr>
      <vt:lpstr>PowerPoint-esitys</vt:lpstr>
      <vt:lpstr>Demonstraatio</vt:lpstr>
      <vt:lpstr>Tärkeitä alkuaineita</vt:lpstr>
      <vt:lpstr>Tärkeitä alkuaineita</vt:lpstr>
      <vt:lpstr>Harjoitus</vt:lpstr>
      <vt:lpstr>Alkuaine ja atomi</vt:lpstr>
      <vt:lpstr>Alkuaine ja atomi</vt:lpstr>
      <vt:lpstr>Miten pieniä asioita voi nähdä?</vt:lpstr>
      <vt:lpstr>Atomi ja molekyyli</vt:lpstr>
      <vt:lpstr>Harjoitus</vt:lpstr>
      <vt:lpstr>Kaikki aineet koostuvat atomeista</vt:lpstr>
      <vt:lpstr>Molekyyli ja yhdiste</vt:lpstr>
      <vt:lpstr>Harjoitus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24</cp:revision>
  <dcterms:created xsi:type="dcterms:W3CDTF">2018-08-13T10:09:59Z</dcterms:created>
  <dcterms:modified xsi:type="dcterms:W3CDTF">2018-08-27T12:03:57Z</dcterms:modified>
</cp:coreProperties>
</file>