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5"/>
  </p:notesMasterIdLst>
  <p:sldIdLst>
    <p:sldId id="257" r:id="rId6"/>
    <p:sldId id="1862286876" r:id="rId7"/>
    <p:sldId id="1862287023" r:id="rId8"/>
    <p:sldId id="268" r:id="rId9"/>
    <p:sldId id="1862286976" r:id="rId10"/>
    <p:sldId id="1862287040" r:id="rId11"/>
    <p:sldId id="1862286969" r:id="rId12"/>
    <p:sldId id="292" r:id="rId13"/>
    <p:sldId id="258" r:id="rId14"/>
    <p:sldId id="1862287042" r:id="rId15"/>
    <p:sldId id="259" r:id="rId16"/>
    <p:sldId id="263" r:id="rId17"/>
    <p:sldId id="262" r:id="rId18"/>
    <p:sldId id="264" r:id="rId19"/>
    <p:sldId id="1862287043" r:id="rId20"/>
    <p:sldId id="387" r:id="rId21"/>
    <p:sldId id="1862286994" r:id="rId22"/>
    <p:sldId id="1862287020" r:id="rId23"/>
    <p:sldId id="1862287021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19-01-15T18:09:40.443"/>
    </inkml:context>
    <inkml:brush xml:id="br0">
      <inkml:brushProperty name="width" value="0.07938" units="cm"/>
      <inkml:brushProperty name="height" value="0.07938" units="cm"/>
      <inkml:brushProperty name="color" value="#FF0000"/>
      <inkml:brushProperty name="fitToCurve" value="1"/>
    </inkml:brush>
  </inkml:definitions>
  <inkml:trace contextRef="#ctx0" brushRef="#br0">0 235 0,'38'0'0,"0"0"16,1 0-16,-1 0 15,39 0 1,-38 0-16,-1 0 15,1 0 1,-1 0-16,1 0 16,-1 0-1,1 0-15,-1 0 16,1 0-16,-1 0 16,1 0-16,-1 0 15,1 0 1,38 0-1,0 0 1,0 0-16,-39 0 16,39 0-16,0 0 15,0 0-15,38 0 16,-38 0-16,0 0 16,-38 0-16,38 0 15,-39 0 1,1 0-1,-1 0 1,1 0-16,-1 0 16,1 0-1,38 0-15,38 0 16,1 0-16,-1 0 16,39 0-16,0 0 15,-39 0-15,116 0 16,-77 0-16,39 0 15,38 0-15,-77 0 16,-39 0-16,-76 0 16,76 0-16,-77 0 15,39 0-15,39 0 32,-78 0-32,1 0 15,76 0-15,1 0 16,-39 0-16,-39 0 15,39 0-15,-38 0 16,-1 0-16,78 0 16,-1 0-1,1 0 1,-1 0-16,39 0 16,-39 0-16,78 0 15,-1 0-15,-38 0 16,77 0-16,-77 0 15,0 0-15,38 0 16,-76 0-16,-1 0 16,39 0-16,-38 0 15,-1 0-15,1 0 16,-1 0-16,0 0 16,39-38-16,-38 38 15,38 0-15,38 0 16,-38 0-16,77 0 15,-115 0-15,37 0 16,-76-77-16,39 77 16,-39 0-16,-39 0 15,1 0 1,-1 0 0,-38-39-1,39 39-15,38 0 16,-39-38-16,39 38 15,0-39 1,0 39 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683E2-EC03-4B20-B57F-C3DD0FBAB77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D68B7-45B4-4E29-9FB1-6CEDCC64B8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7505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2087-B11A-4F40-AAC8-D99B4EBBB65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17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D4D-4432-449F-990E-F6B03CDBEA92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A03A-2D24-4171-A609-3C45C618B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1640496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D4D-4432-449F-990E-F6B03CDBEA92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A03A-2D24-4171-A609-3C45C618B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654209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D4D-4432-449F-990E-F6B03CDBEA92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A03A-2D24-4171-A609-3C45C618B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2972281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71112-DC59-B2C2-3AE7-62B60DDE2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D0E9C-08C9-3419-4E95-A080B05B6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E6F3B-989D-7098-2F37-6634FE41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B832F-3D4B-4B76-9C05-87C32FA8D4A7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B884-96EE-CDA8-1BBC-8AE39AEDB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716A1-376E-F024-D914-2A134DE83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02E4-2C4D-4F75-B3AB-6439CFCBF8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9029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B0C5-3AC2-50AC-BDA7-2B3569762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259B-96EF-141A-65E1-7E5CC6B95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3A2BB-0F66-C058-235F-BC4E2489B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B832F-3D4B-4B76-9C05-87C32FA8D4A7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0C689-EEB7-4958-CDE4-58E4ED79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83D42-23E1-4426-8BA7-D012640B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02E4-2C4D-4F75-B3AB-6439CFCBF8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571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BCD5-3722-CAF3-03AB-19B21A5AE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27F68-8E3A-9AE1-267D-EADD90C7F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10B4C-D8FD-633F-A4B0-C021C139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B832F-3D4B-4B76-9C05-87C32FA8D4A7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0B37D-9677-A627-3307-BA3E408B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C853C-D054-53BB-EFF7-71119A16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02E4-2C4D-4F75-B3AB-6439CFCBF8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433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1C43-632E-CDE3-4346-BAC74B2FA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85230-C27A-89FA-948F-F1605C1A6C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D46BB-998B-8E51-823B-BCCF3CBFC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BA0B3-F159-2380-4727-0309FDFD2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B832F-3D4B-4B76-9C05-87C32FA8D4A7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426EA-9A75-235A-BFC3-09809785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40657-A79F-7B04-BC99-5FA66738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02E4-2C4D-4F75-B3AB-6439CFCBF8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7706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B7342-BB22-EBF8-F318-5AC411611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A869B-BD36-3B8D-91AA-6B6F5902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45194-E8C5-4AD1-75AF-797426F88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D0BE0-6071-8C0E-7061-D867DC96BA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D6F0A5-F4D6-92CD-A559-2F652C7A6F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CDBE27-E2E4-AB4B-B13C-F6B9EE25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B832F-3D4B-4B76-9C05-87C32FA8D4A7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EA0247-FF18-1D43-E973-F6161F98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0C6D9-F219-BACA-512C-E80721AC5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02E4-2C4D-4F75-B3AB-6439CFCBF8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3880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2FD4-F30E-C37F-C044-9BFCA6BD3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3DEFD-B6C1-779B-2491-0BC8A8D56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B832F-3D4B-4B76-9C05-87C32FA8D4A7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CBCED-B225-C326-C0A3-888066D8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2AA61-0925-ECA3-9B0D-75BDD2B7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02E4-2C4D-4F75-B3AB-6439CFCBF8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9238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D5B264-AAEF-C282-52FD-B4F4CAF2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B832F-3D4B-4B76-9C05-87C32FA8D4A7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4081C1-0559-0D5A-9CA3-605F51349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34E3B-A135-8A47-4DDF-619182D9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02E4-2C4D-4F75-B3AB-6439CFCBF8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2190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BAF69-E674-1ACD-1ED0-A70F9006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CF776-F9D8-3EBD-5484-591582358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A0CDC-845D-2935-D2EE-7E0E27366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6B781-74E7-C43A-4FB1-C7E5E5D27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B832F-3D4B-4B76-9C05-87C32FA8D4A7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27205-EB7A-37C3-99DA-8B7089332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87C71-0B1F-8262-24DF-D702EF10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02E4-2C4D-4F75-B3AB-6439CFCBF8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909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D4D-4432-449F-990E-F6B03CDBEA92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A03A-2D24-4171-A609-3C45C618B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8165097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BFB3F-E038-3961-12A4-32111835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D56A6-FB97-5C47-F6BF-32BD6CABC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3E091-692F-44FD-A641-66E4CE76B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7949A-5D72-4A90-2B4C-02123B13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B832F-3D4B-4B76-9C05-87C32FA8D4A7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1C466-3694-C082-5FC6-CEED9063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A0A1B-DA0F-B962-9FA9-0E7F35A7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02E4-2C4D-4F75-B3AB-6439CFCBF8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304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92110-B258-B3A6-C4BA-8177BB947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9DEEC-707A-4243-1D29-523B04F87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6B02A-AC35-F779-6AF1-D9B4A79A8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B832F-3D4B-4B76-9C05-87C32FA8D4A7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39DBD-2713-32C5-B7A7-27BC5AA7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06A0A-5900-826F-A3A0-25A4D99A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02E4-2C4D-4F75-B3AB-6439CFCBF8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1308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44CE8B-CFCA-957A-D0F7-2374C3311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FFB011-7770-E487-2E24-5DF373523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04678-16BF-B7BB-B531-71099820C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B832F-3D4B-4B76-9C05-87C32FA8D4A7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52DE5-9C16-F5AA-8E53-9556E9D29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E8AE2-1317-7286-056E-73B81762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02E4-2C4D-4F75-B3AB-6439CFCBF8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5379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F40723-8C87-62AB-CDAA-8F3036445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0251325-7BF7-BEA5-CE95-5F10E18E5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5E054B3-1478-60D2-763E-A41332136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82B3-304E-483A-BCCB-EAAF68DD48B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967988-1325-4F36-5E61-29FAE9EF4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14936E2-E79D-1655-5BA3-66E1481A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9DD2-13A4-40AB-9673-5D6310CA01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6788688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D0FEB7-0033-8ABA-A195-B99D8880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53522E-1883-AABE-BEAD-254C8D8C0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B963F53-3278-DCDE-85ED-11E6D05C8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82B3-304E-483A-BCCB-EAAF68DD48B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D058A2E-40CE-574E-C35E-5187C4D2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ADEE622-6340-A71F-66B3-25B930B9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9DD2-13A4-40AB-9673-5D6310CA01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6901092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6710B2-F9B8-A202-CF4D-EB8618AD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B132375-3B10-E6EB-3368-AF1D3E08E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0B593A-F623-15E2-BFCC-BDBFDBF6E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82B3-304E-483A-BCCB-EAAF68DD48B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AE35D0F-158C-52C2-3974-CFD0BDB51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72FFC33-A430-9D3C-F9A5-8969267A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9DD2-13A4-40AB-9673-5D6310CA01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9670697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8912C0-24E8-4C79-EE85-C356CA1C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1928EE-D9BC-2755-6FA8-46DF38F58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941AC4E-5765-8B62-DCA6-CE6BF6198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1E0A2C7-F3E7-451B-26C2-1640E6D5F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82B3-304E-483A-BCCB-EAAF68DD48B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D7FC598-D552-5336-4785-5C0D4929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D06EE97-3BE3-BB5A-1978-E20820BC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9DD2-13A4-40AB-9673-5D6310CA01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4427944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F80A2F-CB6D-21D9-62EC-69AA4F2E1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72A692E-C7F6-29AB-86AC-921F3C373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528B61-57B9-1808-E68B-0CC3A92CB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DFC94A7-B57F-A93D-9BF7-E8E53E667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B0E6217-54A4-5D5F-9C6B-CE0210676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F9962BE-3721-ABE9-DEE4-9077C7A3B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82B3-304E-483A-BCCB-EAAF68DD48B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6DE0151-98D4-1F00-B937-5C92C671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A238BB8-6384-52D6-1234-B8B3B692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9DD2-13A4-40AB-9673-5D6310CA01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8725800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00D677-EA12-FD68-D218-0D2519990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5676DDF-62DA-F83D-0DEA-D6AF5817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82B3-304E-483A-BCCB-EAAF68DD48B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C2E73D6-DAFA-D361-E439-17BD4575A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3ECFF39-9DF9-7300-ADCE-8FD91827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9DD2-13A4-40AB-9673-5D6310CA01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3185201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07A6B9C-A274-C3FA-290B-45C0FF045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82B3-304E-483A-BCCB-EAAF68DD48B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E259EA-DFDA-DA6F-0809-53B111D5C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8F817D6-8BC6-901D-D508-6EB7FFDA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9DD2-13A4-40AB-9673-5D6310CA01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962725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D4D-4432-449F-990E-F6B03CDBEA92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A03A-2D24-4171-A609-3C45C618B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6822598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85C1C9-43DB-9B83-F12A-EC9619CF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08829F-DC6F-6EF1-793C-1C25F76D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2A84A29-B869-E3A3-DC88-BB2459DD2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27F538D-A5A3-0A1B-C269-CBB8328C8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82B3-304E-483A-BCCB-EAAF68DD48B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3ECE8F9-5DD5-67F9-3F08-CDA92A670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916C864-0921-95AF-7C2A-705A54301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9DD2-13A4-40AB-9673-5D6310CA01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0932213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87C1CC-7F14-6EB0-22D8-852B2B31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CD28C5-4D96-3EF1-0BA5-89206C0DCB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761C4D6-B1B2-3C69-5086-4CBB322D9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10A4EE2-8025-44CE-64FE-3A0333D22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82B3-304E-483A-BCCB-EAAF68DD48B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C84E98E-1327-06FF-5F7A-2EB719AC2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458FA54-68AA-2CD5-DD1C-EBEBD54BB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9DD2-13A4-40AB-9673-5D6310CA01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0095793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04D6B0-C9E8-C90B-B5AC-1EC79131E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003BA62-FFDE-D9FA-AA34-2050DD33B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6AE8C2F-E7EB-64C3-5E16-AC415CAEB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82B3-304E-483A-BCCB-EAAF68DD48B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F6F2302-1A41-3029-E6E5-E120174E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7EF9BA-EA8B-0049-B843-F10819EF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9DD2-13A4-40AB-9673-5D6310CA01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7851725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F3089B3-9A95-5061-6762-E9A723158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F36DDA9-9743-E993-9615-883C59E80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7DEB776-0C1A-CC5D-8B14-68161E6C4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82B3-304E-483A-BCCB-EAAF68DD48B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B4D802-0160-BA5F-12B3-8909E9AF1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F6C1D9D-8700-9996-39F7-625E9F49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79DD2-13A4-40AB-9673-5D6310CA01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855167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F4E5C4-FFC3-1F0C-CD11-8B60A6A01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1405CAE-3BC7-0DB2-2CCE-F55689417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DA2439-F29C-E237-5DC8-31D36BEF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F43F-FBE1-4529-A90B-DF61276D80A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C806B9-9931-DFF4-A449-476BAB640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0C29749-7C06-140B-37BD-D1277AF0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FAA0B-50F2-4C04-B660-D1B83910B6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575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89A126-6001-0D4E-B4C2-0DA44AEE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17782F-57D7-560C-DD55-F85E2ECAD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337A898-F379-F83C-FF07-730CB165F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F43F-FBE1-4529-A90B-DF61276D80A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9491918-BE78-F1D2-5408-04C9EF48F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E165F5F-67B9-9E36-1B21-24F9BBD4D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FAA0B-50F2-4C04-B660-D1B83910B6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92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A87C0C-ED41-05A0-240A-A3F8FED9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E2624FE-CED9-5229-3863-33D134EC3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BBC956-B0F6-6C5E-F70B-A641A01F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F43F-FBE1-4529-A90B-DF61276D80A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4A5C58-FB60-BF36-3306-3F9041A3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3E9055-88AF-A6E1-2A31-7FC8B3E6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FAA0B-50F2-4C04-B660-D1B83910B6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975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2D4E45-55BB-3C66-CD7A-9EB13E5E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B45B73-A348-B606-6CAB-97C24833A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29217AD-8D41-707B-8AAF-5582CB18F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BAAD5F1-D9B6-259B-FD84-B60E10BF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F43F-FBE1-4529-A90B-DF61276D80A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1BA612F-A28F-0F61-B5C0-2AD1E1B04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6F6577-ABB0-E5F4-DAA3-1EEEA4B1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FAA0B-50F2-4C04-B660-D1B83910B6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050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DF8380-90E4-F87D-5945-278703C1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9D21C8D-EC03-206C-33C2-6939CCC93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351B91A-7E99-2EAB-6924-6EFC7FF93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D67F24D-AFC1-12B1-3E76-7F4AE3D43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E4F6840-7FD3-B560-99BC-CD7C597CE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295754C-93E9-744F-94FE-54A31B13E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F43F-FBE1-4529-A90B-DF61276D80A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AD19694-0087-C1BD-A8AC-9015A1A4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483696A-F156-0F2F-AB15-10E5BCDD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FAA0B-50F2-4C04-B660-D1B83910B6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649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273C1B-7639-F631-7948-D9182593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1CEBAE2-F5A5-9B80-9BBB-078C76DA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F43F-FBE1-4529-A90B-DF61276D80A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DCD24FE-5C3E-DE65-0CE4-417753CB3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1C79C5B-04A7-7D63-60F1-3939C8DB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FAA0B-50F2-4C04-B660-D1B83910B6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181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D4D-4432-449F-990E-F6B03CDBEA92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A03A-2D24-4171-A609-3C45C618B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2154733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C71EFED-AFD9-02AE-D677-5C60E3CD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F43F-FBE1-4529-A90B-DF61276D80A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F319261-673D-8D68-C497-678E17A59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8C2FD-2463-3253-4816-43700889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FAA0B-50F2-4C04-B660-D1B83910B6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133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A72DE0-5511-BF8A-EABB-A5E10214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FA3C09-1ECE-9C20-B425-53B6507BE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22565A0-8DF1-48DC-4386-7CD40141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C9CBEFB-19B2-317C-97BB-46CFF7633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F43F-FBE1-4529-A90B-DF61276D80A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F9B6636-B7EB-9750-7779-8BF873AF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CFC0253-99FA-34AA-0D7F-FAE124043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FAA0B-50F2-4C04-B660-D1B83910B6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287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914332-23E3-DE78-D4CD-86B4DC40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B15F815-8B9C-4BE4-615A-830958A9E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FBEAB48-256D-6C25-7A6D-17063D598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73E1F82-86AC-0573-BC9A-5F0090971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F43F-FBE1-4529-A90B-DF61276D80A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DD166EB-05F2-82F6-CD70-1F1319616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0591A0E-7C00-1D98-1AD8-23942EBD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FAA0B-50F2-4C04-B660-D1B83910B6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70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8B013B-9F49-85DD-052A-D1290948E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D4EEDB8-D435-3606-D3F5-394E65C97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5AC08F5-5DFC-C4F1-8008-AD0ADDC94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F43F-FBE1-4529-A90B-DF61276D80A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7CE0601-BB49-38D3-1D90-3E3F3855F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FF15D0-7DE1-14A6-155B-6B12E68B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FAA0B-50F2-4C04-B660-D1B83910B6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89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AC430E6-9399-3323-E361-02B88AB3F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C226733-5131-FAD1-7C60-378A4EA7A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AD4A148-AFE9-2E4D-6098-C8DC615E0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F43F-FBE1-4529-A90B-DF61276D80A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FF9B70-7EA6-FED3-63E1-0B914EF22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86F6319-396A-3585-B9CC-264AA7F2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FAA0B-50F2-4C04-B660-D1B83910B6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253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4C965A-4582-B877-735E-0D1F20E8A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AAC9AC-3711-0560-80D0-BBE13A4BE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A43447-FF51-E8DF-2108-8735EFCF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AE1B-8BC9-4988-802F-D30B5883950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96C011D-D5CB-1099-92D6-47E190C4D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83C24B-5C67-1849-2837-3FF52BE49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AA7D-E11B-4B3A-9D99-27DD2E56CD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4362647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6B1590-1BE6-C9CB-1AF5-9C75156D1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B545B58-AC7B-B417-BF4D-0DCAEFD3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9B96ED8-8408-3621-CAF3-042E6EA17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AE1B-8BC9-4988-802F-D30B5883950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60D41B4-872B-311A-AC9C-D87A5DA43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51C244-4885-AF2D-0346-AB1332D6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AA7D-E11B-4B3A-9D99-27DD2E56CD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1143568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462A14-3145-4C3E-8536-2F519A29C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182A357-AC28-2C8F-3E74-E65620281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EE5416-B04E-1180-6024-CE02A078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AE1B-8BC9-4988-802F-D30B5883950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42A8DD9-B636-E91C-E568-C173685F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D4B358-CA8E-4519-FDF9-8895125D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AA7D-E11B-4B3A-9D99-27DD2E56CD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1060669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FEE88E-D077-7371-C888-138512883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64A0FD-A72E-80A0-CCF6-92EC7060F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5B84490-4104-8DA2-C814-B08204302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573D485-FE18-97C1-4452-E8ABE2C87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AE1B-8BC9-4988-802F-D30B5883950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BA1AF3B-A0A2-F09A-BFCF-D93E7100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2C88673-9E5F-0F89-3A5B-28185265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AA7D-E11B-4B3A-9D99-27DD2E56CD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8473999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51AA47-B3D1-7581-60D9-FB34B9D8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40165A4-9EE6-385A-B07A-15B5ABACA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0971182-3E4B-4CAD-0C93-A92C9B5B1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D63ABD8-8022-F947-2EDF-BA6FAFAE1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DC95D0B-AAC8-DA07-238C-6B5BE5422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AFE5B7D-8DA4-424B-9A48-77931546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AE1B-8BC9-4988-802F-D30B5883950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012A4E9-0C7D-3BF8-4C4D-31A59530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B8331C6-DEF9-8F82-ED2E-418587F82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AA7D-E11B-4B3A-9D99-27DD2E56CD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3183331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D4D-4432-449F-990E-F6B03CDBEA92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A03A-2D24-4171-A609-3C45C618B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7075807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187DD3-DA54-4F6D-0EBE-225065D4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8CF6C60-589B-7670-A4DD-EBF2334F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AE1B-8BC9-4988-802F-D30B5883950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430791D-BCCA-0FF6-EE85-DE4E33A8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DA5E486-3EAD-5E05-E03E-BA81011F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AA7D-E11B-4B3A-9D99-27DD2E56CD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505105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D6A7E25-C0B1-2E9F-B5D2-BF46785A5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AE1B-8BC9-4988-802F-D30B5883950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BCB9EFB-1F5A-9883-7DCC-737859A30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5C1AEEE-41C2-00AD-788C-A77429B8C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AA7D-E11B-4B3A-9D99-27DD2E56CD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6743643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D393BA-3C8B-3A25-3AFD-6B1FDE65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06FC5EC-1565-426F-D22B-7EDEDA5F2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4A61CD-8FB4-1C43-BE44-932AA9F09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776D4B4-1BF1-255E-C469-2AF5100B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AE1B-8BC9-4988-802F-D30B5883950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666F37B-420A-CEDA-16B5-4B88436F7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B49EA7D-8D32-1939-355F-47E6AFD61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AA7D-E11B-4B3A-9D99-27DD2E56CD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7074745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711EA0-2D3D-F8CF-3DE5-7267D18A8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6956018-B09D-51D7-F4EE-85F751420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25C6F9A-2B66-4A3B-CDD6-C650D8E44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CE538F2-CE5D-96BC-E44E-434110DD7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AE1B-8BC9-4988-802F-D30B5883950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1E2AEFA-0DA1-AD60-4508-073AD5687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C79FD64-1DC7-2187-F56B-08FF374C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AA7D-E11B-4B3A-9D99-27DD2E56CD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3673468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216643-10C4-0B78-80C9-D4D3296A7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9C87A3D-7975-B188-3617-E742604FC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521173-28C3-73A2-6D89-545926D31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AE1B-8BC9-4988-802F-D30B5883950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76A1E3-DF87-4F55-ED70-D50D84E7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95AE4E9-EA00-75CB-3DA6-140A513D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AA7D-E11B-4B3A-9D99-27DD2E56CD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7916613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EB7C707-BD17-EB58-9162-E83E03727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5EE1289-6C68-C109-FE3D-64AB3B9AB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907D7B2-F8F1-0BE3-1030-D8222510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AE1B-8BC9-4988-802F-D30B5883950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904935-D1EE-F6A3-8FB9-F1E8BD102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8B5A86-FE73-99A3-3BB3-CE001DFF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AA7D-E11B-4B3A-9D99-27DD2E56CD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1586776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D4D-4432-449F-990E-F6B03CDBEA92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A03A-2D24-4171-A609-3C45C618B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330560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D4D-4432-449F-990E-F6B03CDBEA92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A03A-2D24-4171-A609-3C45C618B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8932318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D4D-4432-449F-990E-F6B03CDBEA92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A03A-2D24-4171-A609-3C45C618B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1723643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D4D-4432-449F-990E-F6B03CDBEA92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A03A-2D24-4171-A609-3C45C618B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977880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24D4D-4432-449F-990E-F6B03CDBEA92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A03A-2D24-4171-A609-3C45C618B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539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A4671F-BE91-0AC9-96F7-59EECE44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4959F-1974-8457-AA92-BD3268C14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88227-4250-68F5-300E-A54E9D2BB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DB832F-3D4B-4B76-9C05-87C32FA8D4A7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02C67-341F-0061-08BD-9945057E2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5430D-8D97-A34A-EECB-F79FF3702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9002E4-2C4D-4F75-B3AB-6439CFCBF8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919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8634FC8-2EC1-30DF-5153-FB421635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AF8A0F4-B133-DC34-65AB-9CBE1449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AB856DE-3782-5B1E-FACB-CAD278D06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A82B3-304E-483A-BCCB-EAAF68DD48B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ED8073-7090-0970-6B4E-3E8D7BFE8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3991A79-68B8-C3C4-9F96-51FC15186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79DD2-13A4-40AB-9673-5D6310CA01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998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27E50C0D-F9C9-4937-5BC0-A76B4CD66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ECC1FDF-E35C-F9A5-0A08-17F809FE3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D2B1A26-B4DA-309D-9A47-B4FC2733F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EF43F-FBE1-4529-A90B-DF61276D80A9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A031C6-EA7A-85C8-69B5-362428A1B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A72B9B-D056-B1E9-53F5-CEB9C5126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FAA0B-50F2-4C04-B660-D1B83910B6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575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9C0D3ED-4AED-435D-B7A9-D034E707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E6CF859-CA5D-5328-A12B-131BBDCCA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36BBBA-78C4-5223-A286-3005C2CD4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AE1B-8BC9-4988-802F-D30B5883950C}" type="datetimeFigureOut">
              <a:rPr lang="fi-FI" smtClean="0"/>
              <a:t>12.11.2025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970DF-3581-CCA9-4DB4-CE4DBCF39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80F49C-B953-F014-7EB2-5C6CDD97D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9AA7D-E11B-4B3A-9D99-27DD2E56CD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17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70.png"/><Relationship Id="rId4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76197" y="2186609"/>
            <a:ext cx="6977542" cy="1323354"/>
          </a:xfrm>
        </p:spPr>
        <p:txBody>
          <a:bodyPr>
            <a:normAutofit/>
          </a:bodyPr>
          <a:lstStyle/>
          <a:p>
            <a:r>
              <a:rPr lang="fi-FI" sz="6600" dirty="0">
                <a:latin typeface="Impact" panose="020B0806030902050204" pitchFamily="34" charset="0"/>
                <a:cs typeface="Cordia New" panose="020B0304020202020204" pitchFamily="34" charset="-34"/>
              </a:rPr>
              <a:t>Syventävät/Palloilu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559474"/>
            <a:ext cx="4926904" cy="1891430"/>
          </a:xfrm>
        </p:spPr>
        <p:txBody>
          <a:bodyPr>
            <a:normAutofit/>
          </a:bodyPr>
          <a:lstStyle/>
          <a:p>
            <a:r>
              <a:rPr lang="fi-FI" sz="6000" dirty="0">
                <a:latin typeface="Impact" panose="020B0806030902050204" pitchFamily="34" charset="0"/>
                <a:cs typeface="Cordia New" panose="020B0304020202020204" pitchFamily="34" charset="-34"/>
              </a:rPr>
              <a:t>SYKSY 2025</a:t>
            </a:r>
          </a:p>
          <a:p>
            <a:r>
              <a:rPr lang="fi-FI" sz="6000" dirty="0">
                <a:latin typeface="Impact" panose="020B0806030902050204" pitchFamily="34" charset="0"/>
                <a:cs typeface="Cordia New" panose="020B0304020202020204" pitchFamily="34" charset="-34"/>
              </a:rPr>
              <a:t>TIPI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873" y="823330"/>
            <a:ext cx="3974589" cy="49645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672402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Kin-Ball - Wikipedia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85646" y="10"/>
            <a:ext cx="9669642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12582" y="0"/>
            <a:ext cx="5827642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7200" dirty="0">
                <a:latin typeface="Impact" panose="020B0806030902050204" pitchFamily="34" charset="0"/>
                <a:cs typeface="Cordia New" panose="020B0304020202020204" pitchFamily="34" charset="-34"/>
              </a:rPr>
              <a:t>SISÄLLÖT/KEVÄT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7531610" y="2434200"/>
            <a:ext cx="3822189" cy="424598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200" b="1" dirty="0">
                <a:latin typeface="Impact" panose="020B0806030902050204" pitchFamily="34" charset="0"/>
                <a:cs typeface="Cordia New" panose="020B0304020202020204" pitchFamily="34" charset="-34"/>
              </a:rPr>
              <a:t>7x2 </a:t>
            </a:r>
            <a:r>
              <a:rPr lang="en-US" sz="32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demoa</a:t>
            </a:r>
            <a:r>
              <a:rPr lang="en-US" sz="3200" b="1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32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päälajeista</a:t>
            </a:r>
            <a:r>
              <a:rPr lang="en-US" sz="3200" b="1" dirty="0">
                <a:latin typeface="Impact" panose="020B0806030902050204" pitchFamily="34" charset="0"/>
                <a:cs typeface="Cordia New" panose="020B0304020202020204" pitchFamily="34" charset="-34"/>
              </a:rPr>
              <a:t> (</a:t>
            </a:r>
            <a:r>
              <a:rPr lang="en-US" sz="32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lep</a:t>
            </a:r>
            <a:r>
              <a:rPr lang="en-US" sz="3200" b="1" dirty="0">
                <a:latin typeface="Impact" panose="020B0806030902050204" pitchFamily="34" charset="0"/>
                <a:cs typeface="Cordia New" panose="020B0304020202020204" pitchFamily="34" charset="-34"/>
              </a:rPr>
              <a:t>, kop ja </a:t>
            </a:r>
            <a:r>
              <a:rPr lang="en-US" sz="32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fut</a:t>
            </a:r>
            <a:r>
              <a:rPr lang="en-US" sz="3200" b="1" dirty="0">
                <a:latin typeface="Impact" panose="020B0806030902050204" pitchFamily="34" charset="0"/>
                <a:cs typeface="Cordia New" panose="020B0304020202020204" pitchFamily="34" charset="-34"/>
              </a:rPr>
              <a:t>)???</a:t>
            </a:r>
          </a:p>
          <a:p>
            <a:pPr marL="0" indent="0">
              <a:buNone/>
            </a:pPr>
            <a:r>
              <a:rPr lang="en-US" sz="3200" b="1" dirty="0">
                <a:latin typeface="Impact" panose="020B0806030902050204" pitchFamily="34" charset="0"/>
                <a:cs typeface="Cordia New" panose="020B0304020202020204" pitchFamily="34" charset="-34"/>
              </a:rPr>
              <a:t>EKOLOGINEN MALLI JA CLA KÄYTÄNNÖSSÄ, SUUNNITTELU JA TOTEUTUS (SYKSYN TEEMAT JATKUU).</a:t>
            </a:r>
          </a:p>
        </p:txBody>
      </p:sp>
    </p:spTree>
    <p:extLst>
      <p:ext uri="{BB962C8B-B14F-4D97-AF65-F5344CB8AC3E}">
        <p14:creationId xmlns:p14="http://schemas.microsoft.com/office/powerpoint/2010/main" val="1799739040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8000" dirty="0">
                <a:latin typeface="Impact" panose="020B0806030902050204" pitchFamily="34" charset="0"/>
                <a:cs typeface="Cordia New" panose="020B0304020202020204" pitchFamily="34" charset="-34"/>
              </a:rPr>
              <a:t>Toteutus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11175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fi-FI" sz="3200" dirty="0">
                <a:latin typeface="Impact" panose="020B0806030902050204" pitchFamily="34" charset="0"/>
                <a:cs typeface="Cordia New" panose="020B0304020202020204" pitchFamily="34" charset="-34"/>
              </a:rPr>
              <a:t>Tipin demoja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495565" y="216719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fi-FI" sz="3600" dirty="0">
                <a:latin typeface="Impact" panose="020B0806030902050204" pitchFamily="34" charset="0"/>
                <a:cs typeface="Cordia New" panose="020B0304020202020204" pitchFamily="34" charset="-34"/>
              </a:rPr>
              <a:t>Sisältöjen ja materiaalin suunnittelu ja toteutus</a:t>
            </a:r>
          </a:p>
          <a:p>
            <a:pPr marL="0" indent="0">
              <a:buNone/>
            </a:pPr>
            <a:endParaRPr lang="fi-FI" dirty="0">
              <a:latin typeface="Bradley Hand ITC" panose="03070402050302030203" pitchFamily="66" charset="0"/>
            </a:endParaRPr>
          </a:p>
        </p:txBody>
      </p:sp>
      <p:pic>
        <p:nvPicPr>
          <p:cNvPr id="3074" name="Picture 2" descr="Physical Education and Sport Pedagogy, Volume 24, 2019, Issue 4 |  idrottsforum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2437720"/>
            <a:ext cx="4680000" cy="280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hysical Education 7-12 Teaching Subject Endorsement | University of  Nebraska at Kearn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53" y="1562150"/>
            <a:ext cx="5000625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orakulmio 9"/>
          <p:cNvSpPr/>
          <p:nvPr/>
        </p:nvSpPr>
        <p:spPr>
          <a:xfrm>
            <a:off x="5639766" y="4921172"/>
            <a:ext cx="25678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Cordia New" panose="020B0304020202020204" pitchFamily="34" charset="-34"/>
              </a:rPr>
              <a:t>Alkuveryttelyn pitämistä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Cordia New" panose="020B0304020202020204" pitchFamily="34" charset="-34"/>
              </a:rPr>
              <a:t>Tipin demoille</a:t>
            </a:r>
          </a:p>
        </p:txBody>
      </p:sp>
      <p:pic>
        <p:nvPicPr>
          <p:cNvPr id="19" name="Picture 2" descr="How to Become a P.E. Teacher: Salary and Job Description | Resilient  Educa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887" y="4716463"/>
            <a:ext cx="3967376" cy="2091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32043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Teaching History Using P.E. Games | Advancement Course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r="11040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Impact" panose="020B0806030902050204" pitchFamily="34" charset="0"/>
                <a:cs typeface="Cordia New" panose="020B0304020202020204" pitchFamily="34" charset="-34"/>
              </a:rPr>
              <a:t>ALKUVERRAT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7531610" y="1710813"/>
            <a:ext cx="3822189" cy="4782062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/>
            <a:endParaRPr lang="en-US" sz="3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Lista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demoista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ja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aikataulusta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vanhanaikaisesti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ala-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ilmoitustaululle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Valitse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aika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ja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toteuta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alkuverra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omalle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ryhmälle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Perusvälineet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pallot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liivit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ja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kartiot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paikalla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ellei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toisin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kerrota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Cordia New" panose="020B0304020202020204" pitchFamily="34" charset="-34"/>
              </a:rPr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2696527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8" name="Rectangle 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6" name="Picture 6" descr="Secondary teacher training programme | Sport England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r="30429" b="1"/>
          <a:stretch/>
        </p:blipFill>
        <p:spPr bwMode="auto">
          <a:xfrm>
            <a:off x="0" y="10"/>
            <a:ext cx="9669642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60826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>
                <a:latin typeface="Impact" panose="020B0806030902050204" pitchFamily="34" charset="0"/>
                <a:cs typeface="Cordia New" panose="020B0304020202020204" pitchFamily="34" charset="-34"/>
              </a:rPr>
              <a:t>ALKUVERRA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7531610" y="1480289"/>
            <a:ext cx="3822189" cy="487081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Kesto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 n. 15 min.</a:t>
            </a:r>
          </a:p>
          <a:p>
            <a:pPr marL="0" indent="0">
              <a:buNone/>
            </a:pP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Perusvälineet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mulla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mukana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 (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pallot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,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mailat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,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liivit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,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kartiot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),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jos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tarvitset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muuta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niin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hae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välinevarastosta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Impact" panose="020B0806030902050204" pitchFamily="34" charset="0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Kokeile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,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kehitä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, ole </a:t>
            </a:r>
            <a:r>
              <a:rPr lang="en-US" sz="2400" dirty="0" err="1">
                <a:latin typeface="Impact" panose="020B0806030902050204" pitchFamily="34" charset="0"/>
                <a:cs typeface="Cordia New" panose="020B0304020202020204" pitchFamily="34" charset="-34"/>
              </a:rPr>
              <a:t>luova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Impact" panose="020B0806030902050204" pitchFamily="34" charset="0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2400" u="sng" dirty="0">
                <a:latin typeface="Impact" panose="020B0806030902050204" pitchFamily="34" charset="0"/>
                <a:cs typeface="Cordia New" panose="020B0304020202020204" pitchFamily="34" charset="-34"/>
              </a:rPr>
              <a:t>Alkuverran </a:t>
            </a:r>
            <a:r>
              <a:rPr lang="en-US" sz="2400" u="sng" dirty="0" err="1">
                <a:latin typeface="Impact" panose="020B0806030902050204" pitchFamily="34" charset="0"/>
                <a:cs typeface="Cordia New" panose="020B0304020202020204" pitchFamily="34" charset="-34"/>
              </a:rPr>
              <a:t>pitäjä</a:t>
            </a:r>
            <a:r>
              <a:rPr lang="en-US" sz="2400" u="sng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u="sng" dirty="0" err="1">
                <a:latin typeface="Impact" panose="020B0806030902050204" pitchFamily="34" charset="0"/>
                <a:cs typeface="Cordia New" panose="020B0304020202020204" pitchFamily="34" charset="-34"/>
              </a:rPr>
              <a:t>kirjoittaa</a:t>
            </a:r>
            <a:r>
              <a:rPr lang="en-US" sz="2400" u="sng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u="sng" dirty="0" err="1">
                <a:latin typeface="Impact" panose="020B0806030902050204" pitchFamily="34" charset="0"/>
                <a:cs typeface="Cordia New" panose="020B0304020202020204" pitchFamily="34" charset="-34"/>
              </a:rPr>
              <a:t>tunnin</a:t>
            </a:r>
            <a:r>
              <a:rPr lang="en-US" sz="2400" u="sng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u="sng" dirty="0" err="1">
                <a:latin typeface="Impact" panose="020B0806030902050204" pitchFamily="34" charset="0"/>
                <a:cs typeface="Cordia New" panose="020B0304020202020204" pitchFamily="34" charset="-34"/>
              </a:rPr>
              <a:t>asiat</a:t>
            </a:r>
            <a:r>
              <a:rPr lang="en-US" sz="2400" u="sng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u="sng" dirty="0" err="1">
                <a:latin typeface="Impact" panose="020B0806030902050204" pitchFamily="34" charset="0"/>
                <a:cs typeface="Cordia New" panose="020B0304020202020204" pitchFamily="34" charset="-34"/>
              </a:rPr>
              <a:t>ylös</a:t>
            </a:r>
            <a:r>
              <a:rPr lang="en-US" sz="2400" u="sng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u="sng" dirty="0" err="1">
                <a:latin typeface="Impact" panose="020B0806030902050204" pitchFamily="34" charset="0"/>
                <a:cs typeface="Cordia New" panose="020B0304020202020204" pitchFamily="34" charset="-34"/>
              </a:rPr>
              <a:t>koko</a:t>
            </a:r>
            <a:r>
              <a:rPr lang="en-US" sz="2400" u="sng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u="sng" dirty="0" err="1">
                <a:latin typeface="Impact" panose="020B0806030902050204" pitchFamily="34" charset="0"/>
                <a:cs typeface="Cordia New" panose="020B0304020202020204" pitchFamily="34" charset="-34"/>
              </a:rPr>
              <a:t>ryhmän</a:t>
            </a:r>
            <a:r>
              <a:rPr lang="en-US" sz="2400" u="sng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u="sng" dirty="0" err="1">
                <a:latin typeface="Impact" panose="020B0806030902050204" pitchFamily="34" charset="0"/>
                <a:cs typeface="Cordia New" panose="020B0304020202020204" pitchFamily="34" charset="-34"/>
              </a:rPr>
              <a:t>materiaalia</a:t>
            </a:r>
            <a:r>
              <a:rPr lang="en-US" sz="2400" u="sng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2400" u="sng" dirty="0" err="1">
                <a:latin typeface="Impact" panose="020B0806030902050204" pitchFamily="34" charset="0"/>
                <a:cs typeface="Cordia New" panose="020B0304020202020204" pitchFamily="34" charset="-34"/>
              </a:rPr>
              <a:t>varten</a:t>
            </a:r>
            <a:r>
              <a:rPr lang="en-US" sz="2400" dirty="0">
                <a:latin typeface="Impact" panose="020B0806030902050204" pitchFamily="34" charset="0"/>
                <a:cs typeface="Cordia New" panose="020B0304020202020204" pitchFamily="3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6277447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Wyoming PE teachers to teach Gaelic Games | IrishCentral.com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715322" y="475017"/>
            <a:ext cx="3822189" cy="74100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latin typeface="Impact" panose="020B0806030902050204" pitchFamily="34" charset="0"/>
              </a:rPr>
              <a:t>SALIVUOROT TO-AAMU 8-10</a:t>
            </a:r>
          </a:p>
        </p:txBody>
      </p:sp>
      <p:sp>
        <p:nvSpPr>
          <p:cNvPr id="5" name="Sisällön paikkamerkki 3"/>
          <p:cNvSpPr>
            <a:spLocks noGrp="1"/>
          </p:cNvSpPr>
          <p:nvPr>
            <p:ph sz="half" idx="2"/>
          </p:nvPr>
        </p:nvSpPr>
        <p:spPr>
          <a:xfrm>
            <a:off x="7760072" y="2053883"/>
            <a:ext cx="3822189" cy="406862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 err="1">
                <a:latin typeface="Impact" panose="020B0806030902050204" pitchFamily="34" charset="0"/>
              </a:rPr>
              <a:t>Materiaalin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suunnitteluun</a:t>
            </a:r>
            <a:r>
              <a:rPr lang="en-US" sz="2400" dirty="0">
                <a:latin typeface="Impact" panose="020B0806030902050204" pitchFamily="34" charset="0"/>
              </a:rPr>
              <a:t>, </a:t>
            </a:r>
            <a:r>
              <a:rPr lang="en-US" sz="2400" dirty="0" err="1">
                <a:latin typeface="Impact" panose="020B0806030902050204" pitchFamily="34" charset="0"/>
              </a:rPr>
              <a:t>kokeiluun</a:t>
            </a:r>
            <a:r>
              <a:rPr lang="en-US" sz="2400" dirty="0">
                <a:latin typeface="Impact" panose="020B0806030902050204" pitchFamily="34" charset="0"/>
              </a:rPr>
              <a:t>, </a:t>
            </a:r>
            <a:r>
              <a:rPr lang="en-US" sz="2400" dirty="0" err="1">
                <a:latin typeface="Impact" panose="020B0806030902050204" pitchFamily="34" charset="0"/>
              </a:rPr>
              <a:t>tuottamiseen</a:t>
            </a:r>
            <a:r>
              <a:rPr lang="en-US" sz="2400" dirty="0">
                <a:latin typeface="Impact" panose="020B0806030902050204" pitchFamily="34" charset="0"/>
              </a:rPr>
              <a:t> ja </a:t>
            </a:r>
            <a:r>
              <a:rPr lang="en-US" sz="2400" dirty="0" err="1">
                <a:latin typeface="Impact" panose="020B0806030902050204" pitchFamily="34" charset="0"/>
              </a:rPr>
              <a:t>mahdolliseen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kuvaamiseen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tarvitaan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salia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jonkun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verran</a:t>
            </a:r>
            <a:r>
              <a:rPr lang="en-US" sz="2400" dirty="0">
                <a:latin typeface="Impact" panose="020B0806030902050204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Mun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ryhmän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aamut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syksyllä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Impact" panose="020B0806030902050204" pitchFamily="34" charset="0"/>
              </a:rPr>
              <a:t>To 2.10 8-10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Impact" panose="020B0806030902050204" pitchFamily="34" charset="0"/>
              </a:rPr>
              <a:t>To 30.10 8-10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Impact" panose="020B0806030902050204" pitchFamily="34" charset="0"/>
              </a:rPr>
              <a:t>To 11.12 8-10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Impact" panose="020B080603090205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Impact" panose="020B0806030902050204" pitchFamily="34" charset="0"/>
              </a:rPr>
              <a:t>Kevät </a:t>
            </a:r>
            <a:r>
              <a:rPr lang="en-US" sz="2400" dirty="0" err="1">
                <a:solidFill>
                  <a:prstClr val="black"/>
                </a:solidFill>
                <a:latin typeface="Impact" panose="020B0806030902050204" pitchFamily="34" charset="0"/>
              </a:rPr>
              <a:t>katsotaan</a:t>
            </a:r>
            <a:r>
              <a:rPr lang="en-US" sz="2400" dirty="0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mpact" panose="020B0806030902050204" pitchFamily="34" charset="0"/>
              </a:rPr>
              <a:t>erikseen</a:t>
            </a:r>
            <a:r>
              <a:rPr lang="en-US" sz="2400" dirty="0">
                <a:solidFill>
                  <a:prstClr val="black"/>
                </a:solidFill>
                <a:latin typeface="Impact" panose="020B0806030902050204" pitchFamily="34" charset="0"/>
              </a:rPr>
              <a:t>.</a:t>
            </a:r>
            <a:endParaRPr lang="en-US" sz="2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03290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7ACD4-695A-A144-3EEC-433CFE2B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SPORTTIPANKKI-MATERIAALIT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2AA67-D507-650F-4F68-9972816A50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fi-FI" dirty="0"/>
          </a:p>
          <a:p>
            <a:pPr marL="0" indent="0">
              <a:buNone/>
            </a:pPr>
            <a:r>
              <a:rPr lang="fi-FI" dirty="0"/>
              <a:t>5 OPISKELIJAA/RYHMÄ MOLEMMISSA RYHMISSÄ VALMISTELEE KOKO LUKUVUODEN AJALTA 2 </a:t>
            </a:r>
            <a:r>
              <a:rPr lang="fi-FI" b="1" dirty="0"/>
              <a:t>UUTTA (EI MUN DEMOILTA, EI SPORTTIPANKISTA TAI NETISTÄ)</a:t>
            </a:r>
            <a:r>
              <a:rPr lang="fi-FI" dirty="0"/>
              <a:t> HYVÄKSYTTYÄ KLIPPIÄ SPORTTIPANKKIIN+2 MUUTA VALMISTA TUOKIOTA.</a:t>
            </a:r>
          </a:p>
          <a:p>
            <a:pPr marL="0" indent="0">
              <a:buNone/>
            </a:pPr>
            <a:r>
              <a:rPr lang="fi-FI" dirty="0"/>
              <a:t>OHJEET PEDANETTIIN. HYVÄKSYJÄ (PAHA POLIISI) JANNE HOIKKANEN.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68193-C35E-4A22-49BA-0F02A2F4C5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fi-FI" dirty="0"/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0565CA0F-EE5B-920A-3731-0688E0DD6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37" y="1844675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145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" y="0"/>
            <a:ext cx="12074434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894115" y="3237967"/>
            <a:ext cx="24253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Hauskuus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tehostaa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oppimista</a:t>
            </a: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99759" y="4992293"/>
            <a:ext cx="35879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Viihtyminen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luo maaperän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oppimiselle </a:t>
            </a:r>
          </a:p>
        </p:txBody>
      </p:sp>
      <p:sp>
        <p:nvSpPr>
          <p:cNvPr id="8" name="Rectangle 7"/>
          <p:cNvSpPr/>
          <p:nvPr/>
        </p:nvSpPr>
        <p:spPr>
          <a:xfrm>
            <a:off x="890308" y="2249195"/>
            <a:ext cx="41929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HAUSKUUS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1234119" y="3127447"/>
              <a:ext cx="3505320" cy="1105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9719" y="3113047"/>
                <a:ext cx="3533400" cy="13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56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Book Turning A Page">
            <a:hlinkClick r:id="" action="ppaction://media"/>
            <a:extLst>
              <a:ext uri="{FF2B5EF4-FFF2-40B4-BE49-F238E27FC236}">
                <a16:creationId xmlns:a16="http://schemas.microsoft.com/office/drawing/2014/main" id="{CB9C769C-0D4B-1F6C-0D00-A387C6C905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81F3C5-EA7F-2799-21F3-451C8BF74C22}"/>
              </a:ext>
            </a:extLst>
          </p:cNvPr>
          <p:cNvSpPr txBox="1"/>
          <p:nvPr/>
        </p:nvSpPr>
        <p:spPr>
          <a:xfrm>
            <a:off x="4792403" y="611014"/>
            <a:ext cx="615848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AKTIIVINEN OSALLISTUMINEN LUENNOILLE JA DEMOILLE (SEKÄ FYYSISESTI ETTÄ PSYYKKISESTI LÄSNÄ…)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ALKUVERROJEN PITÄMIEN (MUISTA INNOVATIIVISUUS)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TUNTIEN SISÄLTÖJEN/IDEOIDEN KIRJAAMINEN. TUNTIEN ASIOITA JA TEEMOJA EI LÖYDY MISTÄÄN KIRJOISTA TAI OPPAISTA ELI TULEVAN TYÖNNE KANNALTA KANNATTAA OLLA AKTIIVINEN, KYSELLÄ, IHMETELLÄ JA YHDESSÄ KEHITELLÄ TEEMAN MUKAISIA ASIOITA0ITSENÄISTÄ TYÖTÄ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MATERIAALIN SUUNNITTELU, JA TOTEUTTAMINEN (KUVAAMINEN)!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10CF4E-E461-00CA-40C0-171AF7979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2982"/>
            <a:ext cx="396884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0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EC8F3-59AB-5CC2-3DB4-33069DB0F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6600" dirty="0">
                <a:latin typeface="Impact" panose="020B0806030902050204" pitchFamily="34" charset="0"/>
              </a:rPr>
              <a:t>ARVIOINTI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A26776-6C75-9BBE-E59C-C55C6D86B2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9575" y="1502561"/>
            <a:ext cx="4801673" cy="478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F9430-B1DE-AC5E-6C27-9D3A35AA3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002957"/>
              </a:solidFill>
              <a:effectLst/>
              <a:highlight>
                <a:srgbClr val="FFFFFF"/>
              </a:highlight>
              <a:uLnTx/>
              <a:uFillTx/>
              <a:latin typeface="Aleo" panose="020F08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</a:rPr>
              <a:t>Opintojakson suoritettuaan opiskelija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</a:rPr>
              <a:t>on kehittynyt monipuolisemmaksi palloilun taidoissa ja tiedoissa.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</a:rPr>
              <a:t>osaa soveltaa pelien peruskäsitteitä ja yhteistoimintaa.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</a:rPr>
              <a:t>osaa analysoida oppilasryhmän palloilullisia tarpeita ja suunnitella sen mukaisia aktiivisia oppitunteja (materiaalin tuottaminen).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</a:rPr>
              <a:t>ymmärtää oppimista edistävien OPETUSMENETELMIEN SEKÄ EKOLOGISEN MALLIN </a:t>
            </a:r>
            <a:r>
              <a:rPr lang="fi-FI" sz="2000" dirty="0">
                <a:solidFill>
                  <a:srgbClr val="212529"/>
                </a:solidFill>
                <a:highlight>
                  <a:srgbClr val="FFFFFF"/>
                </a:highlight>
                <a:latin typeface="Impact" panose="020B0806030902050204" pitchFamily="34" charset="0"/>
              </a:rPr>
              <a:t>merkityksen palloilun opettamisessa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</a:rPr>
              <a:t>osaa huomioida eri tasoiset palloilijat ja edesauttaa myönteisten palloilukokemusten syntymistä koko ryhmälle.</a:t>
            </a:r>
          </a:p>
          <a:p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EC5334-0F09-B473-FFD5-229FF7ACB589}"/>
              </a:ext>
            </a:extLst>
          </p:cNvPr>
          <p:cNvSpPr txBox="1"/>
          <p:nvPr/>
        </p:nvSpPr>
        <p:spPr>
          <a:xfrm>
            <a:off x="6457122" y="4967122"/>
            <a:ext cx="37072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Arviointiperusteet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Aktiivinen osallistuminen harjoituksiin 50 %, itsenäiset tehtävät 50 %. Itsearviointi.</a:t>
            </a:r>
          </a:p>
        </p:txBody>
      </p:sp>
    </p:spTree>
    <p:extLst>
      <p:ext uri="{BB962C8B-B14F-4D97-AF65-F5344CB8AC3E}">
        <p14:creationId xmlns:p14="http://schemas.microsoft.com/office/powerpoint/2010/main" val="1224785783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353E8-0412-32DE-9684-1A1346DFC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73" b="1364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745C82-100B-0E26-6633-285FE5497E31}"/>
              </a:ext>
            </a:extLst>
          </p:cNvPr>
          <p:cNvSpPr txBox="1"/>
          <p:nvPr/>
        </p:nvSpPr>
        <p:spPr>
          <a:xfrm>
            <a:off x="2687518" y="3763302"/>
            <a:ext cx="2321210" cy="2821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HAUSKUUS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A0AD8-9150-CC3B-EF62-E7033F178552}"/>
              </a:ext>
            </a:extLst>
          </p:cNvPr>
          <p:cNvSpPr txBox="1"/>
          <p:nvPr/>
        </p:nvSpPr>
        <p:spPr>
          <a:xfrm>
            <a:off x="1794009" y="586337"/>
            <a:ext cx="302365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POSITIIVISUUS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2AA58-2AFE-E1C2-792F-0DFE673CB417}"/>
              </a:ext>
            </a:extLst>
          </p:cNvPr>
          <p:cNvSpPr txBox="1"/>
          <p:nvPr/>
        </p:nvSpPr>
        <p:spPr>
          <a:xfrm>
            <a:off x="8815287" y="880758"/>
            <a:ext cx="279895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MIELEKKYYS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27E7A8-ADF0-6CE4-5DE7-5D9E3F997559}"/>
              </a:ext>
            </a:extLst>
          </p:cNvPr>
          <p:cNvSpPr txBox="1"/>
          <p:nvPr/>
        </p:nvSpPr>
        <p:spPr>
          <a:xfrm>
            <a:off x="746705" y="2261290"/>
            <a:ext cx="194081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AVOIMUUS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D8F4E8-28DB-3A14-781A-A83A27B5F2DF}"/>
              </a:ext>
            </a:extLst>
          </p:cNvPr>
          <p:cNvSpPr txBox="1"/>
          <p:nvPr/>
        </p:nvSpPr>
        <p:spPr>
          <a:xfrm>
            <a:off x="7982773" y="5173945"/>
            <a:ext cx="307191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INNOVATIIVISUUS</a:t>
            </a:r>
          </a:p>
        </p:txBody>
      </p:sp>
    </p:spTree>
    <p:extLst>
      <p:ext uri="{BB962C8B-B14F-4D97-AF65-F5344CB8AC3E}">
        <p14:creationId xmlns:p14="http://schemas.microsoft.com/office/powerpoint/2010/main" val="2754382920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CA490C6-7026-A292-A2FD-7620C98CB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2" t="8370" r="34346" b="6935"/>
          <a:stretch>
            <a:fillRect/>
          </a:stretch>
        </p:blipFill>
        <p:spPr>
          <a:xfrm>
            <a:off x="4445391" y="773723"/>
            <a:ext cx="3559126" cy="54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0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Hand holding piece of white puzzle on blue background">
            <a:extLst>
              <a:ext uri="{FF2B5EF4-FFF2-40B4-BE49-F238E27FC236}">
                <a16:creationId xmlns:a16="http://schemas.microsoft.com/office/drawing/2014/main" id="{DCA429A0-B36C-BC3F-9EA4-BF7EA8832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1" b="82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2451E-279A-9C5B-EDD6-8D1B43CC6A5F}"/>
              </a:ext>
            </a:extLst>
          </p:cNvPr>
          <p:cNvSpPr txBox="1"/>
          <p:nvPr/>
        </p:nvSpPr>
        <p:spPr>
          <a:xfrm>
            <a:off x="296066" y="505433"/>
            <a:ext cx="619298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TIPIN OSUUS SYVENTÄVISTÄ 2 OP=28 t eli 22 t ITSENÄISTÄ TYÖTÄ.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BBFC07-3C0A-8379-A385-347DE4BAA390}"/>
              </a:ext>
            </a:extLst>
          </p:cNvPr>
          <p:cNvSpPr txBox="1"/>
          <p:nvPr/>
        </p:nvSpPr>
        <p:spPr>
          <a:xfrm>
            <a:off x="6327914" y="4245438"/>
            <a:ext cx="618876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DEMOJA SEKÄ SYKSYLLÄ ETTÄ KEVÄÄLLÄ.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90902D-6A6C-5193-C454-27F9A6F33E75}"/>
              </a:ext>
            </a:extLst>
          </p:cNvPr>
          <p:cNvSpPr txBox="1"/>
          <p:nvPr/>
        </p:nvSpPr>
        <p:spPr>
          <a:xfrm>
            <a:off x="1490870" y="4974428"/>
            <a:ext cx="6188764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MUODOSTAA PEKAN DEMOJEN KANSSA 4 OP KOKONAISUUDEN, JOTKA ARVIOIDAAN ERIKSEEN.</a:t>
            </a:r>
          </a:p>
        </p:txBody>
      </p:sp>
    </p:spTree>
    <p:extLst>
      <p:ext uri="{BB962C8B-B14F-4D97-AF65-F5344CB8AC3E}">
        <p14:creationId xmlns:p14="http://schemas.microsoft.com/office/powerpoint/2010/main" val="3320086318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at does it mean for Pedagogy to think like a Game-Developer? - PHASE -  Asia Pacific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1" y="10"/>
            <a:ext cx="9669642" cy="68579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22001" y="101600"/>
            <a:ext cx="4625453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dirty="0">
                <a:latin typeface="Impact" panose="020B0806030902050204" pitchFamily="34" charset="0"/>
                <a:cs typeface="Cordia New" panose="020B0304020202020204" pitchFamily="34" charset="-34"/>
              </a:rPr>
              <a:t>KURSSIN SUORITETTUAAN OPISKELIJA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7531610" y="304800"/>
            <a:ext cx="3822189" cy="6553190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9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highlight>
                <a:srgbClr val="FFFFFF"/>
              </a:highligh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on kehittynyt monipuolisemmaksi palloilun taidoissa ja tiedoissa.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9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highlight>
                <a:srgbClr val="FFFFFF"/>
              </a:highligh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osaa soveltaa pelien peruskäsitteitä ja yhteistoimintaa.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9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highlight>
                <a:srgbClr val="FFFFFF"/>
              </a:highligh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osaa analysoida oppilasryhmän palloilullisia tarpeita ja suunnitella sen mukaisia aktiivisia oppitunteja (materiaalin tuottaminen).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9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highlight>
                <a:srgbClr val="FFFFFF"/>
              </a:highligh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ymmärtää oppimista edistävien OPETUSMENETELMIEN SEKÄ EKOLOGISEN MALLIN merkityksen palloilun opettamisessa.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9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highlight>
                <a:srgbClr val="FFFFFF"/>
              </a:highligh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osaa huomioida eri tasoiset palloilijat ja edesauttaa myönteisten palloilukokemusten syntymistä koko ryhmälle.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1523799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uva 1" descr="Kuva, joka sisältää kohteen ruoho, Suorakaide, vihreä&#10;&#10;Kuvaus luotu automaattisesti">
            <a:extLst>
              <a:ext uri="{FF2B5EF4-FFF2-40B4-BE49-F238E27FC236}">
                <a16:creationId xmlns:a16="http://schemas.microsoft.com/office/drawing/2014/main" id="{31699ED6-F6D3-F928-7C31-C5F9F15C2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2" r="103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7DDCC7A5-2BEE-2F10-F960-A6A92114DE7A}"/>
              </a:ext>
            </a:extLst>
          </p:cNvPr>
          <p:cNvSpPr/>
          <p:nvPr/>
        </p:nvSpPr>
        <p:spPr>
          <a:xfrm>
            <a:off x="2293034" y="492369"/>
            <a:ext cx="7821637" cy="126609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EKOLOGINEN MALLI-TEORIA</a:t>
            </a:r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34430D78-4258-0932-AB0C-F71480AD9AF2}"/>
              </a:ext>
            </a:extLst>
          </p:cNvPr>
          <p:cNvSpPr/>
          <p:nvPr/>
        </p:nvSpPr>
        <p:spPr>
          <a:xfrm>
            <a:off x="2293034" y="2566072"/>
            <a:ext cx="7821637" cy="126609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NON-LINEAARI PEDAGOGIIKKA-PERIAATTEET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B7200B5B-3D4F-3672-839F-FDD991DEDC8E}"/>
              </a:ext>
            </a:extLst>
          </p:cNvPr>
          <p:cNvSpPr/>
          <p:nvPr/>
        </p:nvSpPr>
        <p:spPr>
          <a:xfrm>
            <a:off x="2293034" y="4828626"/>
            <a:ext cx="7821637" cy="126609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CONSTRAINTS LED APPROACH-MENETELMÄ</a:t>
            </a:r>
          </a:p>
        </p:txBody>
      </p:sp>
    </p:spTree>
    <p:extLst>
      <p:ext uri="{BB962C8B-B14F-4D97-AF65-F5344CB8AC3E}">
        <p14:creationId xmlns:p14="http://schemas.microsoft.com/office/powerpoint/2010/main" val="16585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3E96B5E-5006-EC55-7F4A-97A4A4B68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084" y="1051122"/>
            <a:ext cx="2619375" cy="1743075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EDDA4B15-3FE2-94C8-56B7-589D88248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773" y="3982841"/>
            <a:ext cx="2600325" cy="176212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D116142-8796-D598-A258-DCAAD5245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959" y="4063803"/>
            <a:ext cx="2857500" cy="16002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09712B5-B448-2711-9E18-546F16B11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706" y="1051121"/>
            <a:ext cx="2619375" cy="1743075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71FA55D8-4FA8-47FD-61ED-05C0A604CEE5}"/>
              </a:ext>
            </a:extLst>
          </p:cNvPr>
          <p:cNvSpPr txBox="1"/>
          <p:nvPr/>
        </p:nvSpPr>
        <p:spPr>
          <a:xfrm>
            <a:off x="9438688" y="1466484"/>
            <a:ext cx="6098344" cy="2544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ENEMMÄN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PELINOMAINEN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6BE5B98-B3BB-DB04-F9E5-927A0F176216}"/>
              </a:ext>
            </a:extLst>
          </p:cNvPr>
          <p:cNvSpPr txBox="1"/>
          <p:nvPr/>
        </p:nvSpPr>
        <p:spPr>
          <a:xfrm>
            <a:off x="4863904" y="349895"/>
            <a:ext cx="609834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PALJON TOISTOJA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E0EFB90-AC81-688A-0B75-DB67DFC305E0}"/>
              </a:ext>
            </a:extLst>
          </p:cNvPr>
          <p:cNvSpPr txBox="1"/>
          <p:nvPr/>
        </p:nvSpPr>
        <p:spPr>
          <a:xfrm>
            <a:off x="4681098" y="6027974"/>
            <a:ext cx="609834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VÄHÄN TOISTOJA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4C4C0AE9-F774-D028-7B0D-C0CD551EF253}"/>
              </a:ext>
            </a:extLst>
          </p:cNvPr>
          <p:cNvSpPr txBox="1"/>
          <p:nvPr/>
        </p:nvSpPr>
        <p:spPr>
          <a:xfrm>
            <a:off x="219221" y="3169525"/>
            <a:ext cx="609834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EI PELINOMAINEN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270D14ED-D1CD-5712-1800-C4FB67A00005}"/>
              </a:ext>
            </a:extLst>
          </p:cNvPr>
          <p:cNvSpPr txBox="1"/>
          <p:nvPr/>
        </p:nvSpPr>
        <p:spPr>
          <a:xfrm>
            <a:off x="7913076" y="4603714"/>
            <a:ext cx="4461730" cy="1512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MONTA PELAAJAA, ISO KENTTÄ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02FF26B7-040F-07C9-51EF-3FD5C9962F82}"/>
              </a:ext>
            </a:extLst>
          </p:cNvPr>
          <p:cNvSpPr txBox="1"/>
          <p:nvPr/>
        </p:nvSpPr>
        <p:spPr>
          <a:xfrm>
            <a:off x="717452" y="589960"/>
            <a:ext cx="71077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DRILLIT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6CB2BE33-EAEA-5AAA-7E0E-982408E57C93}"/>
              </a:ext>
            </a:extLst>
          </p:cNvPr>
          <p:cNvSpPr txBox="1"/>
          <p:nvPr/>
        </p:nvSpPr>
        <p:spPr>
          <a:xfrm>
            <a:off x="374552" y="5787908"/>
            <a:ext cx="260032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JONOTTAMINEN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23B1DB71-267B-06C3-6148-70874361FE4A}"/>
              </a:ext>
            </a:extLst>
          </p:cNvPr>
          <p:cNvSpPr txBox="1"/>
          <p:nvPr/>
        </p:nvSpPr>
        <p:spPr>
          <a:xfrm>
            <a:off x="7921281" y="629071"/>
            <a:ext cx="73152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PIENPELIT (3V1, 3V2, 4V2…)</a:t>
            </a:r>
          </a:p>
        </p:txBody>
      </p:sp>
      <p:cxnSp>
        <p:nvCxnSpPr>
          <p:cNvPr id="23" name="Suora yhdysviiva 22">
            <a:extLst>
              <a:ext uri="{FF2B5EF4-FFF2-40B4-BE49-F238E27FC236}">
                <a16:creationId xmlns:a16="http://schemas.microsoft.com/office/drawing/2014/main" id="{776BF84B-4D78-9ACE-2323-0D2F1EBFC151}"/>
              </a:ext>
            </a:extLst>
          </p:cNvPr>
          <p:cNvCxnSpPr/>
          <p:nvPr/>
        </p:nvCxnSpPr>
        <p:spPr>
          <a:xfrm>
            <a:off x="6096000" y="869136"/>
            <a:ext cx="0" cy="487583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9BF90C70-BF57-DB08-26A9-1A59CB4DC25C}"/>
              </a:ext>
            </a:extLst>
          </p:cNvPr>
          <p:cNvCxnSpPr>
            <a:cxnSpLocks/>
          </p:cNvCxnSpPr>
          <p:nvPr/>
        </p:nvCxnSpPr>
        <p:spPr>
          <a:xfrm flipV="1">
            <a:off x="2974877" y="3409590"/>
            <a:ext cx="6352003" cy="1941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0163E48-048F-932A-C023-07D0757A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A6D8F400-21A3-9D5F-B91B-B0BE8D97445C}"/>
              </a:ext>
            </a:extLst>
          </p:cNvPr>
          <p:cNvSpPr/>
          <p:nvPr/>
        </p:nvSpPr>
        <p:spPr>
          <a:xfrm>
            <a:off x="2855741" y="235503"/>
            <a:ext cx="6068038" cy="815926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EKOLOGINEN MALLI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CD9139F2-CF1D-799A-A925-7A69330AE85D}"/>
              </a:ext>
            </a:extLst>
          </p:cNvPr>
          <p:cNvSpPr/>
          <p:nvPr/>
        </p:nvSpPr>
        <p:spPr>
          <a:xfrm>
            <a:off x="1193409" y="3590388"/>
            <a:ext cx="4082148" cy="815926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NON-LINEAARI PEDAGOGIIKKA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20A0FCD-2AD6-F0ED-3589-6E292AC88D74}"/>
              </a:ext>
            </a:extLst>
          </p:cNvPr>
          <p:cNvSpPr/>
          <p:nvPr/>
        </p:nvSpPr>
        <p:spPr>
          <a:xfrm>
            <a:off x="7033846" y="3616960"/>
            <a:ext cx="4232030" cy="815926"/>
          </a:xfrm>
          <a:prstGeom prst="roundRect">
            <a:avLst/>
          </a:prstGeom>
          <a:solidFill>
            <a:srgbClr val="FF0000"/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DIFFERENTIAALI OPPIMINEN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9109A206-B9F3-9D7E-696D-D855F780FCDA}"/>
              </a:ext>
            </a:extLst>
          </p:cNvPr>
          <p:cNvSpPr/>
          <p:nvPr/>
        </p:nvSpPr>
        <p:spPr>
          <a:xfrm>
            <a:off x="2740856" y="5170919"/>
            <a:ext cx="1662332" cy="815926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CLA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733A69C6-1A1D-F725-B3E2-880978DAEE62}"/>
              </a:ext>
            </a:extLst>
          </p:cNvPr>
          <p:cNvSpPr/>
          <p:nvPr/>
        </p:nvSpPr>
        <p:spPr>
          <a:xfrm>
            <a:off x="7788812" y="5170919"/>
            <a:ext cx="1662332" cy="815926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TGM</a:t>
            </a:r>
          </a:p>
        </p:txBody>
      </p:sp>
    </p:spTree>
    <p:extLst>
      <p:ext uri="{BB962C8B-B14F-4D97-AF65-F5344CB8AC3E}">
        <p14:creationId xmlns:p14="http://schemas.microsoft.com/office/powerpoint/2010/main" val="13263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9E7E5-D551-B953-360C-86DD22B2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Teorioista huolimatta…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95DBF-D132-8A6D-6833-40E9BAFD0C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/>
              <a:t>Liikunnanopettajat ja valmentajat suosivat tyypillisesti vähäistä vaihtelua taitoa opettaessaan. MIKSI? </a:t>
            </a:r>
          </a:p>
          <a:p>
            <a:pPr marL="514350" indent="-514350">
              <a:buAutoNum type="arabicPeriod"/>
            </a:pPr>
            <a:r>
              <a:rPr lang="fi-FI" dirty="0"/>
              <a:t>Näkyvä ja nopea suorituskyvyn nouseminen </a:t>
            </a:r>
          </a:p>
          <a:p>
            <a:pPr marL="514350" indent="-514350">
              <a:buAutoNum type="arabicPeriod"/>
            </a:pPr>
            <a:r>
              <a:rPr lang="fi-FI" dirty="0"/>
              <a:t>Taidon opettajat opettavat taidon niin, miten he itse oppivat taidon aikoinaan </a:t>
            </a:r>
          </a:p>
          <a:p>
            <a:pPr marL="514350" indent="-514350">
              <a:buAutoNum type="arabicPeriod"/>
            </a:pPr>
            <a:r>
              <a:rPr lang="fi-FI" dirty="0"/>
              <a:t>Vähäistä vaihtelua on helpompi hallita ja toteuttaa (</a:t>
            </a:r>
            <a:r>
              <a:rPr lang="fi-FI" dirty="0" err="1"/>
              <a:t>Buszard</a:t>
            </a:r>
            <a:r>
              <a:rPr lang="fi-FI" dirty="0"/>
              <a:t> et al. 2017), etenkin kokematon opettaja!</a:t>
            </a:r>
          </a:p>
          <a:p>
            <a:endParaRPr lang="fi-FI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21CC58-D699-7992-313D-764DCFC039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590255" y="1825625"/>
            <a:ext cx="4345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46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Differences Between Tennis and Badminton - Burbank Badminto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89097" y="199705"/>
            <a:ext cx="5345442" cy="1095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latin typeface="Impact" panose="020B0806030902050204" pitchFamily="34" charset="0"/>
                <a:cs typeface="Cordia New" panose="020B0304020202020204" pitchFamily="34" charset="-34"/>
              </a:rPr>
              <a:t>SISÄLLÖT/SYKSY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57392" y="1504334"/>
            <a:ext cx="4396408" cy="535365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Impact" panose="020B0806030902050204" pitchFamily="34" charset="0"/>
                <a:cs typeface="Cordia New" panose="020B0304020202020204" pitchFamily="34" charset="-34"/>
              </a:rPr>
              <a:t>3x </a:t>
            </a:r>
            <a:r>
              <a:rPr lang="en-US" sz="36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pallottelupelit</a:t>
            </a:r>
            <a:endParaRPr lang="en-US" sz="3600" b="1" dirty="0">
              <a:latin typeface="Impact" panose="020B0806030902050204" pitchFamily="34" charset="0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3600" b="1" dirty="0">
                <a:latin typeface="Impact" panose="020B0806030902050204" pitchFamily="34" charset="0"/>
                <a:cs typeface="Cordia New" panose="020B0304020202020204" pitchFamily="34" charset="-34"/>
              </a:rPr>
              <a:t>2x </a:t>
            </a:r>
            <a:r>
              <a:rPr lang="en-US" sz="36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noppa</a:t>
            </a:r>
            <a:r>
              <a:rPr lang="en-US" sz="3600" b="1" dirty="0">
                <a:latin typeface="Impact" panose="020B0806030902050204" pitchFamily="34" charset="0"/>
                <a:cs typeface="Cordia New" panose="020B0304020202020204" pitchFamily="34" charset="-34"/>
              </a:rPr>
              <a:t>/</a:t>
            </a:r>
            <a:r>
              <a:rPr lang="en-US" sz="36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pelikortti</a:t>
            </a:r>
            <a:endParaRPr lang="en-US" sz="3600" b="1" dirty="0">
              <a:latin typeface="Impact" panose="020B0806030902050204" pitchFamily="34" charset="0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3600" b="1" dirty="0">
                <a:latin typeface="Impact" panose="020B0806030902050204" pitchFamily="34" charset="0"/>
                <a:cs typeface="Cordia New" panose="020B0304020202020204" pitchFamily="34" charset="-34"/>
              </a:rPr>
              <a:t>2x </a:t>
            </a:r>
            <a:r>
              <a:rPr lang="en-US" sz="36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omat</a:t>
            </a:r>
            <a:r>
              <a:rPr lang="en-US" sz="3600" b="1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36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lajit</a:t>
            </a:r>
            <a:endParaRPr lang="en-US" sz="3600" b="1" dirty="0">
              <a:latin typeface="Impact" panose="020B0806030902050204" pitchFamily="34" charset="0"/>
              <a:cs typeface="Cordia New" panose="020B0304020202020204" pitchFamily="34" charset="-34"/>
            </a:endParaRPr>
          </a:p>
          <a:p>
            <a:pPr marL="0" indent="0">
              <a:buNone/>
            </a:pPr>
            <a:endParaRPr lang="en-US" sz="3600" b="1" dirty="0">
              <a:latin typeface="Impact" panose="020B0806030902050204" pitchFamily="34" charset="0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36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Aktiivisuus</a:t>
            </a:r>
            <a:endParaRPr lang="en-US" sz="3600" b="1" dirty="0">
              <a:latin typeface="Impact" panose="020B0806030902050204" pitchFamily="34" charset="0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36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Materiaalin</a:t>
            </a:r>
            <a:r>
              <a:rPr lang="en-US" sz="3600" b="1" dirty="0">
                <a:latin typeface="Impact" panose="020B0806030902050204" pitchFamily="34" charset="0"/>
                <a:cs typeface="Cordia New" panose="020B0304020202020204" pitchFamily="34" charset="-34"/>
              </a:rPr>
              <a:t> </a:t>
            </a:r>
            <a:r>
              <a:rPr lang="en-US" sz="36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kerääminen</a:t>
            </a:r>
            <a:r>
              <a:rPr lang="en-US" sz="3600" b="1" dirty="0">
                <a:latin typeface="Impact" panose="020B0806030902050204" pitchFamily="34" charset="0"/>
                <a:cs typeface="Cordia New" panose="020B0304020202020204" pitchFamily="34" charset="-34"/>
              </a:rPr>
              <a:t> ja </a:t>
            </a:r>
            <a:r>
              <a:rPr lang="en-US" sz="36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tuottaminen</a:t>
            </a:r>
            <a:r>
              <a:rPr lang="en-US" sz="3600" b="1" dirty="0">
                <a:latin typeface="Impact" panose="020B0806030902050204" pitchFamily="34" charset="0"/>
                <a:cs typeface="Cordia New" panose="020B0304020202020204" pitchFamily="34" charset="-34"/>
              </a:rPr>
              <a:t> (</a:t>
            </a:r>
            <a:r>
              <a:rPr lang="en-US" sz="3600" b="1" dirty="0" err="1">
                <a:latin typeface="Impact" panose="020B0806030902050204" pitchFamily="34" charset="0"/>
                <a:cs typeface="Cordia New" panose="020B0304020202020204" pitchFamily="34" charset="-34"/>
              </a:rPr>
              <a:t>Sporttipankki</a:t>
            </a:r>
            <a:r>
              <a:rPr lang="en-US" sz="3600" b="1" dirty="0">
                <a:latin typeface="Impact" panose="020B0806030902050204" pitchFamily="34" charset="0"/>
                <a:cs typeface="Cordia New" panose="020B0304020202020204" pitchFamily="34" charset="-34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11895191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ukautettu 2">
      <a:majorFont>
        <a:latin typeface="Impact"/>
        <a:ea typeface=""/>
        <a:cs typeface=""/>
      </a:majorFont>
      <a:minorFont>
        <a:latin typeface="Impac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c167213-36fa-43ce-a5b8-f5dde8fe5ad3}" enabled="1" method="Standard" siteId="{e9662d58-caa4-4bc1-b138-c8b1acab5a1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541</Words>
  <Application>Microsoft Office PowerPoint</Application>
  <PresentationFormat>Laajakuva</PresentationFormat>
  <Paragraphs>118</Paragraphs>
  <Slides>19</Slides>
  <Notes>1</Notes>
  <HiddenSlides>0</HiddenSlides>
  <MMClips>1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19</vt:i4>
      </vt:variant>
    </vt:vector>
  </HeadingPairs>
  <TitlesOfParts>
    <vt:vector size="33" baseType="lpstr">
      <vt:lpstr>Aleo</vt:lpstr>
      <vt:lpstr>Aptos</vt:lpstr>
      <vt:lpstr>Aptos Display</vt:lpstr>
      <vt:lpstr>Arial</vt:lpstr>
      <vt:lpstr>Bradley Hand ITC</vt:lpstr>
      <vt:lpstr>Calibri</vt:lpstr>
      <vt:lpstr>Calibri Light</vt:lpstr>
      <vt:lpstr>Cordia New</vt:lpstr>
      <vt:lpstr>Impact</vt:lpstr>
      <vt:lpstr>1_Office-teema</vt:lpstr>
      <vt:lpstr>Office Theme</vt:lpstr>
      <vt:lpstr>2_Office-teema</vt:lpstr>
      <vt:lpstr>4_Office-teema</vt:lpstr>
      <vt:lpstr>3_Office-teema</vt:lpstr>
      <vt:lpstr>Syventävät/Palloilu</vt:lpstr>
      <vt:lpstr>PowerPoint-esitys</vt:lpstr>
      <vt:lpstr>PowerPoint-esitys</vt:lpstr>
      <vt:lpstr>KURSSIN SUORITETTUAAN OPISKELIJA</vt:lpstr>
      <vt:lpstr>PowerPoint-esitys</vt:lpstr>
      <vt:lpstr>PowerPoint-esitys</vt:lpstr>
      <vt:lpstr>PowerPoint-esitys</vt:lpstr>
      <vt:lpstr>Teorioista huolimatta…</vt:lpstr>
      <vt:lpstr>SISÄLLÖT/SYKSY</vt:lpstr>
      <vt:lpstr>SISÄLLÖT/KEVÄT</vt:lpstr>
      <vt:lpstr>Toteutus</vt:lpstr>
      <vt:lpstr>ALKUVERRAT</vt:lpstr>
      <vt:lpstr>ALKUVERRA</vt:lpstr>
      <vt:lpstr>SALIVUOROT TO-AAMU 8-10</vt:lpstr>
      <vt:lpstr>SPORTTIPANKKI-MATERIAALIT</vt:lpstr>
      <vt:lpstr>PowerPoint-esitys</vt:lpstr>
      <vt:lpstr>PowerPoint-esitys</vt:lpstr>
      <vt:lpstr>ARVIOINTI</vt:lpstr>
      <vt:lpstr>PowerPoint-esitys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Laakso, Timo</dc:creator>
  <cp:lastModifiedBy>Laakso, Timo</cp:lastModifiedBy>
  <cp:revision>1</cp:revision>
  <dcterms:created xsi:type="dcterms:W3CDTF">2025-11-12T11:56:54Z</dcterms:created>
  <dcterms:modified xsi:type="dcterms:W3CDTF">2025-11-12T11:58:53Z</dcterms:modified>
</cp:coreProperties>
</file>