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2"/>
      <p:bold r:id="rId13"/>
      <p:italic r:id="rId14"/>
      <p:boldItalic r:id="rId15"/>
    </p:embeddedFont>
    <p:embeddedFont>
      <p:font typeface="Verdana" panose="020B0604030504040204" pitchFamily="34" charset="0"/>
      <p:regular r:id="rId16"/>
      <p:bold r:id="rId17"/>
      <p:italic r:id="rId18"/>
      <p:boldItalic r:id="rId19"/>
    </p:embeddedFont>
    <p:embeddedFont>
      <p:font typeface="Merriweather Sans" panose="020B0604020202020204" charset="0"/>
      <p:italic r:id="rId20"/>
      <p:boldItalic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91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font" Target="fonts/font10.fntdata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font" Target="fonts/font9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8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Char char="○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Char char="○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Char char="○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59527196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858903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3" name="Shape 9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340404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3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81282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4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106" name="Shape 10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451131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4" name="Shape 11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fi-FI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67963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21" name="Shape 121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fi-FI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649713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28" name="Shape 12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fi-FI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934462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8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134" name="Shape 13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067308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1" name="Shape 14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777467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24099" y="-38100"/>
            <a:ext cx="4495800" cy="7772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552949" y="2190750"/>
            <a:ext cx="5867400" cy="1943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90549" y="323850"/>
            <a:ext cx="5867400" cy="5676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4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/>
          <p:nvPr/>
        </p:nvSpPr>
        <p:spPr>
          <a:xfrm>
            <a:off x="228600" y="6453335"/>
            <a:ext cx="3429000" cy="2746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1200" b="0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Idea 01 – Johdatus filosofiaan</a:t>
            </a:r>
          </a:p>
        </p:txBody>
      </p:sp>
      <p:pic>
        <p:nvPicPr>
          <p:cNvPr id="13" name="Shape 13" descr="Idea3_pp_kehys.png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Shape 14"/>
          <p:cNvSpPr txBox="1"/>
          <p:nvPr/>
        </p:nvSpPr>
        <p:spPr>
          <a:xfrm>
            <a:off x="206895" y="6453335"/>
            <a:ext cx="3429000" cy="2746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1200" b="0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Idea 3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PZ4VzhIuKCQ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Shape 89" descr="Idea3_pp_etusivu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Shape 90"/>
          <p:cNvSpPr txBox="1"/>
          <p:nvPr/>
        </p:nvSpPr>
        <p:spPr>
          <a:xfrm>
            <a:off x="4267200" y="2035760"/>
            <a:ext cx="4472072" cy="193899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0" i="0" u="none" strike="noStrike" cap="none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Luku </a:t>
            </a:r>
            <a:r>
              <a:rPr lang="fi-FI" sz="2400" dirty="0" smtClean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9</a:t>
            </a:r>
            <a:endParaRPr lang="fi-FI" sz="2400" b="0" i="0" u="none" strike="noStrike" cap="none" dirty="0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endParaRPr sz="2400" b="0" i="0" u="none" strike="noStrike" cap="none" dirty="0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1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Sosialismi: eroon sorrosta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Virittäytyminen aiheeseen</a:t>
            </a:r>
          </a:p>
        </p:txBody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806862" y="1514901"/>
            <a:ext cx="7530276" cy="433564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dirty="0"/>
              <a:t>Pohtikaa parin kanssa tai pienryhmissä sosialismiin ja kommunismiin liittyviä </a:t>
            </a:r>
            <a:r>
              <a:rPr lang="fi-FI" dirty="0" smtClean="0"/>
              <a:t>stereotypioita.</a:t>
            </a:r>
            <a:endParaRPr lang="fi-FI" dirty="0"/>
          </a:p>
          <a:p>
            <a:pPr marL="3429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dirty="0"/>
              <a:t>Keskustelkaa yhdessä ja tehkää koonti taululle tai </a:t>
            </a:r>
            <a:r>
              <a:rPr lang="fi-FI" dirty="0" smtClean="0"/>
              <a:t>digitaalisesti.</a:t>
            </a:r>
            <a:endParaRPr lang="fi-FI" dirty="0"/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Pohtikaa yhdessä:</a:t>
            </a:r>
          </a:p>
          <a:p>
            <a:pPr marL="457200" marR="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fi-FI" dirty="0"/>
              <a:t>Miksi aate herättää niin voimakkaita tunteita puolesta ja vastaan?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/>
              <a:t>Sosialismi</a:t>
            </a:r>
          </a:p>
        </p:txBody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685800" y="1376900"/>
            <a:ext cx="8001000" cy="452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175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dirty="0" smtClean="0"/>
              <a:t>Sosialismin aate syntyi teollistuvassa Euroopassa.</a:t>
            </a:r>
            <a:endParaRPr lang="fi-FI" dirty="0"/>
          </a:p>
          <a:p>
            <a:pPr marL="342900" marR="0" lvl="0" indent="-3175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dirty="0"/>
              <a:t>Työn tuottavuus kasvoi harppoen, mutta työläisten elinolot eivät parantuneet samaa </a:t>
            </a:r>
            <a:r>
              <a:rPr lang="fi-FI" dirty="0" smtClean="0"/>
              <a:t>tahtia.</a:t>
            </a:r>
          </a:p>
          <a:p>
            <a:pPr marR="0" lvl="1" algn="l" rtl="0">
              <a:spcBef>
                <a:spcPts val="560"/>
              </a:spcBef>
              <a:spcAft>
                <a:spcPts val="0"/>
              </a:spcAft>
              <a:buSzPct val="100000"/>
            </a:pPr>
            <a:r>
              <a:rPr lang="fi-FI" dirty="0" smtClean="0"/>
              <a:t>Ongelmia</a:t>
            </a:r>
            <a:endParaRPr lang="fi-FI" dirty="0"/>
          </a:p>
          <a:p>
            <a:pPr marR="0" lvl="2" algn="l" rtl="0">
              <a:spcBef>
                <a:spcPts val="560"/>
              </a:spcBef>
              <a:spcAft>
                <a:spcPts val="0"/>
              </a:spcAft>
              <a:buSzPct val="100000"/>
            </a:pPr>
            <a:r>
              <a:rPr lang="fi-FI" dirty="0"/>
              <a:t>p</a:t>
            </a:r>
            <a:r>
              <a:rPr lang="fi-FI" dirty="0" smtClean="0"/>
              <a:t>itkät </a:t>
            </a:r>
            <a:r>
              <a:rPr lang="fi-FI" dirty="0"/>
              <a:t>työajat ja kehno palkka</a:t>
            </a:r>
          </a:p>
          <a:p>
            <a:pPr marR="0" lvl="2" algn="l" rtl="0">
              <a:spcBef>
                <a:spcPts val="560"/>
              </a:spcBef>
              <a:spcAft>
                <a:spcPts val="0"/>
              </a:spcAft>
              <a:buSzPct val="100000"/>
            </a:pPr>
            <a:r>
              <a:rPr lang="fi-FI" dirty="0"/>
              <a:t>v</a:t>
            </a:r>
            <a:r>
              <a:rPr lang="fi-FI" dirty="0" smtClean="0"/>
              <a:t>aarallinen </a:t>
            </a:r>
            <a:r>
              <a:rPr lang="fi-FI" dirty="0"/>
              <a:t>työ</a:t>
            </a:r>
          </a:p>
          <a:p>
            <a:pPr marR="0" lvl="2" algn="l" rtl="0">
              <a:spcBef>
                <a:spcPts val="560"/>
              </a:spcBef>
              <a:spcAft>
                <a:spcPts val="0"/>
              </a:spcAft>
              <a:buSzPct val="100000"/>
            </a:pPr>
            <a:r>
              <a:rPr lang="fi-FI" dirty="0"/>
              <a:t>l</a:t>
            </a:r>
            <a:r>
              <a:rPr lang="fi-FI" dirty="0" smtClean="0"/>
              <a:t>apsityövoima</a:t>
            </a:r>
            <a:endParaRPr lang="fi-FI" dirty="0"/>
          </a:p>
          <a:p>
            <a:pPr marR="0" lvl="2" algn="l" rtl="0">
              <a:spcBef>
                <a:spcPts val="560"/>
              </a:spcBef>
              <a:spcAft>
                <a:spcPts val="0"/>
              </a:spcAft>
              <a:buSzPct val="100000"/>
            </a:pPr>
            <a:r>
              <a:rPr lang="fi-FI" dirty="0"/>
              <a:t>h</a:t>
            </a:r>
            <a:r>
              <a:rPr lang="fi-FI" dirty="0" smtClean="0"/>
              <a:t>uonot </a:t>
            </a:r>
            <a:r>
              <a:rPr lang="fi-FI" dirty="0" err="1"/>
              <a:t>asuinolot</a:t>
            </a:r>
            <a:r>
              <a:rPr lang="fi-FI" dirty="0"/>
              <a:t> ja hygienia</a:t>
            </a:r>
          </a:p>
          <a:p>
            <a:pPr marR="0" lvl="2" algn="l" rtl="0">
              <a:spcBef>
                <a:spcPts val="560"/>
              </a:spcBef>
              <a:spcAft>
                <a:spcPts val="0"/>
              </a:spcAft>
              <a:buSzPct val="100000"/>
            </a:pPr>
            <a:r>
              <a:rPr lang="fi-FI" dirty="0"/>
              <a:t>s</a:t>
            </a:r>
            <a:r>
              <a:rPr lang="fi-FI" dirty="0" smtClean="0"/>
              <a:t>aasteet </a:t>
            </a:r>
            <a:r>
              <a:rPr lang="fi-FI" dirty="0"/>
              <a:t>ja muut </a:t>
            </a:r>
            <a:r>
              <a:rPr lang="fi-FI" dirty="0" smtClean="0"/>
              <a:t>ympäristöongelmat</a:t>
            </a:r>
          </a:p>
          <a:p>
            <a:pPr lvl="0" indent="-317500">
              <a:spcBef>
                <a:spcPts val="560"/>
              </a:spcBef>
              <a:buClr>
                <a:srgbClr val="000000"/>
              </a:buClr>
            </a:pPr>
            <a:r>
              <a:rPr lang="fi-FI" b="1" dirty="0">
                <a:solidFill>
                  <a:srgbClr val="000000"/>
                </a:solidFill>
              </a:rPr>
              <a:t>Sosialismi</a:t>
            </a:r>
            <a:r>
              <a:rPr lang="fi-FI" dirty="0">
                <a:solidFill>
                  <a:srgbClr val="000000"/>
                </a:solidFill>
              </a:rPr>
              <a:t> vastasi työväenluokan avunhuutoon</a:t>
            </a:r>
            <a:r>
              <a:rPr lang="fi-FI" dirty="0" smtClean="0">
                <a:solidFill>
                  <a:srgbClr val="000000"/>
                </a:solidFill>
              </a:rPr>
              <a:t>.</a:t>
            </a:r>
            <a:endParaRPr lang="fi-FI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/>
              <a:t>Karl Marx</a:t>
            </a:r>
          </a:p>
        </p:txBody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791571" y="1514901"/>
            <a:ext cx="7792872" cy="433909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i="1" dirty="0" smtClean="0"/>
              <a:t>Filosofit </a:t>
            </a:r>
            <a:r>
              <a:rPr lang="fi-FI" i="1" dirty="0"/>
              <a:t>ovat vain eri tavoin selittäneet maailmaa, mutta tehtävä on sen </a:t>
            </a:r>
            <a:r>
              <a:rPr lang="fi-FI" i="1" dirty="0" smtClean="0"/>
              <a:t>muuttaminen.</a:t>
            </a:r>
            <a:endParaRPr lang="fi-FI" i="1" dirty="0"/>
          </a:p>
          <a:p>
            <a:pPr marL="41148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- Karl Marx (</a:t>
            </a:r>
            <a:r>
              <a:rPr lang="fi-FI" dirty="0" smtClean="0"/>
              <a:t>1818−1883</a:t>
            </a:r>
            <a:r>
              <a:rPr lang="fi-FI" dirty="0"/>
              <a:t>)</a:t>
            </a:r>
          </a:p>
          <a:p>
            <a:pPr marL="32004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342900" marR="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dirty="0"/>
              <a:t>Sosialistisen ja kommunistisen aatteen </a:t>
            </a:r>
            <a:r>
              <a:rPr lang="fi-FI" dirty="0" smtClean="0"/>
              <a:t>oppi-isä.</a:t>
            </a:r>
            <a:endParaRPr dirty="0"/>
          </a:p>
          <a:p>
            <a:pPr marL="342900" marR="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dirty="0"/>
              <a:t>Mistä johtuu työväenluokan ja omistavan luokan välinen eriarvoisuus?</a:t>
            </a:r>
          </a:p>
          <a:p>
            <a:pPr marR="0" lvl="1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</a:pPr>
            <a:r>
              <a:rPr lang="fi-FI" dirty="0"/>
              <a:t>Marx: </a:t>
            </a:r>
            <a:r>
              <a:rPr lang="fi-FI" dirty="0" smtClean="0"/>
              <a:t>Se johtuu riistoon </a:t>
            </a:r>
            <a:r>
              <a:rPr lang="fi-FI" dirty="0"/>
              <a:t>perustuvasta </a:t>
            </a:r>
            <a:r>
              <a:rPr lang="fi-FI" dirty="0" smtClean="0"/>
              <a:t>kapitalismista.</a:t>
            </a:r>
            <a:endParaRPr lang="fi-FI" dirty="0"/>
          </a:p>
          <a:p>
            <a:pPr marR="0" lvl="1" algn="l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fi-FI" dirty="0"/>
              <a:t>Yksityisomistukseen perustuva sijoittajavalta tavoittelee vain sijoitusten arvon </a:t>
            </a:r>
            <a:r>
              <a:rPr lang="fi-FI" dirty="0" smtClean="0"/>
              <a:t>kasvattamista.</a:t>
            </a:r>
            <a:endParaRPr lang="fi-FI" dirty="0"/>
          </a:p>
          <a:p>
            <a:pPr marR="0" lvl="1" algn="l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fi-FI" dirty="0"/>
              <a:t>Voitto syntyy työnpanoksen ja palkan välisestä </a:t>
            </a:r>
            <a:r>
              <a:rPr lang="fi-FI" dirty="0" err="1" smtClean="0"/>
              <a:t>epäsymmetriasta</a:t>
            </a:r>
            <a:r>
              <a:rPr lang="fi-FI" dirty="0" smtClean="0"/>
              <a:t>.</a:t>
            </a:r>
            <a:endParaRPr lang="fi-FI" dirty="0"/>
          </a:p>
          <a:p>
            <a:pPr marR="0" lvl="1" algn="l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fi-FI" b="1" dirty="0"/>
              <a:t>Eli omistava luokka riistää </a:t>
            </a:r>
            <a:r>
              <a:rPr lang="fi-FI" b="1" dirty="0" smtClean="0"/>
              <a:t>työväenluokkaa.</a:t>
            </a:r>
            <a:endParaRPr lang="fi-FI" b="1" dirty="0"/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None/>
            </a:pPr>
            <a:endParaRPr sz="2200" dirty="0"/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None/>
            </a:pPr>
            <a:endParaRPr sz="2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-FI"/>
              <a:t>Sosialismin keskeiset käsitteet</a:t>
            </a:r>
          </a:p>
        </p:txBody>
      </p:sp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685800" y="1181100"/>
            <a:ext cx="7772400" cy="4495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lnSpc>
                <a:spcPct val="115000"/>
              </a:lnSpc>
              <a:spcBef>
                <a:spcPts val="0"/>
              </a:spcBef>
              <a:buFont typeface="Arial"/>
            </a:pPr>
            <a:r>
              <a:rPr lang="fi-FI" b="1" dirty="0"/>
              <a:t>Luokkarakenne: </a:t>
            </a:r>
            <a:r>
              <a:rPr lang="fi-FI" dirty="0"/>
              <a:t>Yhteiskunta jakautuu proletariaattiin, eli työväenluokkaan, ja pääomaa omistavaan kapitalistiseen luokkaan. Kapitalistisessa järjestelmässä vauraus kasautuu omistavalle luokalle.</a:t>
            </a:r>
          </a:p>
          <a:p>
            <a:pPr marL="457200" lvl="0" indent="-228600" rtl="0">
              <a:lnSpc>
                <a:spcPct val="115000"/>
              </a:lnSpc>
              <a:spcBef>
                <a:spcPts val="0"/>
              </a:spcBef>
              <a:buFont typeface="Arial"/>
            </a:pPr>
            <a:r>
              <a:rPr lang="fi-FI" b="1" dirty="0"/>
              <a:t>Luokkataistelu: </a:t>
            </a:r>
            <a:r>
              <a:rPr lang="fi-FI" dirty="0"/>
              <a:t>Yhteiskuntaluokkien välinen ristiriita purkautuu taisteluna. Marxin teoriassa tämä on keskeinen historiallista muutosta selittävä tekijä.</a:t>
            </a:r>
          </a:p>
          <a:p>
            <a:pPr marL="457200" lvl="0" indent="-228600" rtl="0">
              <a:lnSpc>
                <a:spcPct val="115000"/>
              </a:lnSpc>
              <a:spcBef>
                <a:spcPts val="0"/>
              </a:spcBef>
              <a:buFont typeface="Arial"/>
            </a:pPr>
            <a:r>
              <a:rPr lang="fi-FI" b="1" dirty="0"/>
              <a:t>Vieraantuminen: </a:t>
            </a:r>
            <a:r>
              <a:rPr lang="fi-FI" dirty="0"/>
              <a:t>Kapitalismissa työläinen etääntyy omasta työstään, sen tuotteista, toisista ihmisistä ja lajiolemuksestaan.</a:t>
            </a:r>
          </a:p>
          <a:p>
            <a:pPr marL="457200" lvl="0" indent="-228600" rtl="0">
              <a:lnSpc>
                <a:spcPct val="115000"/>
              </a:lnSpc>
              <a:spcBef>
                <a:spcPts val="0"/>
              </a:spcBef>
              <a:buFont typeface="Arial"/>
            </a:pPr>
            <a:r>
              <a:rPr lang="fi-FI" b="1" dirty="0"/>
              <a:t>Ideologia:</a:t>
            </a:r>
            <a:r>
              <a:rPr lang="fi-FI" dirty="0"/>
              <a:t> Marxin teoriassa ideologiat, kuten uskonnot ja kapitalismi, estävät sorrettuja ymmärtämästä alistettua asemaansa. Uskonto </a:t>
            </a:r>
            <a:r>
              <a:rPr lang="fi-FI" dirty="0" smtClean="0"/>
              <a:t>on hänen </a:t>
            </a:r>
            <a:r>
              <a:rPr lang="fi-FI" dirty="0"/>
              <a:t>mukaansa “Oopiumia kansalle”.</a:t>
            </a:r>
          </a:p>
          <a:p>
            <a:pPr marL="0" lvl="0" indent="0">
              <a:lnSpc>
                <a:spcPct val="115000"/>
              </a:lnSpc>
              <a:spcBef>
                <a:spcPts val="0"/>
              </a:spcBef>
              <a:buNone/>
            </a:pPr>
            <a:endParaRPr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Vieraantuminen</a:t>
            </a:r>
          </a:p>
        </p:txBody>
      </p:sp>
      <p:sp>
        <p:nvSpPr>
          <p:cNvPr id="124" name="Shape 124"/>
          <p:cNvSpPr txBox="1">
            <a:spLocks noGrp="1"/>
          </p:cNvSpPr>
          <p:nvPr>
            <p:ph type="body" idx="1"/>
          </p:nvPr>
        </p:nvSpPr>
        <p:spPr>
          <a:xfrm>
            <a:off x="685800" y="1392072"/>
            <a:ext cx="7772400" cy="4284828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buSzPct val="100000"/>
            </a:pPr>
            <a:r>
              <a:rPr lang="fi-FI" dirty="0"/>
              <a:t>Katso BBC:n </a:t>
            </a:r>
            <a:r>
              <a:rPr lang="fi-FI" dirty="0" err="1"/>
              <a:t>History</a:t>
            </a:r>
            <a:r>
              <a:rPr lang="fi-FI" dirty="0"/>
              <a:t> of </a:t>
            </a:r>
            <a:r>
              <a:rPr lang="fi-FI" dirty="0" err="1"/>
              <a:t>Ideas</a:t>
            </a:r>
            <a:r>
              <a:rPr lang="fi-FI" dirty="0"/>
              <a:t> sarjan video</a:t>
            </a:r>
          </a:p>
          <a:p>
            <a:pPr marL="0" lvl="0" indent="387350" rtl="0">
              <a:spcBef>
                <a:spcPts val="0"/>
              </a:spcBef>
              <a:buClr>
                <a:srgbClr val="000000"/>
              </a:buClr>
              <a:buSzPct val="45833"/>
              <a:buFont typeface="Arial"/>
              <a:buNone/>
            </a:pPr>
            <a:r>
              <a:rPr lang="fi-FI" u="sng" dirty="0">
                <a:solidFill>
                  <a:schemeClr val="hlink"/>
                </a:solidFill>
                <a:hlinkClick r:id="rId3"/>
              </a:rPr>
              <a:t>Karl Marx on </a:t>
            </a:r>
            <a:r>
              <a:rPr lang="fi-FI" u="sng" dirty="0" err="1">
                <a:solidFill>
                  <a:schemeClr val="hlink"/>
                </a:solidFill>
                <a:hlinkClick r:id="rId3"/>
              </a:rPr>
              <a:t>Alienation</a:t>
            </a:r>
            <a:endParaRPr lang="fi-FI" u="sng" dirty="0">
              <a:solidFill>
                <a:schemeClr val="hlink"/>
              </a:solidFill>
              <a:hlinkClick r:id="rId3"/>
            </a:endParaRPr>
          </a:p>
          <a:p>
            <a:pPr marL="0" lvl="0" indent="-69850" rtl="0">
              <a:spcBef>
                <a:spcPts val="0"/>
              </a:spcBef>
              <a:buClr>
                <a:srgbClr val="000000"/>
              </a:buClr>
              <a:buSzPct val="45833"/>
              <a:buFont typeface="Arial"/>
              <a:buNone/>
            </a:pPr>
            <a:endParaRPr dirty="0"/>
          </a:p>
          <a:p>
            <a:pPr marL="457200" lvl="0" indent="-381000" rtl="0">
              <a:spcBef>
                <a:spcPts val="0"/>
              </a:spcBef>
              <a:buSzPct val="100000"/>
            </a:pPr>
            <a:r>
              <a:rPr lang="fi-FI" dirty="0"/>
              <a:t>Video löytyy myös digikirjan </a:t>
            </a:r>
            <a:r>
              <a:rPr lang="fi-FI" b="1" dirty="0" smtClean="0"/>
              <a:t>luvun </a:t>
            </a:r>
            <a:r>
              <a:rPr lang="fi-FI" b="1" dirty="0"/>
              <a:t>9</a:t>
            </a:r>
            <a:r>
              <a:rPr lang="fi-FI" dirty="0"/>
              <a:t> </a:t>
            </a:r>
            <a:r>
              <a:rPr lang="fi-FI" dirty="0" smtClean="0"/>
              <a:t>alaluvusta </a:t>
            </a:r>
            <a:r>
              <a:rPr lang="fi-FI" u="sng" dirty="0" smtClean="0"/>
              <a:t>Työläinen vieraantuu</a:t>
            </a:r>
            <a:endParaRPr lang="fi-FI" dirty="0"/>
          </a:p>
          <a:p>
            <a:pPr marL="0" lvl="0" indent="-69850" rtl="0">
              <a:spcBef>
                <a:spcPts val="0"/>
              </a:spcBef>
              <a:buClr>
                <a:srgbClr val="000000"/>
              </a:buClr>
              <a:buSzPct val="50000"/>
              <a:buFont typeface="Arial"/>
              <a:buNone/>
            </a:pPr>
            <a:endParaRPr sz="2200" dirty="0"/>
          </a:p>
          <a:p>
            <a:pPr marL="457200" lvl="0" indent="-3683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fi-FI" sz="2200" b="1" dirty="0" smtClean="0"/>
              <a:t>Pohdittavaksi</a:t>
            </a:r>
            <a:endParaRPr lang="fi-FI" sz="2200" b="1" dirty="0"/>
          </a:p>
          <a:p>
            <a:pPr marL="914400" marR="0" lvl="1" indent="-368300" algn="l" rtl="0">
              <a:lnSpc>
                <a:spcPct val="115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</a:pPr>
            <a:r>
              <a:rPr lang="fi-FI" dirty="0"/>
              <a:t>Millaisen työn sinä kokisit vieraannuttavana?</a:t>
            </a:r>
          </a:p>
          <a:p>
            <a:pPr marL="914400" marR="0" lvl="1" indent="-368300" algn="l" rtl="0">
              <a:lnSpc>
                <a:spcPct val="115000"/>
              </a:lnSpc>
              <a:spcBef>
                <a:spcPts val="360"/>
              </a:spcBef>
              <a:spcAft>
                <a:spcPts val="0"/>
              </a:spcAft>
              <a:buSzPct val="100000"/>
            </a:pPr>
            <a:r>
              <a:rPr lang="fi-FI" dirty="0"/>
              <a:t>Millainen työ on mielekästä?</a:t>
            </a:r>
          </a:p>
          <a:p>
            <a:pPr marL="914400" marR="0" lvl="1" indent="-368300" algn="l" rtl="0">
              <a:lnSpc>
                <a:spcPct val="115000"/>
              </a:lnSpc>
              <a:spcBef>
                <a:spcPts val="360"/>
              </a:spcBef>
              <a:spcAft>
                <a:spcPts val="0"/>
              </a:spcAft>
              <a:buSzPct val="100000"/>
            </a:pPr>
            <a:r>
              <a:rPr lang="fi-FI" dirty="0"/>
              <a:t>Onko mielekkyys tärkeämpää kuin hyvä palkka?</a:t>
            </a:r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buNone/>
            </a:pPr>
            <a:endParaRPr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Miten maailma muuttuu?</a:t>
            </a:r>
          </a:p>
        </p:txBody>
      </p:sp>
      <p:sp>
        <p:nvSpPr>
          <p:cNvPr id="131" name="Shape 131"/>
          <p:cNvSpPr txBox="1">
            <a:spLocks noGrp="1"/>
          </p:cNvSpPr>
          <p:nvPr>
            <p:ph type="body" idx="1"/>
          </p:nvPr>
        </p:nvSpPr>
        <p:spPr>
          <a:xfrm>
            <a:off x="685800" y="1181100"/>
            <a:ext cx="7647300" cy="4495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indent="-342900">
              <a:lnSpc>
                <a:spcPct val="115000"/>
              </a:lnSpc>
              <a:spcBef>
                <a:spcPts val="0"/>
              </a:spcBef>
            </a:pPr>
            <a:r>
              <a:rPr lang="fi-FI" dirty="0"/>
              <a:t>Marx tarjoaa teoriassaan työväenluokan kurjuuden selityksen lisäksi </a:t>
            </a:r>
            <a:r>
              <a:rPr lang="fi-FI" dirty="0" smtClean="0"/>
              <a:t>ratkaisun. </a:t>
            </a:r>
            <a:endParaRPr lang="fi-FI" dirty="0"/>
          </a:p>
          <a:p>
            <a:pPr marL="857250" lvl="1" indent="-342900">
              <a:lnSpc>
                <a:spcPct val="115000"/>
              </a:lnSpc>
              <a:spcBef>
                <a:spcPts val="0"/>
              </a:spcBef>
            </a:pPr>
            <a:r>
              <a:rPr lang="fi-FI" dirty="0"/>
              <a:t>Työtä tekevän luokan pitää ottaa valta omiin käsiinsä vallankumouksen </a:t>
            </a:r>
            <a:r>
              <a:rPr lang="fi-FI" dirty="0" smtClean="0"/>
              <a:t>kautta.</a:t>
            </a:r>
            <a:endParaRPr lang="fi-FI" dirty="0"/>
          </a:p>
          <a:p>
            <a:pPr marL="857250" lvl="1" indent="-342900">
              <a:lnSpc>
                <a:spcPct val="115000"/>
              </a:lnSpc>
              <a:spcBef>
                <a:spcPts val="0"/>
              </a:spcBef>
            </a:pPr>
            <a:r>
              <a:rPr lang="fi-FI" dirty="0"/>
              <a:t>Tuotantovälineet on siirrettävä omistavalta luokalta yhteiskunnan yhteiseksi </a:t>
            </a:r>
            <a:r>
              <a:rPr lang="fi-FI" dirty="0" smtClean="0"/>
              <a:t>omaisuudeksi.</a:t>
            </a:r>
            <a:endParaRPr lang="fi-FI" dirty="0"/>
          </a:p>
          <a:p>
            <a:pPr marL="857250" lvl="1" indent="-342900">
              <a:lnSpc>
                <a:spcPct val="115000"/>
              </a:lnSpc>
              <a:spcBef>
                <a:spcPts val="0"/>
              </a:spcBef>
            </a:pPr>
            <a:r>
              <a:rPr lang="fi-FI" dirty="0" smtClean="0"/>
              <a:t>Kun työläisten omistavat tuotantovälineet, </a:t>
            </a:r>
            <a:r>
              <a:rPr lang="fi-FI" dirty="0"/>
              <a:t>riistäminen päättyy ja ihmisten välinen solidaarisuus </a:t>
            </a:r>
            <a:r>
              <a:rPr lang="fi-FI" dirty="0" smtClean="0"/>
              <a:t>palaa.</a:t>
            </a:r>
            <a:endParaRPr b="1" dirty="0"/>
          </a:p>
          <a:p>
            <a:pPr indent="-342900">
              <a:lnSpc>
                <a:spcPct val="115000"/>
              </a:lnSpc>
              <a:spcBef>
                <a:spcPts val="0"/>
              </a:spcBef>
            </a:pPr>
            <a:r>
              <a:rPr lang="fi-FI" b="1" dirty="0"/>
              <a:t>Kommunistinen </a:t>
            </a:r>
            <a:r>
              <a:rPr lang="fi-FI" b="1" dirty="0" smtClean="0"/>
              <a:t>ihanneyhteiskunta</a:t>
            </a:r>
            <a:endParaRPr lang="fi-FI" b="1" dirty="0"/>
          </a:p>
          <a:p>
            <a:pPr marL="857250" lvl="1" indent="-342900">
              <a:lnSpc>
                <a:spcPct val="115000"/>
              </a:lnSpc>
              <a:spcBef>
                <a:spcPts val="0"/>
              </a:spcBef>
            </a:pPr>
            <a:r>
              <a:rPr lang="fi-FI" dirty="0"/>
              <a:t>Vapaa </a:t>
            </a:r>
            <a:r>
              <a:rPr lang="fi-FI" dirty="0" smtClean="0"/>
              <a:t>riistosta.</a:t>
            </a:r>
            <a:endParaRPr lang="fi-FI" dirty="0"/>
          </a:p>
          <a:p>
            <a:pPr marL="857250" lvl="1" indent="-342900">
              <a:lnSpc>
                <a:spcPct val="115000"/>
              </a:lnSpc>
              <a:spcBef>
                <a:spcPts val="0"/>
              </a:spcBef>
            </a:pPr>
            <a:r>
              <a:rPr lang="fi-FI" dirty="0"/>
              <a:t>Työläisten itsensä hallitsema eli </a:t>
            </a:r>
            <a:r>
              <a:rPr lang="fi-FI" dirty="0" smtClean="0"/>
              <a:t>demokraattinen.</a:t>
            </a:r>
            <a:endParaRPr lang="fi-FI" dirty="0"/>
          </a:p>
          <a:p>
            <a:pPr marL="857250" lvl="1" indent="-342900">
              <a:lnSpc>
                <a:spcPct val="115000"/>
              </a:lnSpc>
              <a:spcBef>
                <a:spcPts val="0"/>
              </a:spcBef>
            </a:pPr>
            <a:r>
              <a:rPr lang="fi-FI" dirty="0"/>
              <a:t>Määrittävä </a:t>
            </a:r>
            <a:r>
              <a:rPr lang="fi-FI" dirty="0" smtClean="0"/>
              <a:t>periaate:</a:t>
            </a:r>
            <a:r>
              <a:rPr lang="fi-FI" i="1" dirty="0"/>
              <a:t> </a:t>
            </a:r>
            <a:r>
              <a:rPr lang="fi-FI" sz="1800" i="1" dirty="0" smtClean="0"/>
              <a:t>Jokaiselta </a:t>
            </a:r>
            <a:r>
              <a:rPr lang="fi-FI" sz="1800" i="1" dirty="0"/>
              <a:t>kykynsä mukaan, jokaiselle tarpeensa </a:t>
            </a:r>
            <a:r>
              <a:rPr lang="fi-FI" sz="1800" i="1" dirty="0" smtClean="0"/>
              <a:t>mukaan.</a:t>
            </a:r>
            <a:endParaRPr lang="fi-FI" sz="1800" i="1" dirty="0"/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buNone/>
            </a:pPr>
            <a:endParaRPr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/>
              <a:t>Sosialistiset ihanteet</a:t>
            </a:r>
          </a:p>
        </p:txBody>
      </p:sp>
      <p:sp>
        <p:nvSpPr>
          <p:cNvPr id="138" name="Shape 138"/>
          <p:cNvSpPr txBox="1">
            <a:spLocks noGrp="1"/>
          </p:cNvSpPr>
          <p:nvPr>
            <p:ph type="body" idx="1"/>
          </p:nvPr>
        </p:nvSpPr>
        <p:spPr>
          <a:xfrm>
            <a:off x="2401425" y="1073550"/>
            <a:ext cx="4675800" cy="4710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0" rtl="0">
              <a:lnSpc>
                <a:spcPct val="150000"/>
              </a:lnSpc>
              <a:spcBef>
                <a:spcPts val="560"/>
              </a:spcBef>
              <a:buNone/>
            </a:pPr>
            <a:endParaRPr sz="2800" dirty="0"/>
          </a:p>
          <a:p>
            <a:pPr marL="457200" lvl="0" indent="-381000" rtl="0">
              <a:lnSpc>
                <a:spcPct val="150000"/>
              </a:lnSpc>
              <a:spcBef>
                <a:spcPts val="560"/>
              </a:spcBef>
              <a:buSzPct val="100000"/>
            </a:pPr>
            <a:r>
              <a:rPr lang="fi-FI" sz="2400" dirty="0"/>
              <a:t>s</a:t>
            </a:r>
            <a:r>
              <a:rPr lang="fi-FI" sz="2400" dirty="0" smtClean="0"/>
              <a:t>olidaarisuus</a:t>
            </a:r>
            <a:endParaRPr lang="fi-FI" sz="2400" dirty="0"/>
          </a:p>
          <a:p>
            <a:pPr marL="457200" lvl="0" indent="-381000" rtl="0">
              <a:lnSpc>
                <a:spcPct val="150000"/>
              </a:lnSpc>
              <a:spcBef>
                <a:spcPts val="560"/>
              </a:spcBef>
              <a:buSzPct val="100000"/>
            </a:pPr>
            <a:r>
              <a:rPr lang="fi-FI" sz="2400" dirty="0"/>
              <a:t>t</a:t>
            </a:r>
            <a:r>
              <a:rPr lang="fi-FI" sz="2400" dirty="0" smtClean="0"/>
              <a:t>asa-arvo</a:t>
            </a:r>
            <a:endParaRPr lang="fi-FI" sz="2400" dirty="0"/>
          </a:p>
          <a:p>
            <a:pPr marL="457200" lvl="0" indent="-381000" rtl="0">
              <a:lnSpc>
                <a:spcPct val="150000"/>
              </a:lnSpc>
              <a:spcBef>
                <a:spcPts val="560"/>
              </a:spcBef>
              <a:buSzPct val="100000"/>
            </a:pPr>
            <a:r>
              <a:rPr lang="fi-FI" sz="2400" dirty="0"/>
              <a:t>t</a:t>
            </a:r>
            <a:r>
              <a:rPr lang="fi-FI" sz="2400" dirty="0" smtClean="0"/>
              <a:t>yönteon </a:t>
            </a:r>
            <a:r>
              <a:rPr lang="fi-FI" sz="2400" dirty="0"/>
              <a:t>mielekkyys</a:t>
            </a:r>
          </a:p>
          <a:p>
            <a:pPr marL="457200" lvl="0" indent="-381000" rtl="0">
              <a:lnSpc>
                <a:spcPct val="150000"/>
              </a:lnSpc>
              <a:spcBef>
                <a:spcPts val="560"/>
              </a:spcBef>
              <a:buSzPct val="100000"/>
            </a:pPr>
            <a:r>
              <a:rPr lang="fi-FI" sz="2400" dirty="0"/>
              <a:t>d</a:t>
            </a:r>
            <a:r>
              <a:rPr lang="fi-FI" sz="2400" dirty="0" smtClean="0"/>
              <a:t>emokratia </a:t>
            </a:r>
            <a:r>
              <a:rPr lang="fi-FI" sz="2400" dirty="0"/>
              <a:t>työpaikoilla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None/>
            </a:pPr>
            <a:endParaRPr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>
            <a:spLocks noGrp="1"/>
          </p:cNvSpPr>
          <p:nvPr>
            <p:ph type="title"/>
          </p:nvPr>
        </p:nvSpPr>
        <p:spPr>
          <a:xfrm>
            <a:off x="665327" y="245658"/>
            <a:ext cx="7772400" cy="7642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dirty="0"/>
              <a:t>Miten sosialismin on käynyt?</a:t>
            </a:r>
          </a:p>
        </p:txBody>
      </p:sp>
      <p:sp>
        <p:nvSpPr>
          <p:cNvPr id="144" name="Shape 144"/>
          <p:cNvSpPr txBox="1">
            <a:spLocks noGrp="1"/>
          </p:cNvSpPr>
          <p:nvPr>
            <p:ph type="body" idx="1"/>
          </p:nvPr>
        </p:nvSpPr>
        <p:spPr>
          <a:xfrm>
            <a:off x="232011" y="1009933"/>
            <a:ext cx="8639033" cy="480929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279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fi-FI" dirty="0"/>
              <a:t>Marxin opeista inspiroituivat useat poliitikot ja vallankumoukset ympäri </a:t>
            </a:r>
            <a:r>
              <a:rPr lang="fi-FI" dirty="0" smtClean="0"/>
              <a:t>maailman.</a:t>
            </a:r>
          </a:p>
          <a:p>
            <a:pPr lvl="1">
              <a:spcBef>
                <a:spcPts val="560"/>
              </a:spcBef>
              <a:buClr>
                <a:srgbClr val="000000"/>
              </a:buClr>
            </a:pPr>
            <a:r>
              <a:rPr lang="fi-FI" dirty="0">
                <a:solidFill>
                  <a:srgbClr val="000000"/>
                </a:solidFill>
              </a:rPr>
              <a:t>Leninin Neuvostoliitto, Maon Kiina, Castron </a:t>
            </a:r>
            <a:r>
              <a:rPr lang="fi-FI" dirty="0" smtClean="0">
                <a:solidFill>
                  <a:srgbClr val="000000"/>
                </a:solidFill>
              </a:rPr>
              <a:t>Kuuba</a:t>
            </a:r>
            <a:endParaRPr lang="fi-FI" dirty="0" smtClean="0"/>
          </a:p>
          <a:p>
            <a:pPr indent="-279400">
              <a:spcBef>
                <a:spcPts val="560"/>
              </a:spcBef>
            </a:pPr>
            <a:r>
              <a:rPr lang="fi-FI" dirty="0" smtClean="0"/>
              <a:t>Näihin </a:t>
            </a:r>
            <a:r>
              <a:rPr lang="fi-FI" b="1" dirty="0" smtClean="0"/>
              <a:t>reaalisosialistisiin </a:t>
            </a:r>
            <a:r>
              <a:rPr lang="fi-FI" dirty="0"/>
              <a:t>valtioihin liittyy useita </a:t>
            </a:r>
            <a:r>
              <a:rPr lang="fi-FI" dirty="0" smtClean="0"/>
              <a:t>ongelmia:</a:t>
            </a:r>
          </a:p>
          <a:p>
            <a:pPr lvl="1" indent="-279400">
              <a:spcBef>
                <a:spcPts val="560"/>
              </a:spcBef>
            </a:pPr>
            <a:r>
              <a:rPr lang="fi-FI" dirty="0"/>
              <a:t>h</a:t>
            </a:r>
            <a:r>
              <a:rPr lang="fi-FI" dirty="0" smtClean="0"/>
              <a:t>eikko </a:t>
            </a:r>
            <a:r>
              <a:rPr lang="fi-FI" dirty="0"/>
              <a:t>taloudellinen tuottavuus, huono työmotivaatio, resurssien niukkuus, totalitarismi ja </a:t>
            </a:r>
            <a:r>
              <a:rPr lang="fi-FI" dirty="0" smtClean="0"/>
              <a:t>ihmisoikeusrikkomukset</a:t>
            </a:r>
          </a:p>
          <a:p>
            <a:pPr indent="-279400">
              <a:spcBef>
                <a:spcPts val="560"/>
              </a:spcBef>
            </a:pPr>
            <a:r>
              <a:rPr lang="fi-FI" dirty="0" smtClean="0"/>
              <a:t>Moni </a:t>
            </a:r>
            <a:r>
              <a:rPr lang="fi-FI" dirty="0" smtClean="0"/>
              <a:t>ajattelee </a:t>
            </a:r>
            <a:r>
              <a:rPr lang="fi-FI" dirty="0"/>
              <a:t>näiden esimerkkien todistavan, ettei sosialismi voi toimia </a:t>
            </a:r>
            <a:r>
              <a:rPr lang="fi-FI" dirty="0" smtClean="0"/>
              <a:t>käytännössä.</a:t>
            </a:r>
            <a:endParaRPr lang="fi-FI" dirty="0"/>
          </a:p>
          <a:p>
            <a:pPr indent="-279400">
              <a:spcBef>
                <a:spcPts val="560"/>
              </a:spcBef>
            </a:pPr>
            <a:r>
              <a:rPr lang="fi-FI" dirty="0" smtClean="0"/>
              <a:t>Sosialismi </a:t>
            </a:r>
            <a:r>
              <a:rPr lang="fi-FI" dirty="0"/>
              <a:t>elää kuitenkin </a:t>
            </a:r>
            <a:r>
              <a:rPr lang="fi-FI" dirty="0" smtClean="0"/>
              <a:t>vaikuttavana </a:t>
            </a:r>
            <a:r>
              <a:rPr lang="fi-FI" dirty="0"/>
              <a:t>aatteena myös monessa länsimaisessa </a:t>
            </a:r>
            <a:r>
              <a:rPr lang="fi-FI" dirty="0" smtClean="0"/>
              <a:t>demokratiassa.</a:t>
            </a:r>
          </a:p>
          <a:p>
            <a:pPr lvl="1" indent="-279400">
              <a:spcBef>
                <a:spcPts val="560"/>
              </a:spcBef>
            </a:pPr>
            <a:r>
              <a:rPr lang="fi-FI" dirty="0"/>
              <a:t>esim. sosiaalidemokratia, sosiaaliliberalismi, poliittinen vasemmisto, progressiivinen verotus, </a:t>
            </a:r>
            <a:r>
              <a:rPr lang="fi-FI" dirty="0" smtClean="0"/>
              <a:t>hyvinvointivaltio</a:t>
            </a:r>
            <a:endParaRPr lang="fi-FI" dirty="0" smtClean="0"/>
          </a:p>
          <a:p>
            <a:pPr indent="-279400">
              <a:spcBef>
                <a:spcPts val="560"/>
              </a:spcBef>
            </a:pPr>
            <a:r>
              <a:rPr lang="fi-FI" dirty="0" smtClean="0"/>
              <a:t>Nykyaika</a:t>
            </a:r>
            <a:r>
              <a:rPr lang="fi-FI" dirty="0"/>
              <a:t> </a:t>
            </a:r>
            <a:r>
              <a:rPr lang="fi-FI" dirty="0" smtClean="0"/>
              <a:t>on </a:t>
            </a:r>
            <a:r>
              <a:rPr lang="fi-FI" dirty="0"/>
              <a:t>tuonut mukanaan myös uusia haasteita </a:t>
            </a:r>
            <a:r>
              <a:rPr lang="fi-FI" dirty="0" smtClean="0"/>
              <a:t>kapitalismille.</a:t>
            </a:r>
            <a:endParaRPr lang="fi-FI" dirty="0"/>
          </a:p>
          <a:p>
            <a:pPr marR="0" lvl="1" algn="l" rtl="0">
              <a:spcBef>
                <a:spcPts val="560"/>
              </a:spcBef>
              <a:spcAft>
                <a:spcPts val="0"/>
              </a:spcAft>
            </a:pPr>
            <a:r>
              <a:rPr lang="fi-FI" dirty="0"/>
              <a:t>g</a:t>
            </a:r>
            <a:r>
              <a:rPr lang="fi-FI" dirty="0" smtClean="0"/>
              <a:t>lobaali </a:t>
            </a:r>
            <a:r>
              <a:rPr lang="fi-FI" dirty="0"/>
              <a:t>talous, riisto ja eriarvoisuus sekä ympäristöongelmat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Idea3_pp-ope_pohja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455</Words>
  <Application>Microsoft Office PowerPoint</Application>
  <PresentationFormat>Näytössä katseltava diaesitys (4:3)</PresentationFormat>
  <Paragraphs>76</Paragraphs>
  <Slides>9</Slides>
  <Notes>9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4" baseType="lpstr">
      <vt:lpstr>Calibri</vt:lpstr>
      <vt:lpstr>Verdana</vt:lpstr>
      <vt:lpstr>Merriweather Sans</vt:lpstr>
      <vt:lpstr>Arial</vt:lpstr>
      <vt:lpstr>Idea3_pp-ope_pohja</vt:lpstr>
      <vt:lpstr>PowerPoint-esitys</vt:lpstr>
      <vt:lpstr>Virittäytyminen aiheeseen</vt:lpstr>
      <vt:lpstr>Sosialismi</vt:lpstr>
      <vt:lpstr>Karl Marx</vt:lpstr>
      <vt:lpstr>Sosialismin keskeiset käsitteet</vt:lpstr>
      <vt:lpstr>Vieraantuminen</vt:lpstr>
      <vt:lpstr>Miten maailma muuttuu?</vt:lpstr>
      <vt:lpstr>Sosialistiset ihanteet</vt:lpstr>
      <vt:lpstr>Miten sosialismin on käynyt?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Rakkolainen Mari</dc:creator>
  <cp:lastModifiedBy>Rakkolainen Mari</cp:lastModifiedBy>
  <cp:revision>4</cp:revision>
  <dcterms:modified xsi:type="dcterms:W3CDTF">2017-08-31T11:04:47Z</dcterms:modified>
</cp:coreProperties>
</file>