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lt2"/>
              </a:buClr>
              <a:buNone/>
              <a:defRPr>
                <a:solidFill>
                  <a:schemeClr val="lt2"/>
                </a:solidFill>
              </a:defRPr>
            </a:lvl1pPr>
            <a:lvl2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2pPr>
            <a:lvl3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3pPr>
            <a:lvl4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4pPr>
            <a:lvl5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5pPr>
            <a:lvl6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6pPr>
            <a:lvl7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7pPr>
            <a:lvl8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8pPr>
            <a:lvl9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7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dk2"/>
            </a:gs>
            <a:gs pos="100000">
              <a:schemeClr val="dk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lt1"/>
              </a:buClr>
              <a:buSzPct val="100000"/>
              <a:defRPr sz="3000">
                <a:solidFill>
                  <a:schemeClr val="lt1"/>
                </a:solidFill>
              </a:defRPr>
            </a:lvl1pPr>
            <a:lvl2pPr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2pPr>
            <a:lvl3pPr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3pPr>
            <a:lvl4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4pPr>
            <a:lvl5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5pPr>
            <a:lvl6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6pPr>
            <a:lvl7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7pPr>
            <a:lvl8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8pPr>
            <a:lvl9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432800"/>
            <a:ext cx="7772400" cy="9878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marL="457200" indent="457200" algn="l">
              <a:spcBef>
                <a:spcPts val="0"/>
              </a:spcBef>
              <a:buNone/>
            </a:pPr>
            <a:r>
              <a:rPr lang="fi"/>
              <a:t>Sijoitusvaihtoehdot 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3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pic>
        <p:nvPicPr>
          <p:cNvPr id="25" name="Shape 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05125" y="2080700"/>
            <a:ext cx="3491928" cy="2303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Shape 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1375" y="1420687"/>
            <a:ext cx="2286000" cy="1590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Shape 2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799100" y="3399325"/>
            <a:ext cx="2580699" cy="1847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Rahastosijoittaminen</a:t>
            </a:r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Mikä on rahasto?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Rahastoon sijoitetaan rahaa, joka itse jakaa rahaa erilaisiin yhtiöihin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Sijoituksen hajauttamisen hoitavat rahaston asiantuntijat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Käy kauppaa suurilla erillä, joten kustannukset pienemmät kuin yksityisellä. Sijoitusrahasto voi käydä arvopaperikauppaa verotta</a:t>
            </a:r>
          </a:p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Eri rahastoihin sijoittaminen</a:t>
            </a:r>
          </a:p>
          <a:p>
            <a:pPr marL="914400" lvl="1" indent="-34290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Eri rahastot sijoittavat eri alueiden yrityksiin mm. maantieteellisesti (esim. Aasia, Eurooppa)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Rahastosijoittaminen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Plussaa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Sijoituskohteiden valinta ammattilaisille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Sijoitus eri kohteisiin joten sijoitusriski pienempi kuin osakkeilla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Tuotto-osuuksien tuotto lisätään vuosittain rahasto-osuuden arvoon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Helppo seurata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Rahastosta saa nopeasti lunastettua rahat itselleen takaisin</a:t>
            </a:r>
          </a:p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Miinukset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Tuotto maltillisempaa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Rahaston arvon romahtaminen jostain syystä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Inflaatio syö osansa</a:t>
            </a:r>
          </a:p>
          <a:p>
            <a:pPr marL="914400" lvl="1" indent="-34290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Jotkin kaupankäyntikulut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Joukkovelkakirjalainat</a:t>
            </a: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Joukkovelkakirjalainan tuotto muodostuu pääsääntöisesti koroista</a:t>
            </a:r>
          </a:p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Korko maksetaan vuosittain ja lainan nimellispääoma eräpäivänä viimeisen korkoerän kanssa</a:t>
            </a:r>
          </a:p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Jos joukkovelkakirjalainan voi myydä ennen eräpäivää jälkimarkkinoilla, myyntihinta voi olla suurempi kuin nimellisarvo, jolloin myynnistä saa myyntivoittoa</a:t>
            </a:r>
          </a:p>
          <a:p>
            <a:pPr marL="457200" lvl="0" indent="-3810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Riskinä on inflaatio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457200" y="715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Maa</a:t>
            </a:r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457200" y="1004675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Peltomaa</a:t>
            </a:r>
          </a:p>
          <a:p>
            <a:pPr marL="9144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Sijotuskohteena arvo on EU-aikana koko ajan noussut</a:t>
            </a:r>
          </a:p>
          <a:p>
            <a:pPr marL="1371600" lvl="2" indent="-381000" rtl="0">
              <a:spcBef>
                <a:spcPts val="0"/>
              </a:spcBef>
              <a:buClr>
                <a:schemeClr val="lt1"/>
              </a:buClr>
              <a:buSzPct val="80000"/>
              <a:buFont typeface="Wingdings"/>
              <a:buChar char="§"/>
            </a:pPr>
            <a:r>
              <a:rPr lang="fi"/>
              <a:t>Esim. EU-ajan alussa Etelä-Pohjanmaalla pellon arvo hehtaaria kohden oli noin 5000 euroa -&gt; nykyisin noin 10000 euroa</a:t>
            </a:r>
          </a:p>
          <a:p>
            <a:pPr marL="9144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Omaa peltoa vuokraamalla voi tuottoa saada keskimäärin 300-500 euroa hehtaarilta vuotta kohden-&gt; samalla maan arvo säilyy</a:t>
            </a:r>
          </a:p>
          <a:p>
            <a:pPr marL="914400" lvl="0" indent="-3810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Sijoituksessa pieni riski (ympäristötuhot)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Maa</a:t>
            </a:r>
          </a:p>
        </p:txBody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Tonttimaa</a:t>
            </a:r>
          </a:p>
          <a:p>
            <a:pPr marL="914400" lvl="1" indent="-381000" rtl="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fi"/>
              <a:t>Arvo vaihtelee maan sijainnin, kysynnän ja tarjonnan mukaan</a:t>
            </a:r>
          </a:p>
          <a:p>
            <a:pPr marL="1371600" lvl="2" indent="-381000" rtl="0">
              <a:spcBef>
                <a:spcPts val="0"/>
              </a:spcBef>
              <a:buClr>
                <a:schemeClr val="lt1"/>
              </a:buClr>
              <a:buSzPct val="80000"/>
              <a:buFont typeface="Wingdings"/>
              <a:buChar char="§"/>
            </a:pPr>
            <a:r>
              <a:rPr lang="fi"/>
              <a:t>Isoissa kaupungeissa tonttimaan arvo suurempi kuin pienemmissä yleensä</a:t>
            </a:r>
          </a:p>
          <a:p>
            <a:pPr marL="1371600" lvl="2" indent="-381000" rtl="0">
              <a:spcBef>
                <a:spcPts val="0"/>
              </a:spcBef>
              <a:buClr>
                <a:schemeClr val="lt1"/>
              </a:buClr>
              <a:buSzPct val="80000"/>
              <a:buFont typeface="Wingdings"/>
              <a:buChar char="§"/>
            </a:pPr>
            <a:r>
              <a:rPr lang="fi"/>
              <a:t>Omakotitalojen tonttimaa</a:t>
            </a:r>
          </a:p>
          <a:p>
            <a:pPr marL="1371600" lvl="2" indent="-381000" rtl="0">
              <a:spcBef>
                <a:spcPts val="0"/>
              </a:spcBef>
              <a:buClr>
                <a:schemeClr val="lt1"/>
              </a:buClr>
              <a:buSzPct val="80000"/>
              <a:buFont typeface="Wingdings"/>
              <a:buChar char="§"/>
            </a:pPr>
            <a:r>
              <a:rPr lang="fi"/>
              <a:t>Vapaa-ajan kiinteistöjen tonttimaa</a:t>
            </a:r>
          </a:p>
          <a:p>
            <a:pPr marL="1371600" lvl="2" indent="-381000" rtl="0">
              <a:spcBef>
                <a:spcPts val="0"/>
              </a:spcBef>
              <a:buClr>
                <a:schemeClr val="lt1"/>
              </a:buClr>
              <a:buSzPct val="80000"/>
              <a:buFont typeface="Wingdings"/>
              <a:buChar char="§"/>
            </a:pPr>
            <a:r>
              <a:rPr lang="fi"/>
              <a:t>Teollisuuskiinteistömaa</a:t>
            </a:r>
          </a:p>
          <a:p>
            <a:pPr marL="914400" lvl="1" indent="-381000" rtl="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fi"/>
              <a:t>Sijoituksessa pieni riski (ympäristötuhot)</a:t>
            </a:r>
          </a:p>
          <a:p>
            <a:pPr marL="0" lvl="0" indent="0" rtl="0">
              <a:spcBef>
                <a:spcPts val="0"/>
              </a:spcBef>
              <a:buNone/>
            </a:pPr>
            <a:r>
              <a:rPr lang="fi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Taide ja esineet</a:t>
            </a:r>
          </a:p>
        </p:txBody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Taulut, veistokset ym. taide-esineet</a:t>
            </a:r>
          </a:p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Arvoesineet:</a:t>
            </a:r>
          </a:p>
          <a:p>
            <a:pPr marL="914400" lvl="1" indent="-381000" rtl="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fi"/>
              <a:t>Korut</a:t>
            </a:r>
          </a:p>
          <a:p>
            <a:pPr marL="914400" lvl="1" indent="-381000" rtl="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fi"/>
              <a:t>Pöytähopeat</a:t>
            </a:r>
          </a:p>
          <a:p>
            <a:pPr marL="914400" lvl="1" indent="-381000" rtl="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fi"/>
              <a:t>Antiikkiesineet </a:t>
            </a:r>
          </a:p>
          <a:p>
            <a:pPr marL="914400" lvl="1" indent="-381000" rtl="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fi"/>
              <a:t>Jotkin tyyli/design huonekalut</a:t>
            </a:r>
          </a:p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Arvo perustuu kysyntään ja tarjontaan </a:t>
            </a:r>
          </a:p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Riski suuruus vaihtelee esineittäin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Jalometallit ja -kivet</a:t>
            </a:r>
          </a:p>
        </p:txBody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Jalometallit</a:t>
            </a:r>
          </a:p>
          <a:p>
            <a:pPr marL="914400" lvl="1" indent="-381000" rtl="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fi"/>
              <a:t>Esim. kullan ja hopean arvo vaihtelee, mutta yleensä näiden arvo on ollut nousujohteista</a:t>
            </a:r>
          </a:p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Jalokivet</a:t>
            </a:r>
          </a:p>
          <a:p>
            <a:pPr marL="914400" lvl="1" indent="-381000" rtl="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fi"/>
              <a:t>Arvo määräytyy pääosin: värin, hionnan, painon ja puhtauden perusteella</a:t>
            </a:r>
          </a:p>
          <a:p>
            <a:pPr marL="457200" lvl="0" indent="-3810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Melko riskitön, mutta esim. suuren kultaesiintymän löytyessä kullan hinta laskee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Sijoittamisen tärkein vinkki </a:t>
            </a:r>
          </a:p>
        </p:txBody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  <a:p>
            <a:pPr marL="457200" lvl="0" indent="-4191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lang="fi" dirty="0"/>
              <a:t>Älä laita kaikkia munia samaan koriin ellet halua suurta riskiä </a:t>
            </a:r>
          </a:p>
          <a:p>
            <a:pPr rtl="0">
              <a:spcBef>
                <a:spcPts val="0"/>
              </a:spcBef>
              <a:buNone/>
            </a:pPr>
            <a:endParaRPr dirty="0"/>
          </a:p>
          <a:p>
            <a:pPr rtl="0">
              <a:spcBef>
                <a:spcPts val="0"/>
              </a:spcBef>
              <a:buNone/>
            </a:pPr>
            <a:endParaRPr dirty="0"/>
          </a:p>
          <a:p>
            <a:pPr rtl="0">
              <a:spcBef>
                <a:spcPts val="0"/>
              </a:spcBef>
              <a:buNone/>
            </a:pPr>
            <a:endParaRPr dirty="0"/>
          </a:p>
          <a:p>
            <a:pPr lvl="0">
              <a:spcBef>
                <a:spcPts val="0"/>
              </a:spcBef>
              <a:buNone/>
            </a:pPr>
            <a:r>
              <a:rPr lang="fi" dirty="0"/>
              <a:t>					</a:t>
            </a:r>
            <a:r>
              <a:rPr lang="fi"/>
              <a:t>	</a:t>
            </a:r>
            <a:endParaRPr lang="fi" dirty="0"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Kiinteistöt</a:t>
            </a:r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Perinteisesti vakaa tuotto ja inflaatiosuoja</a:t>
            </a:r>
          </a:p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Tuotto tulee asunnon arvonnoususta ja vuokratuloista</a:t>
            </a:r>
          </a:p>
          <a:p>
            <a:pPr indent="457200" rtl="0">
              <a:spcBef>
                <a:spcPts val="0"/>
              </a:spcBef>
              <a:buNone/>
            </a:pPr>
            <a:r>
              <a:rPr lang="fi" sz="2400"/>
              <a:t>=&gt;Verosuunnittelu mahdollisuuksia</a:t>
            </a:r>
          </a:p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Huonossa kohteessa korkeat huoltokulut, matala vuokrataso, arvo ei nouse</a:t>
            </a:r>
          </a:p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Sijoitusasunto vaatii jonkin verran hoitoa verrattuna esim. osakkeet</a:t>
            </a:r>
          </a:p>
          <a:p>
            <a:pPr marL="457200" lvl="0" indent="-228600">
              <a:spcBef>
                <a:spcPts val="0"/>
              </a:spcBef>
              <a:buNone/>
            </a:pPr>
            <a:endParaRPr sz="2400"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Kiinteistöt</a:t>
            </a:r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Plussat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Mahdollisuus käyttää omaa neuvottelutaitoa edullisten hankintojen tekemiseen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Sijoitusasuntoa varten on verrattain helppoa saada pankkilainaa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Asunnon arvonnousu 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Koron vähennysoikeus verotuksessa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Mahdollista vaikuttaa jälleenmyynti- ja vuokrausarvoon esim. remontointi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Suoja sijoitetulle pääomalle inflaatiota vastaan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Kiinteistöt</a:t>
            </a:r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Miinukset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Asunnon hintariski (asunnon arvo voi laskea)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Lainaan liittyvä korkoriski (kuukausierien nousu tai laina-ajan pidennys)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Sijoitusasunto vaatii omistajaltaan hallinnointia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Odottamattomat remontit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Vuokrasuhteisiin liittyvät riskit (huonot vuokralaiset)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Sijoitusasunto on pitkäaikainen sijoitus (pakkotilanteessa myytäessä hinta voi olla huono)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457200" y="96003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Metsä</a:t>
            </a:r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457200" y="858050"/>
            <a:ext cx="8229600" cy="40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Sijoituskohteena sisältää hyvin pienen riskin </a:t>
            </a:r>
          </a:p>
          <a:p>
            <a:pPr marL="914400" lvl="1" indent="-381000" rtl="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fi"/>
              <a:t>Riskejä ovat metsätuhot ja puun hinnan lasku</a:t>
            </a:r>
          </a:p>
          <a:p>
            <a:pPr marL="914400" lvl="1" indent="-381000" rtl="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fi"/>
              <a:t>Luonnon aiheuttamiin riskeihin saa kuitenkin varauduttua vakuutuksilla</a:t>
            </a:r>
          </a:p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Pitkäaikainen sijoituskohde 10-20 vuotta vähintään </a:t>
            </a:r>
          </a:p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Arvonnousu perustuu puuston kasvuun </a:t>
            </a:r>
          </a:p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Yleisesti vakaa ja turvallinen sijoituskohde</a:t>
            </a:r>
          </a:p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Puun hintaan vaikuttaa kysyntä,tarjonta ja tuotantoprosessin kulut</a:t>
            </a:r>
          </a:p>
          <a:p>
            <a:pPr marL="914400" lvl="1" indent="-3810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2400"/>
              <a:t>(Kauppakumppanit: paperiteollisuus ja rakentaminen)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Metsä </a:t>
            </a:r>
          </a:p>
        </p:txBody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457200" y="1175725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1800"/>
              <a:t>Plussat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Metsän hoitamisesta saa fyysistä ja henkistä hyvinvointia</a:t>
            </a:r>
          </a:p>
          <a:p>
            <a:pPr marL="1371600" lvl="2" indent="-342900" rtl="0">
              <a:spcBef>
                <a:spcPts val="0"/>
              </a:spcBef>
              <a:buClr>
                <a:schemeClr val="lt1"/>
              </a:buClr>
              <a:buSzPct val="100000"/>
              <a:buFont typeface="Wingdings"/>
              <a:buChar char="§"/>
            </a:pPr>
            <a:r>
              <a:rPr lang="fi" sz="1800"/>
              <a:t>Omat marjastus- ja metsästysmaat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Tuoton vaihtelu eri vuosien välillä vähäinen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Nuorissa metsissä tuottoa saa ensin harvennushakkuista ja sen jälkeen odotettavissa on yleensä metsän vauhdikasta kasvua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Päätehakkuussa puista saa tietyn hinnan, jonka jälkeen voi istuttaa uuden taimikon</a:t>
            </a:r>
          </a:p>
          <a:p>
            <a:pPr marL="457200" lvl="0" indent="-3429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1800"/>
              <a:t>Miinukset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Tuoton saaminen vaatii pitkäjänteisyyttä ja sitoutumista sijoituskohteeseen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Hoitaminen vaatii osaamista ja työtä 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Osakkeet</a:t>
            </a:r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Sijoituskohteena sisältää hyvin suuren riskin</a:t>
            </a:r>
          </a:p>
          <a:p>
            <a:pPr marL="914400" lvl="1" indent="-381000" rtl="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fi"/>
              <a:t>Arvon vaihtelut osakkeissa voi olla </a:t>
            </a:r>
            <a:r>
              <a:rPr lang="fi" sz="2400"/>
              <a:t> suurta, pahimmillaan sijoitetun summan voi menettää(yhtiön konkurssi</a:t>
            </a:r>
            <a:r>
              <a:rPr lang="fi"/>
              <a:t>)</a:t>
            </a:r>
          </a:p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Sijoitukselle saa onnistuneessa osakekaupassa parhaimmillaan suuren voiton</a:t>
            </a:r>
          </a:p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Arvoon vaikuttaa yhtiön menestys, ennusteet, yrityksen johto sekä kriisit maailmalla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fi" sz="2400"/>
              <a:t>	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Osakkeet</a:t>
            </a:r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Osakkeiden tuotot perustuvat: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Osakkeiden arvonnousuun ja niiden myyntiin voitolla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Yrityksen mahdollisesti maksamaan osinkoon</a:t>
            </a:r>
          </a:p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Sijoituksen riskit: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Pienempi riski hajauttamalla osakesalkkua eri toimialan yrityksiin (pienemmät tuotot ja pienemmät tappiot)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Riskiä kasvattaa sijoitus muutamaan yhtiöön (suuremmat tappiot tai isommat voitot)</a:t>
            </a:r>
          </a:p>
          <a:p>
            <a:pPr marL="457200" lvl="0" indent="-3810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Sijoittaa voi sekä kotimaisiin- sekä ulkomaalaisiin yrityksiin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Osakkeet</a:t>
            </a:r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Isot yritykset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Osakkeiden arvo pysyy vakaampana, ja maksavat usein hyvän osingon</a:t>
            </a:r>
          </a:p>
          <a:p>
            <a:pPr marL="457200" lvl="0" indent="-342900" rtl="0">
              <a:spcBef>
                <a:spcPts val="0"/>
              </a:spcBef>
              <a:buClr>
                <a:schemeClr val="lt1"/>
              </a:buClr>
              <a:buSzPct val="75000"/>
              <a:buFont typeface="Arial"/>
              <a:buChar char="●"/>
            </a:pPr>
            <a:r>
              <a:rPr lang="fi" sz="2400"/>
              <a:t>Pienet yritykset</a:t>
            </a:r>
            <a:r>
              <a:rPr lang="fi" sz="1800"/>
              <a:t> 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maksavat usein vähemmän osinkoa, ja osakkeiden arvo vaihtelee nopeammin</a:t>
            </a:r>
          </a:p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fi" sz="2400"/>
              <a:t>Mikä on osinko?</a:t>
            </a:r>
          </a:p>
          <a:p>
            <a:pPr marL="914400" lvl="1" indent="-342900" rtl="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Osinkoa voi maksaa yritys itse määrittelemänsä summan kerran vuodessa osakkeenomistajille (joskus lisäosinkoa esim tänä vuonna Fiskars) </a:t>
            </a:r>
          </a:p>
          <a:p>
            <a:pPr marL="914400" lvl="1" indent="-342900"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fi" sz="1800"/>
              <a:t>Tappiollinen vuosi tai investoinnit voivat olla syy olla maksamatta osinkoa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dark-gradient">
  <a:themeElements>
    <a:clrScheme name="Custom 346">
      <a:dk1>
        <a:srgbClr val="000000"/>
      </a:dk1>
      <a:lt1>
        <a:srgbClr val="FFFFFF"/>
      </a:lt1>
      <a:dk2>
        <a:srgbClr val="4C4C4C"/>
      </a:dk2>
      <a:lt2>
        <a:srgbClr val="CCCCCC"/>
      </a:lt2>
      <a:accent1>
        <a:srgbClr val="89B4B8"/>
      </a:accent1>
      <a:accent2>
        <a:srgbClr val="AFA6CA"/>
      </a:accent2>
      <a:accent3>
        <a:srgbClr val="A5B492"/>
      </a:accent3>
      <a:accent4>
        <a:srgbClr val="E8CD6D"/>
      </a:accent4>
      <a:accent5>
        <a:srgbClr val="F4A447"/>
      </a:accent5>
      <a:accent6>
        <a:srgbClr val="D09D94"/>
      </a:accent6>
      <a:hlink>
        <a:srgbClr val="5EA7AA"/>
      </a:hlink>
      <a:folHlink>
        <a:srgbClr val="A295B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669</Words>
  <Application>Microsoft Office PowerPoint</Application>
  <PresentationFormat>Näytössä katseltava esitys (16:9)</PresentationFormat>
  <Paragraphs>125</Paragraphs>
  <Slides>17</Slides>
  <Notes>17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18" baseType="lpstr">
      <vt:lpstr>dark-gradient</vt:lpstr>
      <vt:lpstr>Sijoitusvaihtoehdot </vt:lpstr>
      <vt:lpstr>Kiinteistöt</vt:lpstr>
      <vt:lpstr>Kiinteistöt</vt:lpstr>
      <vt:lpstr>Kiinteistöt</vt:lpstr>
      <vt:lpstr>Metsä</vt:lpstr>
      <vt:lpstr>Metsä </vt:lpstr>
      <vt:lpstr>Osakkeet</vt:lpstr>
      <vt:lpstr>Osakkeet</vt:lpstr>
      <vt:lpstr>Osakkeet</vt:lpstr>
      <vt:lpstr>Rahastosijoittaminen</vt:lpstr>
      <vt:lpstr>Rahastosijoittaminen</vt:lpstr>
      <vt:lpstr>Joukkovelkakirjalainat</vt:lpstr>
      <vt:lpstr>Maa</vt:lpstr>
      <vt:lpstr>Maa</vt:lpstr>
      <vt:lpstr>Taide ja esineet</vt:lpstr>
      <vt:lpstr>Jalometallit ja -kivet</vt:lpstr>
      <vt:lpstr>Sijoittamisen tärkein vinkki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Sijoitusvaihtoehdot</dc:title>
  <dc:creator>Toni Uusimäki</dc:creator>
  <cp:lastModifiedBy>Toni Uusimäki</cp:lastModifiedBy>
  <cp:revision>2</cp:revision>
  <dcterms:modified xsi:type="dcterms:W3CDTF">2017-08-22T06:44:52Z</dcterms:modified>
</cp:coreProperties>
</file>