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8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ED433-07BB-470E-B8CE-36BACD792211}" type="datetimeFigureOut">
              <a:rPr lang="fi-FI" smtClean="0"/>
              <a:pPr/>
              <a:t>23.3.2021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D9F8-251E-426A-9B84-6742834BD89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Suorakulmi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ED433-07BB-470E-B8CE-36BACD792211}" type="datetimeFigureOut">
              <a:rPr lang="fi-FI" smtClean="0"/>
              <a:pPr/>
              <a:t>23.3.2021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D9F8-251E-426A-9B84-6742834BD8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ED433-07BB-470E-B8CE-36BACD792211}" type="datetimeFigureOut">
              <a:rPr lang="fi-FI" smtClean="0"/>
              <a:pPr/>
              <a:t>23.3.2021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D9F8-251E-426A-9B84-6742834BD8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ED433-07BB-470E-B8CE-36BACD792211}" type="datetimeFigureOut">
              <a:rPr lang="fi-FI" smtClean="0"/>
              <a:pPr/>
              <a:t>23.3.2021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D9F8-251E-426A-9B84-6742834BD8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ED433-07BB-470E-B8CE-36BACD792211}" type="datetimeFigureOut">
              <a:rPr lang="fi-FI" smtClean="0"/>
              <a:pPr/>
              <a:t>23.3.2021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D9F8-251E-426A-9B84-6742834BD8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ED433-07BB-470E-B8CE-36BACD792211}" type="datetimeFigureOut">
              <a:rPr lang="fi-FI" smtClean="0"/>
              <a:pPr/>
              <a:t>23.3.2021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D9F8-251E-426A-9B84-6742834BD8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ED433-07BB-470E-B8CE-36BACD792211}" type="datetimeFigureOut">
              <a:rPr lang="fi-FI" smtClean="0"/>
              <a:pPr/>
              <a:t>23.3.2021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D9F8-251E-426A-9B84-6742834BD8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ED433-07BB-470E-B8CE-36BACD792211}" type="datetimeFigureOut">
              <a:rPr lang="fi-FI" smtClean="0"/>
              <a:pPr/>
              <a:t>23.3.2021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D9F8-251E-426A-9B84-6742834BD8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ED433-07BB-470E-B8CE-36BACD792211}" type="datetimeFigureOut">
              <a:rPr lang="fi-FI" smtClean="0"/>
              <a:pPr/>
              <a:t>23.3.2021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D9F8-251E-426A-9B84-6742834BD8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ED433-07BB-470E-B8CE-36BACD792211}" type="datetimeFigureOut">
              <a:rPr lang="fi-FI" smtClean="0"/>
              <a:pPr/>
              <a:t>23.3.2021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D9F8-251E-426A-9B84-6742834BD89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Suorakulmi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5AED433-07BB-470E-B8CE-36BACD792211}" type="datetimeFigureOut">
              <a:rPr lang="fi-FI" smtClean="0"/>
              <a:pPr/>
              <a:t>23.3.2021</a:t>
            </a:fld>
            <a:endParaRPr lang="fi-FI"/>
          </a:p>
        </p:txBody>
      </p:sp>
      <p:sp>
        <p:nvSpPr>
          <p:cNvPr id="11" name="Suorakulmi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500D9F8-251E-426A-9B84-6742834BD8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uorakulmi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5AED433-07BB-470E-B8CE-36BACD792211}" type="datetimeFigureOut">
              <a:rPr lang="fi-FI" smtClean="0"/>
              <a:pPr/>
              <a:t>23.3.2021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500D9F8-251E-426A-9B84-6742834BD89F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Lauseenvastikkeista (on </a:t>
            </a:r>
            <a:r>
              <a:rPr lang="fi-FI" sz="32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shortened</a:t>
            </a:r>
            <a:r>
              <a:rPr lang="fi-FI" sz="32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fi-FI" sz="32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clauses</a:t>
            </a:r>
            <a:r>
              <a:rPr lang="fi-FI" sz="32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)</a:t>
            </a:r>
            <a:br>
              <a:rPr lang="fi-FI" sz="32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</a:br>
            <a:r>
              <a:rPr lang="fi-FI" sz="1200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Satu Pitkälä</a:t>
            </a:r>
            <a:endParaRPr lang="fi-FI" sz="1200" i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2776"/>
            <a:ext cx="8311952" cy="5445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i-FI" sz="1600" dirty="0"/>
              <a:t>Perusperiaatteita:</a:t>
            </a:r>
          </a:p>
          <a:p>
            <a:pPr>
              <a:buFontTx/>
              <a:buChar char="-"/>
            </a:pPr>
            <a:r>
              <a:rPr lang="fi-FI" sz="1600" dirty="0"/>
              <a:t>Yleisiä kirjoitetussa kielessä, esim. lehtikielessä</a:t>
            </a:r>
          </a:p>
          <a:p>
            <a:pPr>
              <a:buFontTx/>
              <a:buChar char="-"/>
            </a:pPr>
            <a:r>
              <a:rPr lang="fi-FI" sz="1600" dirty="0"/>
              <a:t>Tärkeää osata tunnistaa lauselyhenteet</a:t>
            </a:r>
          </a:p>
          <a:p>
            <a:pPr>
              <a:buFontTx/>
              <a:buChar char="-"/>
            </a:pPr>
            <a:r>
              <a:rPr lang="fi-FI" sz="1600" dirty="0"/>
              <a:t>Yleisimpiä relatiivilauseiden ja aikaa ilmaisevien sivulauseiden vastikkeet:</a:t>
            </a:r>
          </a:p>
          <a:p>
            <a:pPr>
              <a:buFontTx/>
              <a:buChar char="-"/>
            </a:pPr>
            <a:r>
              <a:rPr lang="fi-FI" sz="1600" dirty="0"/>
              <a:t>The </a:t>
            </a:r>
            <a:r>
              <a:rPr lang="fi-FI" sz="1600" dirty="0" err="1"/>
              <a:t>passengers</a:t>
            </a:r>
            <a:r>
              <a:rPr lang="fi-FI" sz="1600" dirty="0"/>
              <a:t>  </a:t>
            </a:r>
            <a:r>
              <a:rPr lang="fi-FI" sz="1600" dirty="0" err="1"/>
              <a:t>going</a:t>
            </a:r>
            <a:r>
              <a:rPr lang="fi-FI" sz="1600" dirty="0"/>
              <a:t> to </a:t>
            </a:r>
            <a:r>
              <a:rPr lang="fi-FI" sz="1600" dirty="0" err="1"/>
              <a:t>Brussels</a:t>
            </a:r>
            <a:r>
              <a:rPr lang="fi-FI" sz="1600" dirty="0"/>
              <a:t> </a:t>
            </a:r>
            <a:r>
              <a:rPr lang="fi-FI" sz="1600" dirty="0" err="1"/>
              <a:t>are</a:t>
            </a:r>
            <a:r>
              <a:rPr lang="fi-FI" sz="1600" dirty="0"/>
              <a:t> </a:t>
            </a:r>
            <a:r>
              <a:rPr lang="fi-FI" sz="1600" dirty="0" err="1"/>
              <a:t>asked</a:t>
            </a:r>
            <a:r>
              <a:rPr lang="fi-FI" sz="1600" dirty="0"/>
              <a:t> to </a:t>
            </a:r>
            <a:r>
              <a:rPr lang="fi-FI" sz="1600" dirty="0" err="1"/>
              <a:t>move</a:t>
            </a:r>
            <a:r>
              <a:rPr lang="fi-FI" sz="1600" dirty="0"/>
              <a:t> to </a:t>
            </a:r>
            <a:r>
              <a:rPr lang="fi-FI" sz="1600" dirty="0" err="1"/>
              <a:t>departure</a:t>
            </a:r>
            <a:r>
              <a:rPr lang="fi-FI" sz="1600" dirty="0"/>
              <a:t> </a:t>
            </a:r>
            <a:r>
              <a:rPr lang="fi-FI" sz="1600" dirty="0" err="1"/>
              <a:t>gate</a:t>
            </a:r>
            <a:r>
              <a:rPr lang="fi-FI" sz="1600" dirty="0"/>
              <a:t> A16.</a:t>
            </a:r>
          </a:p>
          <a:p>
            <a:pPr>
              <a:buFontTx/>
              <a:buChar char="-"/>
            </a:pPr>
            <a:r>
              <a:rPr lang="fi-FI" sz="1600" dirty="0"/>
              <a:t> aikaa ilmaiseva konjunktio jätetään yleensä pois mutta voi olla mukana:</a:t>
            </a:r>
          </a:p>
          <a:p>
            <a:pPr>
              <a:buFontTx/>
              <a:buChar char="-"/>
            </a:pPr>
            <a:r>
              <a:rPr lang="fi-FI" sz="1600" dirty="0"/>
              <a:t>(</a:t>
            </a:r>
            <a:r>
              <a:rPr lang="fi-FI" sz="1600" dirty="0" err="1" smtClean="0"/>
              <a:t>When</a:t>
            </a:r>
            <a:r>
              <a:rPr lang="fi-FI" sz="1600" dirty="0" smtClean="0"/>
              <a:t>, </a:t>
            </a:r>
            <a:r>
              <a:rPr lang="fi-FI" sz="1600" dirty="0" err="1" smtClean="0"/>
              <a:t>while</a:t>
            </a:r>
            <a:r>
              <a:rPr lang="fi-FI" sz="1600" dirty="0" smtClean="0"/>
              <a:t>) </a:t>
            </a:r>
            <a:r>
              <a:rPr lang="fi-FI" sz="1600" dirty="0" err="1"/>
              <a:t>doing</a:t>
            </a:r>
            <a:r>
              <a:rPr lang="fi-FI" sz="1600" dirty="0"/>
              <a:t> </a:t>
            </a:r>
            <a:r>
              <a:rPr lang="fi-FI" sz="1600" dirty="0" err="1"/>
              <a:t>the</a:t>
            </a:r>
            <a:r>
              <a:rPr lang="fi-FI" sz="1600" dirty="0"/>
              <a:t> </a:t>
            </a:r>
            <a:r>
              <a:rPr lang="fi-FI" sz="1600" dirty="0" err="1" smtClean="0"/>
              <a:t>dishes</a:t>
            </a:r>
            <a:r>
              <a:rPr lang="fi-FI" sz="1600" dirty="0" smtClean="0"/>
              <a:t>,  </a:t>
            </a:r>
            <a:r>
              <a:rPr lang="fi-FI" sz="1600" dirty="0"/>
              <a:t>I </a:t>
            </a:r>
            <a:r>
              <a:rPr lang="fi-FI" sz="1600" dirty="0" err="1"/>
              <a:t>often</a:t>
            </a:r>
            <a:r>
              <a:rPr lang="fi-FI" sz="1600" dirty="0"/>
              <a:t> </a:t>
            </a:r>
            <a:r>
              <a:rPr lang="fi-FI" sz="1600" dirty="0" err="1"/>
              <a:t>listen</a:t>
            </a:r>
            <a:r>
              <a:rPr lang="fi-FI" sz="1600" dirty="0"/>
              <a:t> to the radio.</a:t>
            </a:r>
          </a:p>
          <a:p>
            <a:pPr>
              <a:buFontTx/>
              <a:buChar char="-"/>
            </a:pPr>
            <a:endParaRPr lang="fi-FI" sz="1600" dirty="0"/>
          </a:p>
          <a:p>
            <a:pPr>
              <a:buNone/>
            </a:pPr>
            <a:r>
              <a:rPr lang="fi-FI" sz="1600" dirty="0">
                <a:solidFill>
                  <a:srgbClr val="00B050"/>
                </a:solidFill>
              </a:rPr>
              <a:t>Aktiivinen lauseenvastike: Verbi –</a:t>
            </a:r>
            <a:r>
              <a:rPr lang="fi-FI" sz="1600" dirty="0" err="1">
                <a:solidFill>
                  <a:srgbClr val="00B050"/>
                </a:solidFill>
              </a:rPr>
              <a:t>ing</a:t>
            </a:r>
            <a:r>
              <a:rPr lang="fi-FI" sz="1600" dirty="0">
                <a:solidFill>
                  <a:srgbClr val="00B050"/>
                </a:solidFill>
              </a:rPr>
              <a:t> muodossa (sama subjekti sivu- ja päälauseessa)</a:t>
            </a:r>
          </a:p>
          <a:p>
            <a:r>
              <a:rPr lang="fi-FI" sz="1600" dirty="0" err="1"/>
              <a:t>Students</a:t>
            </a:r>
            <a:r>
              <a:rPr lang="fi-FI" sz="1600" dirty="0"/>
              <a:t> </a:t>
            </a:r>
            <a:r>
              <a:rPr lang="fi-FI" sz="1600" dirty="0" err="1"/>
              <a:t>wishing</a:t>
            </a:r>
            <a:r>
              <a:rPr lang="fi-FI" sz="1600" dirty="0"/>
              <a:t> to </a:t>
            </a:r>
            <a:r>
              <a:rPr lang="fi-FI" sz="1600" dirty="0" err="1"/>
              <a:t>raise</a:t>
            </a:r>
            <a:r>
              <a:rPr lang="fi-FI" sz="1600" dirty="0"/>
              <a:t> </a:t>
            </a:r>
            <a:r>
              <a:rPr lang="fi-FI" sz="1600" dirty="0" err="1"/>
              <a:t>their</a:t>
            </a:r>
            <a:r>
              <a:rPr lang="fi-FI" sz="1600" dirty="0"/>
              <a:t> </a:t>
            </a:r>
            <a:r>
              <a:rPr lang="fi-FI" sz="1600" dirty="0" err="1"/>
              <a:t>course</a:t>
            </a:r>
            <a:r>
              <a:rPr lang="fi-FI" sz="1600" dirty="0"/>
              <a:t> </a:t>
            </a:r>
            <a:r>
              <a:rPr lang="fi-FI" sz="1600" dirty="0" err="1"/>
              <a:t>marks</a:t>
            </a:r>
            <a:r>
              <a:rPr lang="fi-FI" sz="1600" dirty="0"/>
              <a:t> </a:t>
            </a:r>
            <a:r>
              <a:rPr lang="fi-FI" sz="1600" dirty="0" err="1"/>
              <a:t>are</a:t>
            </a:r>
            <a:r>
              <a:rPr lang="fi-FI" sz="1600" dirty="0"/>
              <a:t> </a:t>
            </a:r>
            <a:r>
              <a:rPr lang="fi-FI" sz="1600" dirty="0" err="1"/>
              <a:t>requested</a:t>
            </a:r>
            <a:r>
              <a:rPr lang="fi-FI" sz="1600" dirty="0"/>
              <a:t> to </a:t>
            </a:r>
            <a:r>
              <a:rPr lang="fi-FI" sz="1600" dirty="0" err="1"/>
              <a:t>do</a:t>
            </a:r>
            <a:r>
              <a:rPr lang="fi-FI" sz="1600" dirty="0"/>
              <a:t> </a:t>
            </a:r>
            <a:r>
              <a:rPr lang="fi-FI" sz="1600" dirty="0" err="1"/>
              <a:t>extra</a:t>
            </a:r>
            <a:r>
              <a:rPr lang="fi-FI" sz="1600" dirty="0"/>
              <a:t> home </a:t>
            </a:r>
            <a:r>
              <a:rPr lang="fi-FI" sz="1600" dirty="0" err="1"/>
              <a:t>assignments</a:t>
            </a:r>
            <a:r>
              <a:rPr lang="fi-FI" sz="1600" dirty="0"/>
              <a:t>.</a:t>
            </a:r>
          </a:p>
          <a:p>
            <a:r>
              <a:rPr lang="fi-FI" sz="1600" dirty="0" err="1"/>
              <a:t>Feeling</a:t>
            </a:r>
            <a:r>
              <a:rPr lang="fi-FI" sz="1600" dirty="0"/>
              <a:t> </a:t>
            </a:r>
            <a:r>
              <a:rPr lang="fi-FI" sz="1600" dirty="0" err="1"/>
              <a:t>lonely</a:t>
            </a:r>
            <a:r>
              <a:rPr lang="fi-FI" sz="1600" dirty="0"/>
              <a:t>, he </a:t>
            </a:r>
            <a:r>
              <a:rPr lang="fi-FI" sz="1600" dirty="0" err="1"/>
              <a:t>decided</a:t>
            </a:r>
            <a:r>
              <a:rPr lang="fi-FI" sz="1600" dirty="0"/>
              <a:t> to </a:t>
            </a:r>
            <a:r>
              <a:rPr lang="fi-FI" sz="1600" dirty="0" err="1"/>
              <a:t>start</a:t>
            </a:r>
            <a:r>
              <a:rPr lang="fi-FI" sz="1600" dirty="0"/>
              <a:t> </a:t>
            </a:r>
            <a:r>
              <a:rPr lang="fi-FI" sz="1600" dirty="0" err="1"/>
              <a:t>going</a:t>
            </a:r>
            <a:r>
              <a:rPr lang="fi-FI" sz="1600" dirty="0"/>
              <a:t> to a </a:t>
            </a:r>
            <a:r>
              <a:rPr lang="fi-FI" sz="1600" dirty="0" err="1"/>
              <a:t>gym</a:t>
            </a:r>
            <a:r>
              <a:rPr lang="fi-FI" sz="1600" dirty="0"/>
              <a:t>.</a:t>
            </a:r>
          </a:p>
          <a:p>
            <a:pPr>
              <a:buNone/>
            </a:pPr>
            <a:endParaRPr lang="fi-FI" sz="1600" dirty="0"/>
          </a:p>
          <a:p>
            <a:pPr>
              <a:buNone/>
            </a:pPr>
            <a:r>
              <a:rPr lang="fi-FI" sz="1600" dirty="0">
                <a:solidFill>
                  <a:srgbClr val="7030A0"/>
                </a:solidFill>
              </a:rPr>
              <a:t>Passiivinen: verbi 3. muodossa (subjekti tekemisen kohde</a:t>
            </a:r>
            <a:r>
              <a:rPr lang="fi-FI" sz="1600" dirty="0"/>
              <a:t>)</a:t>
            </a:r>
          </a:p>
          <a:p>
            <a:r>
              <a:rPr lang="fi-FI" sz="1600" dirty="0"/>
              <a:t>If </a:t>
            </a:r>
            <a:r>
              <a:rPr lang="fi-FI" sz="1600" dirty="0" err="1"/>
              <a:t>found</a:t>
            </a:r>
            <a:r>
              <a:rPr lang="fi-FI" sz="1600" dirty="0"/>
              <a:t> </a:t>
            </a:r>
            <a:r>
              <a:rPr lang="fi-FI" sz="1600" dirty="0" err="1"/>
              <a:t>guilty</a:t>
            </a:r>
            <a:r>
              <a:rPr lang="fi-FI" sz="1600" dirty="0"/>
              <a:t>, he </a:t>
            </a:r>
            <a:r>
              <a:rPr lang="fi-FI" sz="1600" dirty="0" err="1"/>
              <a:t>will</a:t>
            </a:r>
            <a:r>
              <a:rPr lang="fi-FI" sz="1600" dirty="0"/>
              <a:t> </a:t>
            </a:r>
            <a:r>
              <a:rPr lang="fi-FI" sz="1600" dirty="0" err="1"/>
              <a:t>face</a:t>
            </a:r>
            <a:r>
              <a:rPr lang="fi-FI" sz="1600" dirty="0"/>
              <a:t> </a:t>
            </a:r>
            <a:r>
              <a:rPr lang="fi-FI" sz="1600" dirty="0" err="1"/>
              <a:t>tens</a:t>
            </a:r>
            <a:r>
              <a:rPr lang="fi-FI" sz="1600" dirty="0"/>
              <a:t> </a:t>
            </a:r>
            <a:r>
              <a:rPr lang="fi-FI" sz="1600" dirty="0" err="1"/>
              <a:t>years</a:t>
            </a:r>
            <a:r>
              <a:rPr lang="fi-FI" sz="1600" dirty="0"/>
              <a:t> of </a:t>
            </a:r>
            <a:r>
              <a:rPr lang="fi-FI" sz="1600" dirty="0" err="1"/>
              <a:t>imprisonment</a:t>
            </a:r>
            <a:r>
              <a:rPr lang="fi-FI" sz="1600" dirty="0"/>
              <a:t>.</a:t>
            </a:r>
          </a:p>
          <a:p>
            <a:r>
              <a:rPr lang="fi-FI" sz="1600" dirty="0" err="1"/>
              <a:t>Although</a:t>
            </a:r>
            <a:r>
              <a:rPr lang="fi-FI" sz="1600" dirty="0"/>
              <a:t> </a:t>
            </a:r>
            <a:r>
              <a:rPr lang="fi-FI" sz="1600" dirty="0" err="1"/>
              <a:t>written</a:t>
            </a:r>
            <a:r>
              <a:rPr lang="fi-FI" sz="1600" dirty="0"/>
              <a:t> for </a:t>
            </a:r>
            <a:r>
              <a:rPr lang="fi-FI" sz="1600" dirty="0" err="1"/>
              <a:t>children</a:t>
            </a:r>
            <a:r>
              <a:rPr lang="fi-FI" sz="1600" dirty="0"/>
              <a:t>, </a:t>
            </a:r>
            <a:r>
              <a:rPr lang="fi-FI" sz="1600" dirty="0" err="1"/>
              <a:t>this</a:t>
            </a:r>
            <a:r>
              <a:rPr lang="fi-FI" sz="1600" dirty="0"/>
              <a:t> </a:t>
            </a:r>
            <a:r>
              <a:rPr lang="fi-FI" sz="1600" dirty="0" err="1"/>
              <a:t>book</a:t>
            </a:r>
            <a:r>
              <a:rPr lang="fi-FI" sz="1600" dirty="0"/>
              <a:t> </a:t>
            </a:r>
            <a:r>
              <a:rPr lang="fi-FI" sz="1600" dirty="0" err="1"/>
              <a:t>makes</a:t>
            </a:r>
            <a:r>
              <a:rPr lang="fi-FI" sz="1600" dirty="0"/>
              <a:t> </a:t>
            </a:r>
            <a:r>
              <a:rPr lang="fi-FI" sz="1600" dirty="0" err="1"/>
              <a:t>good</a:t>
            </a:r>
            <a:r>
              <a:rPr lang="fi-FI" sz="1600" dirty="0"/>
              <a:t> </a:t>
            </a:r>
            <a:r>
              <a:rPr lang="fi-FI" sz="1600" dirty="0" err="1"/>
              <a:t>reading</a:t>
            </a:r>
            <a:r>
              <a:rPr lang="fi-FI" sz="1600" dirty="0"/>
              <a:t> for </a:t>
            </a:r>
            <a:r>
              <a:rPr lang="fi-FI" sz="1600" dirty="0" err="1"/>
              <a:t>adults</a:t>
            </a:r>
            <a:r>
              <a:rPr lang="fi-FI" sz="1600" dirty="0"/>
              <a:t> as </a:t>
            </a:r>
            <a:r>
              <a:rPr lang="fi-FI" sz="1600" dirty="0" err="1"/>
              <a:t>well</a:t>
            </a:r>
            <a:r>
              <a:rPr lang="fi-FI" sz="1600" dirty="0"/>
              <a:t>.</a:t>
            </a:r>
          </a:p>
          <a:p>
            <a:endParaRPr lang="fi-FI" sz="1600" dirty="0"/>
          </a:p>
          <a:p>
            <a:pPr>
              <a:buNone/>
            </a:pPr>
            <a:r>
              <a:rPr lang="fi-FI" sz="1600" dirty="0">
                <a:solidFill>
                  <a:srgbClr val="0070C0"/>
                </a:solidFill>
              </a:rPr>
              <a:t>Relatiivilauseet</a:t>
            </a:r>
            <a:r>
              <a:rPr lang="fi-FI" sz="1600" dirty="0"/>
              <a:t> voidaan lyhentää:</a:t>
            </a:r>
          </a:p>
          <a:p>
            <a:pPr>
              <a:buFontTx/>
              <a:buChar char="-"/>
            </a:pPr>
            <a:r>
              <a:rPr lang="fi-FI" sz="1600" dirty="0" err="1"/>
              <a:t>ing-</a:t>
            </a:r>
            <a:r>
              <a:rPr lang="fi-FI" sz="1600" dirty="0"/>
              <a:t> </a:t>
            </a:r>
            <a:r>
              <a:rPr lang="fi-FI" sz="1600" dirty="0" smtClean="0"/>
              <a:t>muoto (aktiivi), </a:t>
            </a:r>
            <a:r>
              <a:rPr lang="fi-FI" sz="1600" dirty="0"/>
              <a:t>3. </a:t>
            </a:r>
            <a:r>
              <a:rPr lang="fi-FI" sz="1600" dirty="0" smtClean="0"/>
              <a:t>muoto (passiivi), </a:t>
            </a:r>
            <a:r>
              <a:rPr lang="fi-FI" sz="1600" dirty="0"/>
              <a:t>infinitiivi- tai prepositiorakenne</a:t>
            </a:r>
          </a:p>
          <a:p>
            <a:pPr>
              <a:buFontTx/>
              <a:buChar char="-"/>
            </a:pPr>
            <a:r>
              <a:rPr lang="fi-FI" sz="1600" dirty="0"/>
              <a:t>Muita lauseenvastikkeita: syytä, myönnytystä, ehtoa, </a:t>
            </a:r>
            <a:r>
              <a:rPr lang="fi-FI" sz="1600" dirty="0" err="1"/>
              <a:t>että-lausetta</a:t>
            </a:r>
            <a:r>
              <a:rPr lang="fi-FI" sz="1600" dirty="0"/>
              <a:t>, tarkoitusta ilmaisevat vastikkeet ja epäsuoraa ja rinnasteista päälausetta korvaavat vastikkeet</a:t>
            </a:r>
            <a:r>
              <a:rPr lang="fi-FI" sz="1800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897288"/>
          </a:xfrm>
        </p:spPr>
        <p:txBody>
          <a:bodyPr>
            <a:normAutofit/>
          </a:bodyPr>
          <a:lstStyle/>
          <a:p>
            <a:r>
              <a:rPr lang="fi-FI" sz="20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Relatiivilauseiden vastikkeet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328592"/>
          </a:xfrm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fi-FI" sz="2000" dirty="0">
                <a:solidFill>
                  <a:srgbClr val="0070C0"/>
                </a:solidFill>
              </a:rPr>
              <a:t>Verbin </a:t>
            </a:r>
            <a:r>
              <a:rPr lang="fi-FI" sz="2000" dirty="0" err="1">
                <a:solidFill>
                  <a:srgbClr val="0070C0"/>
                </a:solidFill>
              </a:rPr>
              <a:t>ing-muoto</a:t>
            </a:r>
            <a:r>
              <a:rPr lang="fi-FI" sz="2000" dirty="0">
                <a:solidFill>
                  <a:srgbClr val="0070C0"/>
                </a:solidFill>
              </a:rPr>
              <a:t>: aktiivilause </a:t>
            </a:r>
          </a:p>
          <a:p>
            <a:r>
              <a:rPr lang="fi-FI" sz="2000" dirty="0"/>
              <a:t>The </a:t>
            </a:r>
            <a:r>
              <a:rPr lang="fi-FI" sz="2000" dirty="0" err="1"/>
              <a:t>girl</a:t>
            </a:r>
            <a:r>
              <a:rPr lang="fi-FI" sz="2000" dirty="0"/>
              <a:t> </a:t>
            </a:r>
            <a:r>
              <a:rPr lang="fi-FI" sz="2000" dirty="0" err="1">
                <a:highlight>
                  <a:srgbClr val="00FF00"/>
                </a:highlight>
              </a:rPr>
              <a:t>who</a:t>
            </a:r>
            <a:r>
              <a:rPr lang="fi-FI" sz="2000" dirty="0">
                <a:highlight>
                  <a:srgbClr val="00FF00"/>
                </a:highlight>
              </a:rPr>
              <a:t> </a:t>
            </a:r>
            <a:r>
              <a:rPr lang="fi-FI" sz="2000" dirty="0" err="1">
                <a:highlight>
                  <a:srgbClr val="00FF00"/>
                </a:highlight>
              </a:rPr>
              <a:t>speaks</a:t>
            </a:r>
            <a:r>
              <a:rPr lang="fi-FI" sz="2000" dirty="0">
                <a:highlight>
                  <a:srgbClr val="00FF00"/>
                </a:highlight>
              </a:rPr>
              <a:t> </a:t>
            </a:r>
            <a:r>
              <a:rPr lang="fi-FI" sz="2000" dirty="0" err="1"/>
              <a:t>Swedish</a:t>
            </a:r>
            <a:r>
              <a:rPr lang="fi-FI" sz="2000" dirty="0"/>
              <a:t>/ is </a:t>
            </a:r>
            <a:r>
              <a:rPr lang="fi-FI" sz="2000" dirty="0" err="1"/>
              <a:t>wearing</a:t>
            </a:r>
            <a:r>
              <a:rPr lang="fi-FI" sz="2000" dirty="0"/>
              <a:t> the </a:t>
            </a:r>
            <a:r>
              <a:rPr lang="fi-FI" sz="2000" dirty="0" err="1"/>
              <a:t>pink</a:t>
            </a:r>
            <a:r>
              <a:rPr lang="fi-FI" sz="2000" dirty="0"/>
              <a:t> </a:t>
            </a:r>
            <a:r>
              <a:rPr lang="fi-FI" sz="2000" dirty="0" err="1"/>
              <a:t>jeans</a:t>
            </a:r>
            <a:r>
              <a:rPr lang="fi-FI" sz="2000" dirty="0"/>
              <a:t> is my </a:t>
            </a:r>
            <a:r>
              <a:rPr lang="fi-FI" sz="2000" dirty="0" err="1"/>
              <a:t>cousin</a:t>
            </a:r>
            <a:r>
              <a:rPr lang="fi-FI" sz="2000" dirty="0"/>
              <a:t>.</a:t>
            </a:r>
          </a:p>
          <a:p>
            <a:r>
              <a:rPr lang="fi-FI" sz="2000" dirty="0"/>
              <a:t>-&gt; The </a:t>
            </a:r>
            <a:r>
              <a:rPr lang="fi-FI" sz="2000" dirty="0" err="1"/>
              <a:t>girl</a:t>
            </a:r>
            <a:r>
              <a:rPr lang="fi-FI" sz="2000" dirty="0"/>
              <a:t> </a:t>
            </a:r>
            <a:r>
              <a:rPr lang="fi-FI" sz="2000" i="1" dirty="0" err="1">
                <a:highlight>
                  <a:srgbClr val="00FF00"/>
                </a:highlight>
              </a:rPr>
              <a:t>speaking</a:t>
            </a:r>
            <a:r>
              <a:rPr lang="fi-FI" sz="2000" i="1" dirty="0"/>
              <a:t> </a:t>
            </a:r>
            <a:r>
              <a:rPr lang="fi-FI" sz="2000" dirty="0" err="1"/>
              <a:t>Swedish/wearing</a:t>
            </a:r>
            <a:r>
              <a:rPr lang="fi-FI" sz="2000" dirty="0"/>
              <a:t> the </a:t>
            </a:r>
            <a:r>
              <a:rPr lang="fi-FI" sz="2000" dirty="0" err="1"/>
              <a:t>pink</a:t>
            </a:r>
            <a:r>
              <a:rPr lang="fi-FI" sz="2000" dirty="0"/>
              <a:t> </a:t>
            </a:r>
            <a:r>
              <a:rPr lang="fi-FI" sz="2000" dirty="0" err="1"/>
              <a:t>jeans</a:t>
            </a:r>
            <a:r>
              <a:rPr lang="fi-FI" sz="2000" dirty="0"/>
              <a:t> is my </a:t>
            </a:r>
            <a:r>
              <a:rPr lang="fi-FI" sz="2000" dirty="0" err="1"/>
              <a:t>cousin</a:t>
            </a:r>
            <a:r>
              <a:rPr lang="fi-FI" sz="2000" i="1" dirty="0"/>
              <a:t>.</a:t>
            </a:r>
          </a:p>
          <a:p>
            <a:pPr marL="868680" lvl="1" indent="-457200"/>
            <a:r>
              <a:rPr lang="fi-FI" sz="1600" dirty="0"/>
              <a:t>Jätetään relatiivipronomini ja olla-verbi pois, </a:t>
            </a:r>
            <a:r>
              <a:rPr lang="fi-FI" sz="1600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pääverbi –</a:t>
            </a:r>
            <a:r>
              <a:rPr lang="fi-FI" sz="1600" u="sng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ing-muodossa</a:t>
            </a:r>
            <a:endParaRPr lang="fi-FI" sz="1600" u="sng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68680" lvl="1" indent="-457200">
              <a:buNone/>
            </a:pPr>
            <a:r>
              <a:rPr lang="fi-FI" sz="2000" dirty="0">
                <a:solidFill>
                  <a:srgbClr val="0070C0"/>
                </a:solidFill>
              </a:rPr>
              <a:t>Verbin 3. muoto: merkitys passiivinen</a:t>
            </a:r>
          </a:p>
          <a:p>
            <a:pPr marL="868680" lvl="1" indent="-457200"/>
            <a:r>
              <a:rPr lang="fi-FI" sz="2000" dirty="0"/>
              <a:t>The </a:t>
            </a:r>
            <a:r>
              <a:rPr lang="fi-FI" sz="2000" dirty="0" err="1"/>
              <a:t>cars</a:t>
            </a:r>
            <a:r>
              <a:rPr lang="fi-FI" sz="2000" dirty="0"/>
              <a:t> </a:t>
            </a:r>
            <a:r>
              <a:rPr lang="fi-FI" sz="2000" dirty="0" err="1">
                <a:highlight>
                  <a:srgbClr val="00FFFF"/>
                </a:highlight>
              </a:rPr>
              <a:t>which</a:t>
            </a:r>
            <a:r>
              <a:rPr lang="fi-FI" sz="2000" dirty="0">
                <a:highlight>
                  <a:srgbClr val="00FFFF"/>
                </a:highlight>
              </a:rPr>
              <a:t> </a:t>
            </a:r>
            <a:r>
              <a:rPr lang="fi-FI" sz="2000" dirty="0" err="1">
                <a:highlight>
                  <a:srgbClr val="00FFFF"/>
                </a:highlight>
              </a:rPr>
              <a:t>are</a:t>
            </a:r>
            <a:r>
              <a:rPr lang="fi-FI" sz="2000" dirty="0">
                <a:highlight>
                  <a:srgbClr val="00FFFF"/>
                </a:highlight>
              </a:rPr>
              <a:t> </a:t>
            </a:r>
            <a:r>
              <a:rPr lang="fi-FI" sz="2000" dirty="0" err="1">
                <a:highlight>
                  <a:srgbClr val="00FFFF"/>
                </a:highlight>
              </a:rPr>
              <a:t>manufactured</a:t>
            </a:r>
            <a:r>
              <a:rPr lang="fi-FI" sz="2000" dirty="0">
                <a:highlight>
                  <a:srgbClr val="00FFFF"/>
                </a:highlight>
              </a:rPr>
              <a:t> </a:t>
            </a:r>
            <a:r>
              <a:rPr lang="fi-FI" sz="2000" dirty="0"/>
              <a:t>in </a:t>
            </a:r>
            <a:r>
              <a:rPr lang="fi-FI" sz="2000" dirty="0" err="1"/>
              <a:t>this</a:t>
            </a:r>
            <a:r>
              <a:rPr lang="fi-FI" sz="2000" dirty="0"/>
              <a:t> </a:t>
            </a:r>
            <a:r>
              <a:rPr lang="fi-FI" sz="2000" dirty="0" err="1"/>
              <a:t>factory</a:t>
            </a:r>
            <a:r>
              <a:rPr lang="fi-FI" sz="2000" dirty="0"/>
              <a:t> </a:t>
            </a:r>
            <a:r>
              <a:rPr lang="fi-FI" sz="2000" dirty="0" err="1"/>
              <a:t>are</a:t>
            </a:r>
            <a:r>
              <a:rPr lang="fi-FI" sz="2000" dirty="0"/>
              <a:t> </a:t>
            </a:r>
            <a:r>
              <a:rPr lang="fi-FI" sz="2000" dirty="0" err="1"/>
              <a:t>imported</a:t>
            </a:r>
            <a:r>
              <a:rPr lang="fi-FI" sz="2000" dirty="0"/>
              <a:t> to Europe.</a:t>
            </a:r>
          </a:p>
          <a:p>
            <a:pPr marL="868680" lvl="1" indent="-457200"/>
            <a:r>
              <a:rPr lang="fi-FI" sz="2000" i="1" dirty="0"/>
              <a:t>-&gt; </a:t>
            </a:r>
            <a:r>
              <a:rPr lang="fi-FI" sz="2000" dirty="0"/>
              <a:t>The </a:t>
            </a:r>
            <a:r>
              <a:rPr lang="fi-FI" sz="2000" dirty="0" err="1"/>
              <a:t>cars</a:t>
            </a:r>
            <a:r>
              <a:rPr lang="fi-FI" sz="2000" dirty="0"/>
              <a:t> </a:t>
            </a:r>
            <a:r>
              <a:rPr lang="fi-FI" sz="2000" i="1" dirty="0" err="1">
                <a:highlight>
                  <a:srgbClr val="00FFFF"/>
                </a:highlight>
              </a:rPr>
              <a:t>manufactured</a:t>
            </a:r>
            <a:r>
              <a:rPr lang="fi-FI" sz="2000" i="1" dirty="0"/>
              <a:t> </a:t>
            </a:r>
            <a:r>
              <a:rPr lang="fi-FI" sz="2000" dirty="0"/>
              <a:t>in </a:t>
            </a:r>
            <a:r>
              <a:rPr lang="fi-FI" sz="2000" dirty="0" err="1"/>
              <a:t>this</a:t>
            </a:r>
            <a:r>
              <a:rPr lang="fi-FI" sz="2000" dirty="0"/>
              <a:t> </a:t>
            </a:r>
            <a:r>
              <a:rPr lang="fi-FI" sz="2000" dirty="0" err="1"/>
              <a:t>factory</a:t>
            </a:r>
            <a:r>
              <a:rPr lang="fi-FI" sz="2000" dirty="0"/>
              <a:t> </a:t>
            </a:r>
            <a:r>
              <a:rPr lang="fi-FI" sz="2000" dirty="0" err="1"/>
              <a:t>are</a:t>
            </a:r>
            <a:r>
              <a:rPr lang="fi-FI" sz="2000" dirty="0"/>
              <a:t> </a:t>
            </a:r>
            <a:r>
              <a:rPr lang="fi-FI" sz="2000" dirty="0" err="1"/>
              <a:t>imported</a:t>
            </a:r>
            <a:r>
              <a:rPr lang="fi-FI" sz="2000" dirty="0"/>
              <a:t> to </a:t>
            </a:r>
            <a:r>
              <a:rPr lang="fi-FI" sz="2000" dirty="0" err="1"/>
              <a:t>Europe</a:t>
            </a:r>
            <a:r>
              <a:rPr lang="fi-FI" sz="2000" i="1" dirty="0"/>
              <a:t>.</a:t>
            </a:r>
          </a:p>
          <a:p>
            <a:pPr marL="868680" lvl="1" indent="-457200"/>
            <a:r>
              <a:rPr lang="fi-FI" sz="1600" dirty="0"/>
              <a:t>Jätetään relatiivipronomini ja olla-verbi pois, </a:t>
            </a:r>
            <a:r>
              <a:rPr lang="fi-FI" sz="1600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pääverbi 3. muodossa</a:t>
            </a:r>
            <a:r>
              <a:rPr lang="fi-FI" sz="1600" dirty="0"/>
              <a:t>.</a:t>
            </a:r>
          </a:p>
          <a:p>
            <a:pPr marL="868680" lvl="1" indent="-457200"/>
            <a:r>
              <a:rPr lang="fi-FI" sz="2000" dirty="0">
                <a:solidFill>
                  <a:srgbClr val="0070C0"/>
                </a:solidFill>
              </a:rPr>
              <a:t>Infinitiivi </a:t>
            </a:r>
            <a:r>
              <a:rPr lang="fi-FI" sz="1600" dirty="0">
                <a:solidFill>
                  <a:srgbClr val="0070C0"/>
                </a:solidFill>
              </a:rPr>
              <a:t>(superlatiivin, the </a:t>
            </a:r>
            <a:r>
              <a:rPr lang="fi-FI" sz="1600" dirty="0" err="1">
                <a:solidFill>
                  <a:srgbClr val="0070C0"/>
                </a:solidFill>
              </a:rPr>
              <a:t>only</a:t>
            </a:r>
            <a:r>
              <a:rPr lang="fi-FI" sz="1600" dirty="0">
                <a:solidFill>
                  <a:srgbClr val="0070C0"/>
                </a:solidFill>
              </a:rPr>
              <a:t>, the </a:t>
            </a:r>
            <a:r>
              <a:rPr lang="fi-FI" sz="1600" dirty="0" err="1">
                <a:solidFill>
                  <a:srgbClr val="0070C0"/>
                </a:solidFill>
              </a:rPr>
              <a:t>first</a:t>
            </a:r>
            <a:r>
              <a:rPr lang="fi-FI" sz="1600" dirty="0">
                <a:solidFill>
                  <a:srgbClr val="0070C0"/>
                </a:solidFill>
              </a:rPr>
              <a:t>, the </a:t>
            </a:r>
            <a:r>
              <a:rPr lang="fi-FI" sz="1600" dirty="0" err="1">
                <a:solidFill>
                  <a:srgbClr val="0070C0"/>
                </a:solidFill>
              </a:rPr>
              <a:t>last</a:t>
            </a:r>
            <a:r>
              <a:rPr lang="fi-FI" sz="1600" dirty="0">
                <a:solidFill>
                  <a:srgbClr val="0070C0"/>
                </a:solidFill>
              </a:rPr>
              <a:t>, the </a:t>
            </a:r>
            <a:r>
              <a:rPr lang="fi-FI" sz="1600" dirty="0" err="1">
                <a:solidFill>
                  <a:srgbClr val="0070C0"/>
                </a:solidFill>
              </a:rPr>
              <a:t>the</a:t>
            </a:r>
            <a:r>
              <a:rPr lang="fi-FI" sz="1600" dirty="0">
                <a:solidFill>
                  <a:srgbClr val="0070C0"/>
                </a:solidFill>
              </a:rPr>
              <a:t> </a:t>
            </a:r>
            <a:r>
              <a:rPr lang="fi-FI" sz="1600" dirty="0" err="1">
                <a:solidFill>
                  <a:srgbClr val="0070C0"/>
                </a:solidFill>
              </a:rPr>
              <a:t>next</a:t>
            </a:r>
            <a:r>
              <a:rPr lang="fi-FI" sz="1600" dirty="0">
                <a:solidFill>
                  <a:srgbClr val="0070C0"/>
                </a:solidFill>
              </a:rPr>
              <a:t> –sanojen yht.):</a:t>
            </a:r>
          </a:p>
          <a:p>
            <a:pPr marL="868680" lvl="1" indent="-457200"/>
            <a:r>
              <a:rPr lang="fi-FI" sz="2000" dirty="0"/>
              <a:t>Jack </a:t>
            </a:r>
            <a:r>
              <a:rPr lang="fi-FI" sz="2000" dirty="0" err="1"/>
              <a:t>was</a:t>
            </a:r>
            <a:r>
              <a:rPr lang="fi-FI" sz="2000" dirty="0"/>
              <a:t> the </a:t>
            </a:r>
            <a:r>
              <a:rPr lang="fi-FI" sz="2000" dirty="0" err="1"/>
              <a:t>last</a:t>
            </a:r>
            <a:r>
              <a:rPr lang="fi-FI" sz="2000" dirty="0"/>
              <a:t> </a:t>
            </a:r>
            <a:r>
              <a:rPr lang="fi-FI" sz="2000" dirty="0" err="1"/>
              <a:t>boy</a:t>
            </a:r>
            <a:r>
              <a:rPr lang="fi-FI" sz="2000" dirty="0"/>
              <a:t> </a:t>
            </a:r>
            <a:r>
              <a:rPr lang="fi-FI" sz="2000" dirty="0" err="1"/>
              <a:t>who</a:t>
            </a:r>
            <a:r>
              <a:rPr lang="fi-FI" sz="2000" dirty="0"/>
              <a:t> </a:t>
            </a:r>
            <a:r>
              <a:rPr lang="fi-FI" sz="2000" dirty="0" err="1"/>
              <a:t>was</a:t>
            </a:r>
            <a:r>
              <a:rPr lang="fi-FI" sz="2000" dirty="0"/>
              <a:t> </a:t>
            </a:r>
            <a:r>
              <a:rPr lang="fi-FI" sz="2000" dirty="0" err="1"/>
              <a:t>given</a:t>
            </a:r>
            <a:r>
              <a:rPr lang="fi-FI" sz="2000" dirty="0"/>
              <a:t> the </a:t>
            </a:r>
            <a:r>
              <a:rPr lang="fi-FI" sz="2000" dirty="0" err="1"/>
              <a:t>price</a:t>
            </a:r>
            <a:r>
              <a:rPr lang="fi-FI" sz="2000" dirty="0"/>
              <a:t>. (-&gt;</a:t>
            </a:r>
            <a:r>
              <a:rPr lang="fi-FI" sz="2000" i="1" u="sng" dirty="0">
                <a:solidFill>
                  <a:srgbClr val="0070C0"/>
                </a:solidFill>
              </a:rPr>
              <a:t>to </a:t>
            </a:r>
            <a:r>
              <a:rPr lang="fi-FI" sz="2000" i="1" u="sng" dirty="0" err="1">
                <a:solidFill>
                  <a:srgbClr val="0070C0"/>
                </a:solidFill>
              </a:rPr>
              <a:t>be</a:t>
            </a:r>
            <a:r>
              <a:rPr lang="fi-FI" sz="2000" i="1" u="sng" dirty="0">
                <a:solidFill>
                  <a:srgbClr val="0070C0"/>
                </a:solidFill>
              </a:rPr>
              <a:t> </a:t>
            </a:r>
            <a:r>
              <a:rPr lang="fi-FI" sz="2000" i="1" u="sng" dirty="0" err="1">
                <a:solidFill>
                  <a:srgbClr val="0070C0"/>
                </a:solidFill>
              </a:rPr>
              <a:t>given</a:t>
            </a:r>
            <a:r>
              <a:rPr lang="fi-FI" sz="2000" dirty="0"/>
              <a:t>)</a:t>
            </a:r>
          </a:p>
          <a:p>
            <a:pPr marL="868680" lvl="1" indent="-457200"/>
            <a:r>
              <a:rPr lang="fi-FI" sz="2000" dirty="0" err="1"/>
              <a:t>This</a:t>
            </a:r>
            <a:r>
              <a:rPr lang="fi-FI" sz="2000" dirty="0"/>
              <a:t> </a:t>
            </a:r>
            <a:r>
              <a:rPr lang="fi-FI" sz="2000" dirty="0" err="1"/>
              <a:t>was</a:t>
            </a:r>
            <a:r>
              <a:rPr lang="fi-FI" sz="2000" dirty="0"/>
              <a:t> the </a:t>
            </a:r>
            <a:r>
              <a:rPr lang="fi-FI" sz="2000" dirty="0" err="1"/>
              <a:t>best</a:t>
            </a:r>
            <a:r>
              <a:rPr lang="fi-FI" sz="2000" dirty="0"/>
              <a:t> </a:t>
            </a:r>
            <a:r>
              <a:rPr lang="fi-FI" sz="2000" dirty="0" err="1"/>
              <a:t>thing</a:t>
            </a:r>
            <a:r>
              <a:rPr lang="fi-FI" sz="2000" dirty="0"/>
              <a:t> </a:t>
            </a:r>
            <a:r>
              <a:rPr lang="fi-FI" sz="2000" dirty="0" err="1"/>
              <a:t>that</a:t>
            </a:r>
            <a:r>
              <a:rPr lang="fi-FI" sz="2000" dirty="0"/>
              <a:t> </a:t>
            </a:r>
            <a:r>
              <a:rPr lang="fi-FI" sz="2000" dirty="0" err="1"/>
              <a:t>happened</a:t>
            </a:r>
            <a:r>
              <a:rPr lang="fi-FI" sz="2000" dirty="0"/>
              <a:t> </a:t>
            </a:r>
            <a:r>
              <a:rPr lang="fi-FI" sz="2000" dirty="0" err="1"/>
              <a:t>here</a:t>
            </a:r>
            <a:r>
              <a:rPr lang="fi-FI" sz="2000" dirty="0"/>
              <a:t>. ( -&gt; </a:t>
            </a:r>
            <a:r>
              <a:rPr lang="fi-FI" sz="2000" i="1" u="sng" dirty="0">
                <a:solidFill>
                  <a:srgbClr val="0070C0"/>
                </a:solidFill>
              </a:rPr>
              <a:t>to </a:t>
            </a:r>
            <a:r>
              <a:rPr lang="fi-FI" sz="2000" i="1" u="sng" dirty="0" err="1">
                <a:solidFill>
                  <a:srgbClr val="0070C0"/>
                </a:solidFill>
              </a:rPr>
              <a:t>happen</a:t>
            </a:r>
            <a:r>
              <a:rPr lang="fi-FI" sz="2000" i="1" u="sng" dirty="0">
                <a:solidFill>
                  <a:srgbClr val="0070C0"/>
                </a:solidFill>
              </a:rPr>
              <a:t> </a:t>
            </a:r>
            <a:r>
              <a:rPr lang="fi-FI" sz="2000" i="1" u="sng" dirty="0" err="1">
                <a:solidFill>
                  <a:srgbClr val="0070C0"/>
                </a:solidFill>
              </a:rPr>
              <a:t>here</a:t>
            </a:r>
            <a:r>
              <a:rPr lang="fi-FI" sz="2000" dirty="0"/>
              <a:t>)</a:t>
            </a:r>
          </a:p>
          <a:p>
            <a:pPr marL="868680" lvl="1" indent="-457200"/>
            <a:r>
              <a:rPr lang="fi-FI" sz="2000" dirty="0">
                <a:solidFill>
                  <a:srgbClr val="0070C0"/>
                </a:solidFill>
              </a:rPr>
              <a:t>Prepositiorakenne:</a:t>
            </a:r>
          </a:p>
          <a:p>
            <a:pPr marL="868680" lvl="1" indent="-457200"/>
            <a:r>
              <a:rPr lang="fi-FI" sz="1800" dirty="0"/>
              <a:t>A </a:t>
            </a:r>
            <a:r>
              <a:rPr lang="fi-FI" sz="1800" dirty="0" err="1"/>
              <a:t>traveller</a:t>
            </a:r>
            <a:r>
              <a:rPr lang="fi-FI" sz="1800" dirty="0"/>
              <a:t> </a:t>
            </a:r>
            <a:r>
              <a:rPr lang="fi-FI" sz="1800" dirty="0" err="1"/>
              <a:t>who</a:t>
            </a:r>
            <a:r>
              <a:rPr lang="fi-FI" sz="1800" dirty="0"/>
              <a:t> </a:t>
            </a:r>
            <a:r>
              <a:rPr lang="fi-FI" sz="1800" dirty="0" err="1"/>
              <a:t>doesn’t</a:t>
            </a:r>
            <a:r>
              <a:rPr lang="fi-FI" sz="1800" dirty="0"/>
              <a:t> </a:t>
            </a:r>
            <a:r>
              <a:rPr lang="fi-FI" sz="1800" dirty="0" err="1"/>
              <a:t>have</a:t>
            </a:r>
            <a:r>
              <a:rPr lang="fi-FI" sz="1800" dirty="0"/>
              <a:t> a visa </a:t>
            </a:r>
            <a:r>
              <a:rPr lang="fi-FI" sz="1800" dirty="0" err="1"/>
              <a:t>cannot</a:t>
            </a:r>
            <a:r>
              <a:rPr lang="fi-FI" sz="1800" dirty="0"/>
              <a:t> </a:t>
            </a:r>
            <a:r>
              <a:rPr lang="fi-FI" sz="1800" dirty="0" err="1"/>
              <a:t>enter</a:t>
            </a:r>
            <a:r>
              <a:rPr lang="fi-FI" sz="1800" dirty="0"/>
              <a:t> Brunei. (-&gt;  </a:t>
            </a:r>
            <a:r>
              <a:rPr lang="fi-FI" sz="1800" i="1" dirty="0" err="1">
                <a:solidFill>
                  <a:srgbClr val="0070C0"/>
                </a:solidFill>
              </a:rPr>
              <a:t>without</a:t>
            </a:r>
            <a:r>
              <a:rPr lang="fi-FI" sz="1800" i="1" dirty="0">
                <a:solidFill>
                  <a:srgbClr val="0070C0"/>
                </a:solidFill>
              </a:rPr>
              <a:t> a visa</a:t>
            </a:r>
            <a:r>
              <a:rPr lang="fi-FI" sz="1800" dirty="0"/>
              <a:t>)</a:t>
            </a:r>
          </a:p>
          <a:p>
            <a:pPr marL="868680" lvl="1" indent="-457200"/>
            <a:r>
              <a:rPr lang="en-US" sz="1800" dirty="0" smtClean="0"/>
              <a:t>The man </a:t>
            </a:r>
            <a:r>
              <a:rPr lang="en-US" sz="1800" i="1" dirty="0" smtClean="0">
                <a:solidFill>
                  <a:srgbClr val="0070C0"/>
                </a:solidFill>
              </a:rPr>
              <a:t>in the grey suit </a:t>
            </a:r>
            <a:r>
              <a:rPr lang="en-US" sz="1800" dirty="0" smtClean="0"/>
              <a:t>is the CEO of the company.</a:t>
            </a:r>
            <a:endParaRPr lang="fi-FI" sz="1800" dirty="0"/>
          </a:p>
          <a:p>
            <a:pPr marL="868680" lvl="1" indent="-457200"/>
            <a:endParaRPr lang="fi-FI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-99392"/>
            <a:ext cx="8291264" cy="1800200"/>
          </a:xfrm>
        </p:spPr>
        <p:txBody>
          <a:bodyPr>
            <a:noAutofit/>
          </a:bodyPr>
          <a:lstStyle/>
          <a:p>
            <a:r>
              <a:rPr lang="fi-FI" sz="18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Aikaa ilmaisevat vastikkeet.</a:t>
            </a:r>
            <a:br>
              <a:rPr lang="fi-FI" sz="1800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fi-FI" sz="18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Syytä , ehtoa, tarkoitusta, myönnytystä, epäsuoraa kysymystä ja rinnasteista päälausetta korvaavat vastikkeet sekä tarkoitusta ilmaisevat vastikkeet ja </a:t>
            </a:r>
            <a:r>
              <a:rPr lang="fi-FI" sz="18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että-lauseen</a:t>
            </a:r>
            <a:r>
              <a:rPr lang="fi-FI" sz="18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vastikkeet</a:t>
            </a:r>
            <a:r>
              <a:rPr lang="fi-FI" sz="2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/>
            </a:r>
            <a:br>
              <a:rPr lang="fi-FI" sz="2000" dirty="0">
                <a:solidFill>
                  <a:schemeClr val="accent6">
                    <a:lumMod val="20000"/>
                    <a:lumOff val="80000"/>
                  </a:schemeClr>
                </a:solidFill>
              </a:rPr>
            </a:br>
            <a:endParaRPr lang="fi-FI" sz="2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484784"/>
            <a:ext cx="8291264" cy="525658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118872" indent="0">
              <a:buNone/>
            </a:pPr>
            <a:r>
              <a:rPr lang="fi-FI" sz="1800" dirty="0">
                <a:solidFill>
                  <a:srgbClr val="0070C0"/>
                </a:solidFill>
              </a:rPr>
              <a:t>-preesensissä tai </a:t>
            </a:r>
            <a:r>
              <a:rPr lang="fi-FI" sz="1800" dirty="0" err="1">
                <a:solidFill>
                  <a:srgbClr val="0070C0"/>
                </a:solidFill>
              </a:rPr>
              <a:t>imp</a:t>
            </a:r>
            <a:r>
              <a:rPr lang="fi-FI" sz="1800" dirty="0">
                <a:solidFill>
                  <a:srgbClr val="0070C0"/>
                </a:solidFill>
              </a:rPr>
              <a:t>. oleva sivulause korvataan –</a:t>
            </a:r>
            <a:r>
              <a:rPr lang="fi-FI" sz="1800" dirty="0" err="1">
                <a:solidFill>
                  <a:srgbClr val="0070C0"/>
                </a:solidFill>
              </a:rPr>
              <a:t>ing</a:t>
            </a:r>
            <a:r>
              <a:rPr lang="fi-FI" sz="1800" dirty="0">
                <a:solidFill>
                  <a:srgbClr val="0070C0"/>
                </a:solidFill>
              </a:rPr>
              <a:t> muodolla</a:t>
            </a:r>
          </a:p>
          <a:p>
            <a:pPr marL="118872" indent="0">
              <a:buNone/>
            </a:pPr>
            <a:r>
              <a:rPr lang="fi-FI" sz="1800" dirty="0" err="1"/>
              <a:t>When</a:t>
            </a:r>
            <a:r>
              <a:rPr lang="fi-FI" sz="1800" dirty="0"/>
              <a:t> I </a:t>
            </a:r>
            <a:r>
              <a:rPr lang="fi-FI" sz="1800" dirty="0" err="1"/>
              <a:t>receive</a:t>
            </a:r>
            <a:r>
              <a:rPr lang="fi-FI" sz="1800" dirty="0"/>
              <a:t> </a:t>
            </a:r>
            <a:r>
              <a:rPr lang="fi-FI" sz="1800" dirty="0" err="1"/>
              <a:t>compliments</a:t>
            </a:r>
            <a:r>
              <a:rPr lang="fi-FI" sz="1800" dirty="0"/>
              <a:t>, I </a:t>
            </a:r>
            <a:r>
              <a:rPr lang="fi-FI" sz="1800" dirty="0" err="1"/>
              <a:t>tend</a:t>
            </a:r>
            <a:r>
              <a:rPr lang="fi-FI" sz="1800" dirty="0"/>
              <a:t> to </a:t>
            </a:r>
            <a:r>
              <a:rPr lang="fi-FI" sz="1800" dirty="0" err="1"/>
              <a:t>answer</a:t>
            </a:r>
            <a:r>
              <a:rPr lang="fi-FI" sz="1800" dirty="0"/>
              <a:t> </a:t>
            </a:r>
            <a:r>
              <a:rPr lang="fi-FI" sz="1800" dirty="0" err="1"/>
              <a:t>back</a:t>
            </a:r>
            <a:r>
              <a:rPr lang="fi-FI" sz="1800" dirty="0"/>
              <a:t> </a:t>
            </a:r>
            <a:r>
              <a:rPr lang="fi-FI" sz="1800" dirty="0" err="1"/>
              <a:t>politely</a:t>
            </a:r>
            <a:r>
              <a:rPr lang="fi-FI" sz="1800" dirty="0"/>
              <a:t>.</a:t>
            </a:r>
          </a:p>
          <a:p>
            <a:r>
              <a:rPr lang="fi-FI" sz="1800" i="1" dirty="0"/>
              <a:t>-&gt; (</a:t>
            </a:r>
            <a:r>
              <a:rPr lang="fi-FI" sz="1800" i="1" dirty="0" err="1"/>
              <a:t>When</a:t>
            </a:r>
            <a:r>
              <a:rPr lang="fi-FI" sz="1800" i="1" dirty="0"/>
              <a:t>) </a:t>
            </a:r>
            <a:r>
              <a:rPr lang="fi-FI" sz="1800" i="1" dirty="0" err="1"/>
              <a:t>receiving</a:t>
            </a:r>
            <a:r>
              <a:rPr lang="fi-FI" sz="1800" i="1" dirty="0"/>
              <a:t> </a:t>
            </a:r>
            <a:r>
              <a:rPr lang="fi-FI" sz="1800" i="1" dirty="0" err="1"/>
              <a:t>compliments</a:t>
            </a:r>
            <a:r>
              <a:rPr lang="fi-FI" sz="1800" dirty="0"/>
              <a:t>, I </a:t>
            </a:r>
            <a:r>
              <a:rPr lang="fi-FI" sz="1800" dirty="0" err="1"/>
              <a:t>tend</a:t>
            </a:r>
            <a:r>
              <a:rPr lang="fi-FI" sz="1800" dirty="0"/>
              <a:t> to </a:t>
            </a:r>
            <a:r>
              <a:rPr lang="fi-FI" sz="1800" dirty="0" err="1"/>
              <a:t>answer</a:t>
            </a:r>
            <a:r>
              <a:rPr lang="fi-FI" sz="1800" dirty="0"/>
              <a:t> </a:t>
            </a:r>
            <a:r>
              <a:rPr lang="fi-FI" sz="1800" dirty="0" err="1"/>
              <a:t>back</a:t>
            </a:r>
            <a:r>
              <a:rPr lang="fi-FI" sz="1800" dirty="0"/>
              <a:t> </a:t>
            </a:r>
            <a:r>
              <a:rPr lang="fi-FI" sz="1800" dirty="0" err="1"/>
              <a:t>politely</a:t>
            </a:r>
            <a:r>
              <a:rPr lang="fi-FI" sz="1800" dirty="0"/>
              <a:t>.</a:t>
            </a:r>
          </a:p>
          <a:p>
            <a:pPr marL="118872" indent="0">
              <a:buNone/>
            </a:pPr>
            <a:endParaRPr lang="fi-FI" sz="1800" dirty="0">
              <a:solidFill>
                <a:srgbClr val="0070C0"/>
              </a:solidFill>
            </a:endParaRPr>
          </a:p>
          <a:p>
            <a:pPr marL="118872" indent="0">
              <a:buNone/>
            </a:pPr>
            <a:r>
              <a:rPr lang="fi-FI" sz="1800" dirty="0">
                <a:solidFill>
                  <a:srgbClr val="0070C0"/>
                </a:solidFill>
              </a:rPr>
              <a:t>-perfektin/</a:t>
            </a:r>
            <a:r>
              <a:rPr lang="fi-FI" sz="1800" dirty="0" err="1">
                <a:solidFill>
                  <a:srgbClr val="0070C0"/>
                </a:solidFill>
              </a:rPr>
              <a:t>pluskvamp:n</a:t>
            </a:r>
            <a:r>
              <a:rPr lang="fi-FI" sz="1800" dirty="0">
                <a:solidFill>
                  <a:srgbClr val="0070C0"/>
                </a:solidFill>
              </a:rPr>
              <a:t> korvaaminen: </a:t>
            </a:r>
            <a:r>
              <a:rPr lang="fi-FI" sz="1800" dirty="0" err="1">
                <a:solidFill>
                  <a:srgbClr val="0070C0"/>
                </a:solidFill>
              </a:rPr>
              <a:t>having</a:t>
            </a:r>
            <a:r>
              <a:rPr lang="fi-FI" sz="1800" dirty="0">
                <a:solidFill>
                  <a:srgbClr val="0070C0"/>
                </a:solidFill>
              </a:rPr>
              <a:t> + 3. muoto tai </a:t>
            </a:r>
            <a:r>
              <a:rPr lang="fi-FI" sz="1800" dirty="0" err="1">
                <a:solidFill>
                  <a:srgbClr val="0070C0"/>
                </a:solidFill>
              </a:rPr>
              <a:t>after</a:t>
            </a:r>
            <a:r>
              <a:rPr lang="fi-FI" sz="1800" dirty="0">
                <a:solidFill>
                  <a:srgbClr val="0070C0"/>
                </a:solidFill>
              </a:rPr>
              <a:t> + </a:t>
            </a:r>
            <a:r>
              <a:rPr lang="fi-FI" sz="1800" dirty="0" err="1">
                <a:solidFill>
                  <a:srgbClr val="0070C0"/>
                </a:solidFill>
              </a:rPr>
              <a:t>ing</a:t>
            </a:r>
            <a:r>
              <a:rPr lang="fi-FI" sz="1800" dirty="0">
                <a:solidFill>
                  <a:srgbClr val="0070C0"/>
                </a:solidFill>
              </a:rPr>
              <a:t>-muoto</a:t>
            </a:r>
          </a:p>
          <a:p>
            <a:r>
              <a:rPr lang="fi-FI" sz="1800" dirty="0" err="1"/>
              <a:t>When</a:t>
            </a:r>
            <a:r>
              <a:rPr lang="fi-FI" sz="1800" dirty="0"/>
              <a:t> I </a:t>
            </a:r>
            <a:r>
              <a:rPr lang="fi-FI" sz="1800" dirty="0" err="1"/>
              <a:t>had</a:t>
            </a:r>
            <a:r>
              <a:rPr lang="fi-FI" sz="1800" dirty="0"/>
              <a:t> </a:t>
            </a:r>
            <a:r>
              <a:rPr lang="fi-FI" sz="1800" dirty="0" err="1"/>
              <a:t>finished</a:t>
            </a:r>
            <a:r>
              <a:rPr lang="fi-FI" sz="1800" dirty="0"/>
              <a:t> the </a:t>
            </a:r>
            <a:r>
              <a:rPr lang="fi-FI" sz="1800" dirty="0" err="1"/>
              <a:t>housework</a:t>
            </a:r>
            <a:r>
              <a:rPr lang="fi-FI" sz="1800" dirty="0"/>
              <a:t>, I </a:t>
            </a:r>
            <a:r>
              <a:rPr lang="fi-FI" sz="1800" dirty="0" err="1"/>
              <a:t>went</a:t>
            </a:r>
            <a:r>
              <a:rPr lang="fi-FI" sz="1800" dirty="0"/>
              <a:t> to </a:t>
            </a:r>
            <a:r>
              <a:rPr lang="fi-FI" sz="1800" dirty="0" err="1"/>
              <a:t>take</a:t>
            </a:r>
            <a:r>
              <a:rPr lang="fi-FI" sz="1800" dirty="0"/>
              <a:t> a </a:t>
            </a:r>
            <a:r>
              <a:rPr lang="fi-FI" sz="1800" dirty="0" err="1"/>
              <a:t>nap</a:t>
            </a:r>
            <a:r>
              <a:rPr lang="fi-FI" sz="1800" dirty="0"/>
              <a:t>.</a:t>
            </a:r>
          </a:p>
          <a:p>
            <a:r>
              <a:rPr lang="fi-FI" sz="1800" i="1" dirty="0"/>
              <a:t>-&gt; </a:t>
            </a:r>
            <a:r>
              <a:rPr lang="fi-FI" sz="1800" i="1" dirty="0" err="1"/>
              <a:t>Having</a:t>
            </a:r>
            <a:r>
              <a:rPr lang="fi-FI" sz="1800" i="1" dirty="0"/>
              <a:t> </a:t>
            </a:r>
            <a:r>
              <a:rPr lang="fi-FI" sz="1800" i="1" dirty="0" err="1"/>
              <a:t>finished</a:t>
            </a:r>
            <a:r>
              <a:rPr lang="fi-FI" sz="1800" i="1" dirty="0"/>
              <a:t> the </a:t>
            </a:r>
            <a:r>
              <a:rPr lang="fi-FI" sz="1800" i="1" dirty="0" err="1"/>
              <a:t>housework</a:t>
            </a:r>
            <a:r>
              <a:rPr lang="fi-FI" sz="1800" i="1" dirty="0"/>
              <a:t>,…</a:t>
            </a:r>
          </a:p>
          <a:p>
            <a:r>
              <a:rPr lang="fi-FI" sz="1800" i="1" dirty="0"/>
              <a:t>-&gt; </a:t>
            </a:r>
            <a:r>
              <a:rPr lang="fi-FI" sz="1800" i="1" dirty="0" err="1"/>
              <a:t>After</a:t>
            </a:r>
            <a:r>
              <a:rPr lang="fi-FI" sz="1800" i="1" dirty="0"/>
              <a:t> </a:t>
            </a:r>
            <a:r>
              <a:rPr lang="fi-FI" sz="1800" i="1" dirty="0" err="1"/>
              <a:t>finishing</a:t>
            </a:r>
            <a:r>
              <a:rPr lang="fi-FI" sz="1800" i="1" dirty="0"/>
              <a:t> the </a:t>
            </a:r>
            <a:r>
              <a:rPr lang="fi-FI" sz="1800" i="1" dirty="0" err="1"/>
              <a:t>housework</a:t>
            </a:r>
            <a:r>
              <a:rPr lang="fi-FI" sz="1800" i="1" dirty="0"/>
              <a:t>,…</a:t>
            </a:r>
          </a:p>
          <a:p>
            <a:pPr>
              <a:buNone/>
            </a:pPr>
            <a:endParaRPr lang="fi-FI" sz="1800" dirty="0"/>
          </a:p>
          <a:p>
            <a:pPr>
              <a:buNone/>
            </a:pPr>
            <a:r>
              <a:rPr lang="fi-FI" sz="1500" dirty="0"/>
              <a:t>Muista pilkku erottamassa pää- ja sivulausetta silloin kun sivulause tai –lauseenvastike aloittaa </a:t>
            </a:r>
            <a:r>
              <a:rPr lang="fi-FI" sz="1500" dirty="0" smtClean="0"/>
              <a:t>virkkeen</a:t>
            </a:r>
            <a:r>
              <a:rPr lang="fi-FI" sz="1500" dirty="0" smtClean="0">
                <a:solidFill>
                  <a:srgbClr val="FF0000"/>
                </a:solidFill>
              </a:rPr>
              <a:t>!</a:t>
            </a:r>
            <a:endParaRPr lang="fi-FI" sz="1500" dirty="0">
              <a:solidFill>
                <a:srgbClr val="FF0000"/>
              </a:solidFill>
            </a:endParaRPr>
          </a:p>
          <a:p>
            <a:pPr>
              <a:buNone/>
            </a:pPr>
            <a:endParaRPr lang="fi-FI" sz="18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fi-FI" sz="1500" dirty="0"/>
              <a:t>Muita:</a:t>
            </a:r>
          </a:p>
          <a:p>
            <a:pPr>
              <a:buNone/>
            </a:pPr>
            <a:r>
              <a:rPr lang="fi-FI" sz="1900" dirty="0"/>
              <a:t>I </a:t>
            </a:r>
            <a:r>
              <a:rPr lang="fi-FI" sz="1900" dirty="0" err="1"/>
              <a:t>took</a:t>
            </a:r>
            <a:r>
              <a:rPr lang="fi-FI" sz="1900" dirty="0"/>
              <a:t> the </a:t>
            </a:r>
            <a:r>
              <a:rPr lang="fi-FI" sz="1900" dirty="0" err="1"/>
              <a:t>bus</a:t>
            </a:r>
            <a:r>
              <a:rPr lang="fi-FI" sz="1900" dirty="0"/>
              <a:t> </a:t>
            </a:r>
            <a:r>
              <a:rPr lang="fi-FI" sz="1900" dirty="0" err="1"/>
              <a:t>instead</a:t>
            </a:r>
            <a:r>
              <a:rPr lang="fi-FI" sz="1900" dirty="0"/>
              <a:t> of </a:t>
            </a:r>
            <a:r>
              <a:rPr lang="fi-FI" sz="1900" dirty="0" err="1"/>
              <a:t>bike</a:t>
            </a:r>
            <a:r>
              <a:rPr lang="fi-FI" sz="1900" dirty="0"/>
              <a:t> </a:t>
            </a:r>
            <a:r>
              <a:rPr lang="fi-FI" sz="1900" dirty="0" err="1"/>
              <a:t>so</a:t>
            </a:r>
            <a:r>
              <a:rPr lang="fi-FI" sz="1900" dirty="0"/>
              <a:t> </a:t>
            </a:r>
            <a:r>
              <a:rPr lang="fi-FI" sz="1900" dirty="0" err="1"/>
              <a:t>that</a:t>
            </a:r>
            <a:r>
              <a:rPr lang="fi-FI" sz="1900" dirty="0"/>
              <a:t> I </a:t>
            </a:r>
            <a:r>
              <a:rPr lang="fi-FI" sz="1900" dirty="0" err="1"/>
              <a:t>would</a:t>
            </a:r>
            <a:r>
              <a:rPr lang="fi-FI" sz="1900" dirty="0"/>
              <a:t> </a:t>
            </a:r>
            <a:r>
              <a:rPr lang="fi-FI" sz="1900" dirty="0" err="1"/>
              <a:t>be</a:t>
            </a:r>
            <a:r>
              <a:rPr lang="fi-FI" sz="1900" dirty="0"/>
              <a:t> in </a:t>
            </a:r>
            <a:r>
              <a:rPr lang="fi-FI" sz="1900" dirty="0" err="1"/>
              <a:t>time</a:t>
            </a:r>
            <a:r>
              <a:rPr lang="fi-FI" sz="1900" dirty="0"/>
              <a:t>.</a:t>
            </a:r>
          </a:p>
          <a:p>
            <a:pPr>
              <a:buNone/>
            </a:pPr>
            <a:r>
              <a:rPr lang="fi-FI" sz="1900" i="1" dirty="0"/>
              <a:t>-&gt; I </a:t>
            </a:r>
            <a:r>
              <a:rPr lang="fi-FI" sz="1900" i="1" dirty="0" err="1"/>
              <a:t>took</a:t>
            </a:r>
            <a:r>
              <a:rPr lang="fi-FI" sz="1900" i="1" dirty="0"/>
              <a:t> the </a:t>
            </a:r>
            <a:r>
              <a:rPr lang="fi-FI" sz="1900" i="1" dirty="0" err="1"/>
              <a:t>bus</a:t>
            </a:r>
            <a:r>
              <a:rPr lang="fi-FI" sz="1900" i="1" dirty="0"/>
              <a:t> </a:t>
            </a:r>
            <a:r>
              <a:rPr lang="fi-FI" sz="1900" i="1" dirty="0">
                <a:solidFill>
                  <a:srgbClr val="7030A0"/>
                </a:solidFill>
              </a:rPr>
              <a:t>in </a:t>
            </a:r>
            <a:r>
              <a:rPr lang="fi-FI" sz="1900" i="1" dirty="0" err="1">
                <a:solidFill>
                  <a:srgbClr val="7030A0"/>
                </a:solidFill>
              </a:rPr>
              <a:t>order</a:t>
            </a:r>
            <a:r>
              <a:rPr lang="fi-FI" sz="1900" i="1" dirty="0">
                <a:solidFill>
                  <a:srgbClr val="7030A0"/>
                </a:solidFill>
              </a:rPr>
              <a:t> to </a:t>
            </a:r>
            <a:r>
              <a:rPr lang="fi-FI" sz="1900" i="1" dirty="0" err="1">
                <a:solidFill>
                  <a:srgbClr val="7030A0"/>
                </a:solidFill>
              </a:rPr>
              <a:t>be</a:t>
            </a:r>
            <a:r>
              <a:rPr lang="fi-FI" sz="1900" i="1" dirty="0">
                <a:solidFill>
                  <a:srgbClr val="7030A0"/>
                </a:solidFill>
              </a:rPr>
              <a:t> </a:t>
            </a:r>
            <a:r>
              <a:rPr lang="fi-FI" sz="1900" i="1" dirty="0"/>
              <a:t>in </a:t>
            </a:r>
            <a:r>
              <a:rPr lang="fi-FI" sz="1900" i="1" dirty="0" err="1"/>
              <a:t>time</a:t>
            </a:r>
            <a:r>
              <a:rPr lang="fi-FI" sz="1900" dirty="0"/>
              <a:t>. </a:t>
            </a:r>
            <a:r>
              <a:rPr lang="fi-FI" sz="1900" dirty="0" smtClean="0"/>
              <a:t>			(</a:t>
            </a:r>
            <a:r>
              <a:rPr lang="fi-FI" sz="1900" i="1" dirty="0">
                <a:solidFill>
                  <a:srgbClr val="7030A0"/>
                </a:solidFill>
              </a:rPr>
              <a:t>tarkoitusta ilmaiseva</a:t>
            </a:r>
            <a:r>
              <a:rPr lang="fi-FI" sz="1900" dirty="0"/>
              <a:t>)</a:t>
            </a:r>
          </a:p>
          <a:p>
            <a:pPr>
              <a:buNone/>
            </a:pPr>
            <a:r>
              <a:rPr lang="fi-FI" sz="1900" dirty="0" err="1" smtClean="0"/>
              <a:t>Since</a:t>
            </a:r>
            <a:r>
              <a:rPr lang="fi-FI" sz="1900" dirty="0"/>
              <a:t> </a:t>
            </a:r>
            <a:r>
              <a:rPr lang="fi-FI" sz="1900" dirty="0" smtClean="0"/>
              <a:t>Tim</a:t>
            </a:r>
            <a:r>
              <a:rPr lang="fi-FI" sz="1900" dirty="0" smtClean="0"/>
              <a:t> </a:t>
            </a:r>
            <a:r>
              <a:rPr lang="fi-FI" sz="1900" dirty="0" err="1"/>
              <a:t>was</a:t>
            </a:r>
            <a:r>
              <a:rPr lang="fi-FI" sz="1900" dirty="0"/>
              <a:t> </a:t>
            </a:r>
            <a:r>
              <a:rPr lang="fi-FI" sz="1900" dirty="0" err="1"/>
              <a:t>so</a:t>
            </a:r>
            <a:r>
              <a:rPr lang="fi-FI" sz="1900" dirty="0"/>
              <a:t> </a:t>
            </a:r>
            <a:r>
              <a:rPr lang="fi-FI" sz="1900" dirty="0" err="1"/>
              <a:t>tired</a:t>
            </a:r>
            <a:r>
              <a:rPr lang="fi-FI" sz="1900" dirty="0"/>
              <a:t>, </a:t>
            </a:r>
            <a:r>
              <a:rPr lang="fi-FI" sz="1900" dirty="0" smtClean="0"/>
              <a:t>he</a:t>
            </a:r>
            <a:r>
              <a:rPr lang="fi-FI" sz="1900" dirty="0" smtClean="0"/>
              <a:t> </a:t>
            </a:r>
            <a:r>
              <a:rPr lang="fi-FI" sz="1900" dirty="0" err="1"/>
              <a:t>refused</a:t>
            </a:r>
            <a:r>
              <a:rPr lang="fi-FI" sz="1900" dirty="0"/>
              <a:t> to </a:t>
            </a:r>
            <a:r>
              <a:rPr lang="fi-FI" sz="1900" dirty="0" err="1" smtClean="0"/>
              <a:t>participate</a:t>
            </a:r>
            <a:r>
              <a:rPr lang="fi-FI" sz="1900" dirty="0" smtClean="0"/>
              <a:t> in </a:t>
            </a:r>
            <a:r>
              <a:rPr lang="fi-FI" sz="1900" dirty="0" err="1" smtClean="0"/>
              <a:t>the</a:t>
            </a:r>
            <a:r>
              <a:rPr lang="fi-FI" sz="1900" dirty="0" smtClean="0"/>
              <a:t> </a:t>
            </a:r>
            <a:r>
              <a:rPr lang="fi-FI" sz="1900" dirty="0" err="1" smtClean="0"/>
              <a:t>cleaning</a:t>
            </a:r>
            <a:r>
              <a:rPr lang="fi-FI" sz="1900" dirty="0" smtClean="0"/>
              <a:t> </a:t>
            </a:r>
            <a:r>
              <a:rPr lang="fi-FI" sz="1900" dirty="0" err="1" smtClean="0"/>
              <a:t>bee</a:t>
            </a:r>
            <a:r>
              <a:rPr lang="fi-FI" sz="1900" dirty="0" smtClean="0"/>
              <a:t>.</a:t>
            </a:r>
            <a:endParaRPr lang="fi-FI" sz="1900" dirty="0"/>
          </a:p>
          <a:p>
            <a:pPr>
              <a:buNone/>
            </a:pPr>
            <a:r>
              <a:rPr lang="fi-FI" sz="1900" i="1" dirty="0">
                <a:solidFill>
                  <a:srgbClr val="7030A0"/>
                </a:solidFill>
              </a:rPr>
              <a:t>-&gt;</a:t>
            </a:r>
            <a:r>
              <a:rPr lang="fi-FI" sz="1900" i="1" dirty="0" err="1">
                <a:solidFill>
                  <a:srgbClr val="7030A0"/>
                </a:solidFill>
              </a:rPr>
              <a:t>Being</a:t>
            </a:r>
            <a:r>
              <a:rPr lang="fi-FI" sz="1900" i="1" dirty="0">
                <a:solidFill>
                  <a:srgbClr val="7030A0"/>
                </a:solidFill>
              </a:rPr>
              <a:t> </a:t>
            </a:r>
            <a:r>
              <a:rPr lang="fi-FI" sz="1900" i="1" dirty="0" err="1">
                <a:solidFill>
                  <a:srgbClr val="7030A0"/>
                </a:solidFill>
              </a:rPr>
              <a:t>too</a:t>
            </a:r>
            <a:r>
              <a:rPr lang="fi-FI" sz="1900" i="1" dirty="0">
                <a:solidFill>
                  <a:srgbClr val="7030A0"/>
                </a:solidFill>
              </a:rPr>
              <a:t> </a:t>
            </a:r>
            <a:r>
              <a:rPr lang="fi-FI" sz="1900" i="1" dirty="0" err="1">
                <a:solidFill>
                  <a:srgbClr val="7030A0"/>
                </a:solidFill>
              </a:rPr>
              <a:t>tired</a:t>
            </a:r>
            <a:r>
              <a:rPr lang="fi-FI" sz="1900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</a:t>
            </a:r>
            <a:r>
              <a:rPr lang="fi-FI" sz="1900" dirty="0"/>
              <a:t>Tim </a:t>
            </a:r>
            <a:r>
              <a:rPr lang="fi-FI" sz="1900" dirty="0" err="1"/>
              <a:t>refused</a:t>
            </a:r>
            <a:r>
              <a:rPr lang="fi-FI" sz="1900" dirty="0"/>
              <a:t> to </a:t>
            </a:r>
            <a:r>
              <a:rPr lang="fi-FI" sz="1900" dirty="0" err="1" smtClean="0"/>
              <a:t>participate</a:t>
            </a:r>
            <a:r>
              <a:rPr lang="fi-FI" sz="1900" dirty="0" smtClean="0"/>
              <a:t>….	 </a:t>
            </a:r>
            <a:r>
              <a:rPr lang="fi-FI" sz="1900" dirty="0"/>
              <a:t>(</a:t>
            </a:r>
            <a:r>
              <a:rPr lang="fi-FI" sz="1900" i="1" dirty="0" err="1">
                <a:solidFill>
                  <a:srgbClr val="7030A0"/>
                </a:solidFill>
              </a:rPr>
              <a:t>being</a:t>
            </a:r>
            <a:r>
              <a:rPr lang="fi-FI" sz="1900" i="1" dirty="0">
                <a:solidFill>
                  <a:srgbClr val="7030A0"/>
                </a:solidFill>
              </a:rPr>
              <a:t> on aina syytä ilmaiseva</a:t>
            </a:r>
            <a:r>
              <a:rPr lang="fi-FI" sz="1900" b="1" dirty="0" smtClean="0">
                <a:solidFill>
                  <a:srgbClr val="FFFF00"/>
                </a:solidFill>
              </a:rPr>
              <a:t>!</a:t>
            </a:r>
            <a:r>
              <a:rPr lang="fi-FI" sz="1900" b="1" dirty="0" smtClean="0">
                <a:solidFill>
                  <a:schemeClr val="tx1"/>
                </a:solidFill>
              </a:rPr>
              <a:t>)</a:t>
            </a:r>
          </a:p>
          <a:p>
            <a:pPr>
              <a:buNone/>
            </a:pPr>
            <a:r>
              <a:rPr lang="en-US" sz="1900" dirty="0" smtClean="0">
                <a:solidFill>
                  <a:schemeClr val="tx1"/>
                </a:solidFill>
              </a:rPr>
              <a:t>Although Tim was very tired, he promised to participate.</a:t>
            </a:r>
            <a:endParaRPr lang="fi-FI" sz="19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fi-FI" sz="1900" i="1" dirty="0" smtClean="0">
                <a:solidFill>
                  <a:srgbClr val="7030A0"/>
                </a:solidFill>
              </a:rPr>
              <a:t>-&gt;</a:t>
            </a:r>
            <a:r>
              <a:rPr lang="fi-FI" sz="1900" i="1" dirty="0" err="1" smtClean="0">
                <a:solidFill>
                  <a:srgbClr val="7030A0"/>
                </a:solidFill>
              </a:rPr>
              <a:t>Although</a:t>
            </a:r>
            <a:r>
              <a:rPr lang="fi-FI" sz="1900" i="1" dirty="0" smtClean="0">
                <a:solidFill>
                  <a:srgbClr val="7030A0"/>
                </a:solidFill>
              </a:rPr>
              <a:t> </a:t>
            </a:r>
            <a:r>
              <a:rPr lang="fi-FI" sz="1900" i="1" dirty="0" err="1">
                <a:solidFill>
                  <a:srgbClr val="7030A0"/>
                </a:solidFill>
              </a:rPr>
              <a:t>very</a:t>
            </a:r>
            <a:r>
              <a:rPr lang="fi-FI" sz="1900" i="1" dirty="0">
                <a:solidFill>
                  <a:srgbClr val="7030A0"/>
                </a:solidFill>
              </a:rPr>
              <a:t> </a:t>
            </a:r>
            <a:r>
              <a:rPr lang="fi-FI" sz="1900" i="1" dirty="0" err="1">
                <a:solidFill>
                  <a:srgbClr val="7030A0"/>
                </a:solidFill>
              </a:rPr>
              <a:t>tired</a:t>
            </a:r>
            <a:r>
              <a:rPr lang="fi-FI" sz="1900" dirty="0"/>
              <a:t>, Tim </a:t>
            </a:r>
            <a:r>
              <a:rPr lang="fi-FI" sz="1900" dirty="0" err="1"/>
              <a:t>promised</a:t>
            </a:r>
            <a:r>
              <a:rPr lang="fi-FI" sz="1900" dirty="0"/>
              <a:t> to </a:t>
            </a:r>
            <a:r>
              <a:rPr lang="fi-FI" sz="1900" dirty="0" err="1"/>
              <a:t>participate</a:t>
            </a:r>
            <a:r>
              <a:rPr lang="fi-FI" sz="1900" dirty="0" smtClean="0"/>
              <a:t>.	 </a:t>
            </a:r>
            <a:r>
              <a:rPr lang="fi-FI" sz="1900" dirty="0"/>
              <a:t>(</a:t>
            </a:r>
            <a:r>
              <a:rPr lang="fi-FI" sz="1900" i="1" dirty="0">
                <a:solidFill>
                  <a:srgbClr val="7030A0"/>
                </a:solidFill>
              </a:rPr>
              <a:t>myönnytystä ilmaiseva</a:t>
            </a:r>
            <a:r>
              <a:rPr lang="fi-FI" sz="1900" dirty="0" smtClean="0"/>
              <a:t>)</a:t>
            </a:r>
          </a:p>
          <a:p>
            <a:pPr>
              <a:buNone/>
            </a:pPr>
            <a:r>
              <a:rPr lang="en-US" sz="1900" dirty="0" smtClean="0"/>
              <a:t>The milk will go bad unless it’s kept in cold.</a:t>
            </a:r>
            <a:endParaRPr lang="fi-FI" sz="1900" dirty="0"/>
          </a:p>
          <a:p>
            <a:pPr>
              <a:buNone/>
            </a:pPr>
            <a:r>
              <a:rPr lang="fi-FI" sz="1900" i="1" dirty="0" smtClean="0">
                <a:solidFill>
                  <a:srgbClr val="7030A0"/>
                </a:solidFill>
              </a:rPr>
              <a:t>-&gt;</a:t>
            </a:r>
            <a:r>
              <a:rPr lang="fi-FI" sz="1900" i="1" dirty="0" err="1" smtClean="0">
                <a:solidFill>
                  <a:srgbClr val="7030A0"/>
                </a:solidFill>
              </a:rPr>
              <a:t>Unless</a:t>
            </a:r>
            <a:r>
              <a:rPr lang="fi-FI" sz="1900" i="1" dirty="0" smtClean="0">
                <a:solidFill>
                  <a:srgbClr val="7030A0"/>
                </a:solidFill>
              </a:rPr>
              <a:t> </a:t>
            </a:r>
            <a:r>
              <a:rPr lang="fi-FI" sz="1900" i="1" dirty="0" err="1">
                <a:solidFill>
                  <a:srgbClr val="7030A0"/>
                </a:solidFill>
              </a:rPr>
              <a:t>kept</a:t>
            </a:r>
            <a:r>
              <a:rPr lang="fi-FI" sz="1900" i="1" dirty="0">
                <a:solidFill>
                  <a:srgbClr val="7030A0"/>
                </a:solidFill>
              </a:rPr>
              <a:t> in </a:t>
            </a:r>
            <a:r>
              <a:rPr lang="fi-FI" sz="1900" i="1" dirty="0" err="1">
                <a:solidFill>
                  <a:srgbClr val="7030A0"/>
                </a:solidFill>
              </a:rPr>
              <a:t>cold</a:t>
            </a:r>
            <a:r>
              <a:rPr lang="fi-FI" sz="1900" dirty="0"/>
              <a:t>, </a:t>
            </a:r>
            <a:r>
              <a:rPr lang="fi-FI" sz="1900" dirty="0" err="1"/>
              <a:t>milk</a:t>
            </a:r>
            <a:r>
              <a:rPr lang="fi-FI" sz="1900" dirty="0"/>
              <a:t> </a:t>
            </a:r>
            <a:r>
              <a:rPr lang="fi-FI" sz="1900" dirty="0" err="1"/>
              <a:t>will</a:t>
            </a:r>
            <a:r>
              <a:rPr lang="fi-FI" sz="1900" dirty="0"/>
              <a:t> go </a:t>
            </a:r>
            <a:r>
              <a:rPr lang="fi-FI" sz="1900" dirty="0" err="1"/>
              <a:t>bad</a:t>
            </a:r>
            <a:r>
              <a:rPr lang="fi-FI" sz="1900" dirty="0"/>
              <a:t> </a:t>
            </a:r>
            <a:r>
              <a:rPr lang="fi-FI" sz="1900" dirty="0" err="1"/>
              <a:t>within</a:t>
            </a:r>
            <a:r>
              <a:rPr lang="fi-FI" sz="1900" dirty="0"/>
              <a:t> a </a:t>
            </a:r>
            <a:r>
              <a:rPr lang="fi-FI" sz="1900" dirty="0" err="1"/>
              <a:t>day</a:t>
            </a:r>
            <a:r>
              <a:rPr lang="fi-FI" sz="1900" dirty="0" smtClean="0"/>
              <a:t>.	 </a:t>
            </a:r>
            <a:r>
              <a:rPr lang="fi-FI" sz="1900" dirty="0"/>
              <a:t>(</a:t>
            </a:r>
            <a:r>
              <a:rPr lang="fi-FI" sz="1900" i="1" dirty="0">
                <a:solidFill>
                  <a:srgbClr val="7030A0"/>
                </a:solidFill>
              </a:rPr>
              <a:t>ehtoa ilm</a:t>
            </a:r>
            <a:r>
              <a:rPr lang="fi-FI" sz="1900" dirty="0" smtClean="0"/>
              <a:t>.)</a:t>
            </a:r>
          </a:p>
          <a:p>
            <a:pPr>
              <a:buNone/>
            </a:pPr>
            <a:r>
              <a:rPr lang="en-US" sz="1900" dirty="0" smtClean="0"/>
              <a:t>Since John didn’t realize he was injured, he tried to reach for the car.</a:t>
            </a:r>
            <a:endParaRPr lang="fi-FI" sz="1900" dirty="0"/>
          </a:p>
          <a:p>
            <a:pPr>
              <a:buNone/>
            </a:pPr>
            <a:r>
              <a:rPr lang="fi-FI" sz="1900" i="1" dirty="0" smtClean="0">
                <a:solidFill>
                  <a:srgbClr val="7030A0"/>
                </a:solidFill>
              </a:rPr>
              <a:t>-&gt;</a:t>
            </a:r>
            <a:r>
              <a:rPr lang="fi-FI" sz="1900" i="1" dirty="0" err="1" smtClean="0">
                <a:solidFill>
                  <a:srgbClr val="7030A0"/>
                </a:solidFill>
              </a:rPr>
              <a:t>Not</a:t>
            </a:r>
            <a:r>
              <a:rPr lang="fi-FI" sz="1900" i="1" dirty="0" smtClean="0">
                <a:solidFill>
                  <a:srgbClr val="7030A0"/>
                </a:solidFill>
              </a:rPr>
              <a:t> </a:t>
            </a:r>
            <a:r>
              <a:rPr lang="fi-FI" sz="1900" i="1" dirty="0" err="1">
                <a:solidFill>
                  <a:srgbClr val="7030A0"/>
                </a:solidFill>
              </a:rPr>
              <a:t>realizing</a:t>
            </a:r>
            <a:r>
              <a:rPr lang="fi-FI" sz="1900" dirty="0"/>
              <a:t> </a:t>
            </a:r>
            <a:r>
              <a:rPr lang="fi-FI" sz="1900" dirty="0" err="1"/>
              <a:t>that</a:t>
            </a:r>
            <a:r>
              <a:rPr lang="fi-FI" sz="1900" dirty="0"/>
              <a:t> he </a:t>
            </a:r>
            <a:r>
              <a:rPr lang="fi-FI" sz="1900" dirty="0" err="1"/>
              <a:t>was</a:t>
            </a:r>
            <a:r>
              <a:rPr lang="fi-FI" sz="1900" dirty="0"/>
              <a:t> </a:t>
            </a:r>
            <a:r>
              <a:rPr lang="fi-FI" sz="1900" dirty="0" err="1"/>
              <a:t>injured</a:t>
            </a:r>
            <a:r>
              <a:rPr lang="fi-FI" sz="1900" dirty="0"/>
              <a:t>, John </a:t>
            </a:r>
            <a:r>
              <a:rPr lang="fi-FI" sz="1900" dirty="0" err="1"/>
              <a:t>tried</a:t>
            </a:r>
            <a:r>
              <a:rPr lang="fi-FI" sz="1900" dirty="0"/>
              <a:t> to </a:t>
            </a:r>
            <a:r>
              <a:rPr lang="fi-FI" sz="1900" dirty="0" err="1"/>
              <a:t>reach</a:t>
            </a:r>
            <a:r>
              <a:rPr lang="fi-FI" sz="1900" dirty="0"/>
              <a:t> for the </a:t>
            </a:r>
            <a:r>
              <a:rPr lang="fi-FI" sz="1900" dirty="0" err="1"/>
              <a:t>car</a:t>
            </a:r>
            <a:r>
              <a:rPr lang="fi-FI" sz="1900" dirty="0" smtClean="0"/>
              <a:t>.	 </a:t>
            </a:r>
            <a:r>
              <a:rPr lang="fi-FI" sz="1900" dirty="0"/>
              <a:t>(</a:t>
            </a:r>
            <a:r>
              <a:rPr lang="fi-FI" sz="1900" i="1" dirty="0" err="1">
                <a:solidFill>
                  <a:srgbClr val="7030A0"/>
                </a:solidFill>
              </a:rPr>
              <a:t>kielt</a:t>
            </a:r>
            <a:r>
              <a:rPr lang="fi-FI" sz="1900" dirty="0"/>
              <a:t>.)</a:t>
            </a:r>
          </a:p>
          <a:p>
            <a:pPr>
              <a:buNone/>
            </a:pPr>
            <a:r>
              <a:rPr lang="fi-FI" sz="1900" i="1" dirty="0" err="1">
                <a:solidFill>
                  <a:srgbClr val="7030A0"/>
                </a:solidFill>
              </a:rPr>
              <a:t>While</a:t>
            </a:r>
            <a:r>
              <a:rPr lang="fi-FI" sz="1900" i="1" dirty="0">
                <a:solidFill>
                  <a:srgbClr val="7030A0"/>
                </a:solidFill>
              </a:rPr>
              <a:t> </a:t>
            </a:r>
            <a:r>
              <a:rPr lang="fi-FI" sz="1900" i="1" dirty="0" err="1">
                <a:solidFill>
                  <a:srgbClr val="7030A0"/>
                </a:solidFill>
              </a:rPr>
              <a:t>still</a:t>
            </a:r>
            <a:r>
              <a:rPr lang="fi-FI" sz="1900" i="1" dirty="0">
                <a:solidFill>
                  <a:srgbClr val="7030A0"/>
                </a:solidFill>
              </a:rPr>
              <a:t> at home</a:t>
            </a:r>
            <a:r>
              <a:rPr lang="fi-FI" sz="1900" dirty="0"/>
              <a:t>, Ben </a:t>
            </a:r>
            <a:r>
              <a:rPr lang="fi-FI" sz="1900" dirty="0" err="1"/>
              <a:t>noticed</a:t>
            </a:r>
            <a:r>
              <a:rPr lang="fi-FI" sz="1900" dirty="0"/>
              <a:t> </a:t>
            </a:r>
            <a:r>
              <a:rPr lang="fi-FI" sz="1900" dirty="0" err="1"/>
              <a:t>that</a:t>
            </a:r>
            <a:r>
              <a:rPr lang="fi-FI" sz="1900" dirty="0"/>
              <a:t> </a:t>
            </a:r>
            <a:r>
              <a:rPr lang="fi-FI" sz="1900" dirty="0" err="1"/>
              <a:t>his</a:t>
            </a:r>
            <a:r>
              <a:rPr lang="fi-FI" sz="1900" dirty="0"/>
              <a:t> mobile </a:t>
            </a:r>
            <a:r>
              <a:rPr lang="fi-FI" sz="1900" dirty="0" err="1"/>
              <a:t>was</a:t>
            </a:r>
            <a:r>
              <a:rPr lang="fi-FI" sz="1900" dirty="0"/>
              <a:t> </a:t>
            </a:r>
            <a:r>
              <a:rPr lang="fi-FI" sz="1900" dirty="0" err="1"/>
              <a:t>missing</a:t>
            </a:r>
            <a:r>
              <a:rPr lang="fi-FI" sz="1900" dirty="0" smtClean="0"/>
              <a:t>.	(</a:t>
            </a:r>
            <a:r>
              <a:rPr lang="fi-FI" sz="1900" i="1" dirty="0">
                <a:solidFill>
                  <a:srgbClr val="7030A0"/>
                </a:solidFill>
              </a:rPr>
              <a:t>verbitön</a:t>
            </a:r>
            <a:r>
              <a:rPr lang="fi-FI" sz="1900" dirty="0"/>
              <a:t>)</a:t>
            </a:r>
          </a:p>
          <a:p>
            <a:pPr>
              <a:buNone/>
            </a:pPr>
            <a:endParaRPr lang="fi-FI" sz="1900" dirty="0"/>
          </a:p>
          <a:p>
            <a:pPr>
              <a:buNone/>
            </a:pPr>
            <a:endParaRPr lang="fi-FI" sz="2000" dirty="0"/>
          </a:p>
          <a:p>
            <a:pPr>
              <a:buNone/>
            </a:pPr>
            <a:endParaRPr lang="fi-FI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bg1"/>
                </a:solidFill>
              </a:rPr>
              <a:t>Muuta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5272" y="1844824"/>
            <a:ext cx="8229600" cy="4857728"/>
          </a:xfrm>
        </p:spPr>
        <p:txBody>
          <a:bodyPr>
            <a:normAutofit/>
          </a:bodyPr>
          <a:lstStyle/>
          <a:p>
            <a:r>
              <a:rPr lang="fi-FI" sz="2000" dirty="0"/>
              <a:t>Yleensä lauseenvastikkeella on sama subjekti kuin päälauseella mutta poikkeuksia on, </a:t>
            </a:r>
            <a:r>
              <a:rPr lang="fi-FI" sz="2000" dirty="0" err="1"/>
              <a:t>esim</a:t>
            </a:r>
            <a:r>
              <a:rPr lang="fi-FI" sz="2000" dirty="0"/>
              <a:t>:</a:t>
            </a:r>
          </a:p>
          <a:p>
            <a:pPr marL="118872" indent="0">
              <a:buNone/>
            </a:pPr>
            <a:r>
              <a:rPr lang="fi-FI" sz="2000" dirty="0"/>
              <a:t>       </a:t>
            </a:r>
            <a:r>
              <a:rPr lang="fi-FI" sz="2000" dirty="0" err="1"/>
              <a:t>The</a:t>
            </a:r>
            <a:r>
              <a:rPr lang="fi-FI" sz="2000" dirty="0"/>
              <a:t> </a:t>
            </a:r>
            <a:r>
              <a:rPr lang="fi-FI" sz="2000" dirty="0" err="1"/>
              <a:t>weather</a:t>
            </a:r>
            <a:r>
              <a:rPr lang="fi-FI" sz="2000" dirty="0"/>
              <a:t> </a:t>
            </a:r>
            <a:r>
              <a:rPr lang="fi-FI" sz="2000" dirty="0" err="1"/>
              <a:t>being</a:t>
            </a:r>
            <a:r>
              <a:rPr lang="fi-FI" sz="2000" dirty="0"/>
              <a:t> </a:t>
            </a:r>
            <a:r>
              <a:rPr lang="fi-FI" sz="2000" dirty="0" err="1"/>
              <a:t>so</a:t>
            </a:r>
            <a:r>
              <a:rPr lang="fi-FI" sz="2000" dirty="0"/>
              <a:t> </a:t>
            </a:r>
            <a:r>
              <a:rPr lang="fi-FI" sz="2000" dirty="0" err="1"/>
              <a:t>bad</a:t>
            </a:r>
            <a:r>
              <a:rPr lang="fi-FI" sz="2000" dirty="0"/>
              <a:t>, </a:t>
            </a:r>
            <a:r>
              <a:rPr lang="fi-FI" sz="2000" dirty="0" err="1"/>
              <a:t>they</a:t>
            </a:r>
            <a:r>
              <a:rPr lang="fi-FI" sz="2000" dirty="0"/>
              <a:t> </a:t>
            </a:r>
            <a:r>
              <a:rPr lang="fi-FI" sz="2000" dirty="0" err="1"/>
              <a:t>put</a:t>
            </a:r>
            <a:r>
              <a:rPr lang="fi-FI" sz="2000" dirty="0"/>
              <a:t> </a:t>
            </a:r>
            <a:r>
              <a:rPr lang="fi-FI" sz="2000" dirty="0" err="1"/>
              <a:t>off</a:t>
            </a:r>
            <a:r>
              <a:rPr lang="fi-FI" sz="2000" dirty="0"/>
              <a:t> </a:t>
            </a:r>
            <a:r>
              <a:rPr lang="fi-FI" sz="2000" dirty="0" err="1"/>
              <a:t>the</a:t>
            </a:r>
            <a:r>
              <a:rPr lang="fi-FI" sz="2000" dirty="0"/>
              <a:t> </a:t>
            </a:r>
            <a:r>
              <a:rPr lang="fi-FI" sz="2000" dirty="0" err="1"/>
              <a:t>trip</a:t>
            </a:r>
            <a:r>
              <a:rPr lang="fi-FI" sz="2000" dirty="0"/>
              <a:t>.</a:t>
            </a:r>
          </a:p>
          <a:p>
            <a:pPr marL="118872" indent="0">
              <a:buNone/>
            </a:pPr>
            <a:r>
              <a:rPr lang="fi-FI" sz="2000" dirty="0"/>
              <a:t>        The </a:t>
            </a:r>
            <a:r>
              <a:rPr lang="fi-FI" sz="2000" dirty="0" err="1"/>
              <a:t>prices</a:t>
            </a:r>
            <a:r>
              <a:rPr lang="fi-FI" sz="2000" dirty="0"/>
              <a:t> </a:t>
            </a:r>
            <a:r>
              <a:rPr lang="fi-FI" sz="2000" dirty="0" err="1"/>
              <a:t>being</a:t>
            </a:r>
            <a:r>
              <a:rPr lang="fi-FI" sz="2000" dirty="0"/>
              <a:t> </a:t>
            </a:r>
            <a:r>
              <a:rPr lang="fi-FI" sz="2000" dirty="0" err="1"/>
              <a:t>so</a:t>
            </a:r>
            <a:r>
              <a:rPr lang="fi-FI" sz="2000" dirty="0"/>
              <a:t> </a:t>
            </a:r>
            <a:r>
              <a:rPr lang="fi-FI" sz="2000" dirty="0" err="1"/>
              <a:t>cheap</a:t>
            </a:r>
            <a:r>
              <a:rPr lang="fi-FI" sz="2000" dirty="0"/>
              <a:t>, </a:t>
            </a:r>
            <a:r>
              <a:rPr lang="fi-FI" sz="2000" dirty="0" err="1"/>
              <a:t>they</a:t>
            </a:r>
            <a:r>
              <a:rPr lang="fi-FI" sz="2000" dirty="0"/>
              <a:t> </a:t>
            </a:r>
            <a:r>
              <a:rPr lang="fi-FI" sz="2000" dirty="0" err="1"/>
              <a:t>decided</a:t>
            </a:r>
            <a:r>
              <a:rPr lang="fi-FI" sz="2000" dirty="0"/>
              <a:t> to </a:t>
            </a:r>
            <a:r>
              <a:rPr lang="fi-FI" sz="2000" dirty="0" err="1"/>
              <a:t>book</a:t>
            </a:r>
            <a:r>
              <a:rPr lang="fi-FI" sz="2000" dirty="0"/>
              <a:t> a </a:t>
            </a:r>
            <a:r>
              <a:rPr lang="fi-FI" sz="2000" dirty="0" err="1"/>
              <a:t>flight</a:t>
            </a:r>
            <a:r>
              <a:rPr lang="fi-FI" sz="2000" dirty="0"/>
              <a:t> to </a:t>
            </a:r>
            <a:r>
              <a:rPr lang="fi-FI" sz="2000" dirty="0" err="1" smtClean="0"/>
              <a:t>Croatia</a:t>
            </a:r>
            <a:endParaRPr lang="fi-FI" sz="2000" dirty="0"/>
          </a:p>
          <a:p>
            <a:pPr marL="118872" indent="0">
              <a:buNone/>
            </a:pPr>
            <a:r>
              <a:rPr lang="en-US" sz="2000" dirty="0" smtClean="0"/>
              <a:t>Thomas having worked very hard, the boss decided to give him </a:t>
            </a:r>
            <a:r>
              <a:rPr lang="en-US" sz="2000" smtClean="0"/>
              <a:t>a </a:t>
            </a:r>
            <a:r>
              <a:rPr lang="en-US" sz="1800" smtClean="0"/>
              <a:t>promotion.</a:t>
            </a:r>
            <a:endParaRPr lang="fi-FI" sz="1800" dirty="0"/>
          </a:p>
          <a:p>
            <a:pPr marL="118872" indent="0">
              <a:buNone/>
            </a:pPr>
            <a:endParaRPr lang="fi-FI" sz="2000" dirty="0"/>
          </a:p>
          <a:p>
            <a:pPr marL="118872" indent="0">
              <a:buNone/>
            </a:pPr>
            <a:r>
              <a:rPr lang="fi-FI" sz="2000" dirty="0" err="1"/>
              <a:t>Misrelated</a:t>
            </a:r>
            <a:r>
              <a:rPr lang="fi-FI" sz="2000" dirty="0"/>
              <a:t> </a:t>
            </a:r>
            <a:r>
              <a:rPr lang="fi-FI" sz="2000" dirty="0" err="1"/>
              <a:t>clause</a:t>
            </a:r>
            <a:r>
              <a:rPr lang="fi-FI" sz="2000" dirty="0"/>
              <a:t>:</a:t>
            </a:r>
          </a:p>
          <a:p>
            <a:pPr marL="118872" indent="0">
              <a:buNone/>
            </a:pPr>
            <a:r>
              <a:rPr lang="fi-FI" sz="2000" dirty="0" err="1"/>
              <a:t>Being</a:t>
            </a:r>
            <a:r>
              <a:rPr lang="fi-FI" sz="2000" dirty="0"/>
              <a:t> a </a:t>
            </a:r>
            <a:r>
              <a:rPr lang="fi-FI" sz="2000" dirty="0" err="1"/>
              <a:t>guy</a:t>
            </a:r>
            <a:r>
              <a:rPr lang="fi-FI" sz="2000" dirty="0"/>
              <a:t>, *</a:t>
            </a:r>
            <a:r>
              <a:rPr lang="fi-FI" sz="2000" dirty="0" err="1"/>
              <a:t>it’s</a:t>
            </a:r>
            <a:r>
              <a:rPr lang="fi-FI" sz="2000" dirty="0"/>
              <a:t> </a:t>
            </a:r>
            <a:r>
              <a:rPr lang="fi-FI" sz="2000" dirty="0" err="1"/>
              <a:t>hard</a:t>
            </a:r>
            <a:r>
              <a:rPr lang="fi-FI" sz="2000" dirty="0"/>
              <a:t> for </a:t>
            </a:r>
            <a:r>
              <a:rPr lang="fi-FI" sz="2000" dirty="0" err="1"/>
              <a:t>him</a:t>
            </a:r>
            <a:r>
              <a:rPr lang="fi-FI" sz="2000" dirty="0"/>
              <a:t> to </a:t>
            </a:r>
            <a:r>
              <a:rPr lang="fi-FI" sz="2000" dirty="0" err="1"/>
              <a:t>understand</a:t>
            </a:r>
            <a:r>
              <a:rPr lang="fi-FI" sz="2000" dirty="0"/>
              <a:t> </a:t>
            </a:r>
            <a:r>
              <a:rPr lang="fi-FI" sz="2000" dirty="0" err="1"/>
              <a:t>her</a:t>
            </a:r>
            <a:r>
              <a:rPr lang="fi-FI" sz="2000" dirty="0"/>
              <a:t> </a:t>
            </a:r>
            <a:r>
              <a:rPr lang="fi-FI" sz="2000" dirty="0" err="1"/>
              <a:t>point</a:t>
            </a:r>
            <a:r>
              <a:rPr lang="fi-FI" sz="2000" dirty="0"/>
              <a:t> of </a:t>
            </a:r>
            <a:r>
              <a:rPr lang="fi-FI" sz="2000" dirty="0" err="1"/>
              <a:t>view</a:t>
            </a:r>
            <a:r>
              <a:rPr lang="fi-FI" sz="2000" dirty="0"/>
              <a:t>.</a:t>
            </a:r>
          </a:p>
          <a:p>
            <a:pPr marL="118872" indent="0">
              <a:buNone/>
            </a:pPr>
            <a:r>
              <a:rPr lang="fi-FI" sz="2000" dirty="0"/>
              <a:t>-&gt; </a:t>
            </a:r>
            <a:r>
              <a:rPr lang="fi-FI" sz="2000" dirty="0" err="1"/>
              <a:t>Being</a:t>
            </a:r>
            <a:r>
              <a:rPr lang="fi-FI" sz="2000" dirty="0"/>
              <a:t> a </a:t>
            </a:r>
            <a:r>
              <a:rPr lang="fi-FI" sz="2000" dirty="0" err="1"/>
              <a:t>guy</a:t>
            </a:r>
            <a:r>
              <a:rPr lang="fi-FI" sz="2000" dirty="0"/>
              <a:t>, he </a:t>
            </a:r>
            <a:r>
              <a:rPr lang="fi-FI" sz="2000" dirty="0" err="1"/>
              <a:t>finds</a:t>
            </a:r>
            <a:r>
              <a:rPr lang="fi-FI" sz="2000" dirty="0"/>
              <a:t> </a:t>
            </a:r>
            <a:r>
              <a:rPr lang="fi-FI" sz="2000" dirty="0" err="1"/>
              <a:t>it</a:t>
            </a:r>
            <a:r>
              <a:rPr lang="fi-FI" sz="2000" dirty="0"/>
              <a:t> </a:t>
            </a:r>
            <a:r>
              <a:rPr lang="fi-FI" sz="2000" dirty="0" err="1"/>
              <a:t>hard</a:t>
            </a:r>
            <a:r>
              <a:rPr lang="fi-FI" sz="2000" dirty="0"/>
              <a:t> to </a:t>
            </a:r>
            <a:r>
              <a:rPr lang="fi-FI" sz="2000" dirty="0" err="1"/>
              <a:t>understand</a:t>
            </a:r>
            <a:r>
              <a:rPr lang="fi-FI" sz="2000" dirty="0"/>
              <a:t> </a:t>
            </a:r>
            <a:r>
              <a:rPr lang="fi-FI" sz="2000" dirty="0" err="1"/>
              <a:t>her</a:t>
            </a:r>
            <a:r>
              <a:rPr lang="fi-FI" sz="2000" dirty="0"/>
              <a:t>…</a:t>
            </a:r>
          </a:p>
          <a:p>
            <a:pPr marL="118872" indent="0">
              <a:buNone/>
            </a:pPr>
            <a:r>
              <a:rPr lang="fi-FI" sz="2000" dirty="0"/>
              <a:t>On </a:t>
            </a:r>
            <a:r>
              <a:rPr lang="fi-FI" sz="2000" dirty="0" err="1"/>
              <a:t>joining</a:t>
            </a:r>
            <a:r>
              <a:rPr lang="fi-FI" sz="2000" dirty="0"/>
              <a:t> the Air </a:t>
            </a:r>
            <a:r>
              <a:rPr lang="fi-FI" sz="2000" dirty="0" err="1"/>
              <a:t>Force</a:t>
            </a:r>
            <a:r>
              <a:rPr lang="fi-FI" sz="2000" dirty="0"/>
              <a:t>,  * </a:t>
            </a:r>
            <a:r>
              <a:rPr lang="fi-FI" sz="2000" dirty="0" err="1"/>
              <a:t>Mark’s</a:t>
            </a:r>
            <a:r>
              <a:rPr lang="fi-FI" sz="2000" dirty="0"/>
              <a:t> </a:t>
            </a:r>
            <a:r>
              <a:rPr lang="fi-FI" sz="2000" dirty="0" err="1"/>
              <a:t>friends</a:t>
            </a:r>
            <a:r>
              <a:rPr lang="fi-FI" sz="2000" dirty="0"/>
              <a:t> </a:t>
            </a:r>
            <a:r>
              <a:rPr lang="fi-FI" sz="2000" dirty="0" err="1"/>
              <a:t>congratulated</a:t>
            </a:r>
            <a:r>
              <a:rPr lang="fi-FI" sz="2000" dirty="0"/>
              <a:t> </a:t>
            </a:r>
            <a:r>
              <a:rPr lang="fi-FI" sz="2000" dirty="0" err="1"/>
              <a:t>him</a:t>
            </a:r>
            <a:r>
              <a:rPr lang="fi-FI" sz="2000" dirty="0"/>
              <a:t>.</a:t>
            </a:r>
          </a:p>
          <a:p>
            <a:pPr marL="118872" indent="0">
              <a:buNone/>
            </a:pPr>
            <a:r>
              <a:rPr lang="fi-FI" sz="2000" dirty="0"/>
              <a:t>-&gt; On </a:t>
            </a:r>
            <a:r>
              <a:rPr lang="fi-FI" sz="2000" dirty="0" err="1"/>
              <a:t>joining</a:t>
            </a:r>
            <a:r>
              <a:rPr lang="fi-FI" sz="2000" dirty="0"/>
              <a:t> the Air </a:t>
            </a:r>
            <a:r>
              <a:rPr lang="fi-FI" sz="2000" dirty="0" err="1"/>
              <a:t>Force</a:t>
            </a:r>
            <a:r>
              <a:rPr lang="fi-FI" sz="2000" dirty="0"/>
              <a:t>, Mark </a:t>
            </a:r>
            <a:r>
              <a:rPr lang="fi-FI" sz="2000" dirty="0" err="1"/>
              <a:t>received</a:t>
            </a:r>
            <a:r>
              <a:rPr lang="fi-FI" sz="2000" dirty="0"/>
              <a:t> </a:t>
            </a:r>
            <a:r>
              <a:rPr lang="fi-FI" sz="2000" dirty="0" err="1"/>
              <a:t>congratulations</a:t>
            </a:r>
            <a:r>
              <a:rPr lang="fi-FI" sz="2000" dirty="0"/>
              <a:t> </a:t>
            </a:r>
            <a:r>
              <a:rPr lang="fi-FI" sz="2000" dirty="0" err="1"/>
              <a:t>from</a:t>
            </a:r>
            <a:r>
              <a:rPr lang="fi-FI" sz="2000" dirty="0"/>
              <a:t>…</a:t>
            </a:r>
          </a:p>
          <a:p>
            <a:pPr marL="118872" indent="0">
              <a:buNone/>
            </a:pPr>
            <a:endParaRPr lang="fi-FI" sz="2000" dirty="0"/>
          </a:p>
          <a:p>
            <a:r>
              <a:rPr lang="fi-FI" sz="2000" dirty="0" err="1"/>
              <a:t>Having</a:t>
            </a:r>
            <a:r>
              <a:rPr lang="fi-FI" sz="2000" dirty="0"/>
              <a:t> </a:t>
            </a:r>
            <a:r>
              <a:rPr lang="fi-FI" sz="2000" dirty="0" err="1"/>
              <a:t>called</a:t>
            </a:r>
            <a:r>
              <a:rPr lang="fi-FI" sz="2000" dirty="0"/>
              <a:t> the </a:t>
            </a:r>
            <a:r>
              <a:rPr lang="fi-FI" sz="2000" dirty="0" err="1"/>
              <a:t>fire</a:t>
            </a:r>
            <a:r>
              <a:rPr lang="fi-FI" sz="2000" dirty="0"/>
              <a:t> </a:t>
            </a:r>
            <a:r>
              <a:rPr lang="fi-FI" sz="2000" dirty="0" err="1"/>
              <a:t>brigade</a:t>
            </a:r>
            <a:r>
              <a:rPr lang="fi-FI" sz="2000" dirty="0"/>
              <a:t>, </a:t>
            </a:r>
            <a:r>
              <a:rPr lang="fi-FI" sz="2000" dirty="0" err="1"/>
              <a:t>Jill’s</a:t>
            </a:r>
            <a:r>
              <a:rPr lang="fi-FI" sz="2000" dirty="0"/>
              <a:t> cat </a:t>
            </a:r>
            <a:r>
              <a:rPr lang="fi-FI" sz="2000" dirty="0" err="1"/>
              <a:t>climbed</a:t>
            </a:r>
            <a:r>
              <a:rPr lang="fi-FI" sz="2000" dirty="0"/>
              <a:t> </a:t>
            </a:r>
            <a:r>
              <a:rPr lang="fi-FI" sz="2000" dirty="0" err="1"/>
              <a:t>down</a:t>
            </a:r>
            <a:r>
              <a:rPr lang="fi-FI" sz="2000" dirty="0"/>
              <a:t> the </a:t>
            </a:r>
            <a:r>
              <a:rPr lang="fi-FI" sz="2000" dirty="0" err="1"/>
              <a:t>tree</a:t>
            </a:r>
            <a:r>
              <a:rPr lang="fi-FI" sz="2000" dirty="0"/>
              <a:t>. </a:t>
            </a:r>
          </a:p>
          <a:p>
            <a:r>
              <a:rPr lang="fi-FI" sz="2000" dirty="0" err="1"/>
              <a:t>Having</a:t>
            </a:r>
            <a:r>
              <a:rPr lang="fi-FI" sz="2000" dirty="0"/>
              <a:t> </a:t>
            </a:r>
            <a:r>
              <a:rPr lang="fi-FI" sz="2000" dirty="0" err="1"/>
              <a:t>left</a:t>
            </a:r>
            <a:r>
              <a:rPr lang="fi-FI" sz="2000" dirty="0"/>
              <a:t> the </a:t>
            </a:r>
            <a:r>
              <a:rPr lang="fi-FI" sz="2000" dirty="0" err="1"/>
              <a:t>gate</a:t>
            </a:r>
            <a:r>
              <a:rPr lang="fi-FI" sz="2000" dirty="0"/>
              <a:t> open, the </a:t>
            </a:r>
            <a:r>
              <a:rPr lang="fi-FI" sz="2000" dirty="0" err="1"/>
              <a:t>tiger</a:t>
            </a:r>
            <a:r>
              <a:rPr lang="fi-FI" sz="2000" dirty="0"/>
              <a:t> </a:t>
            </a:r>
            <a:r>
              <a:rPr lang="fi-FI" sz="2000" dirty="0" err="1"/>
              <a:t>sneaked</a:t>
            </a:r>
            <a:r>
              <a:rPr lang="fi-FI" sz="2000" dirty="0"/>
              <a:t> out </a:t>
            </a:r>
            <a:r>
              <a:rPr lang="fi-FI" sz="2000" dirty="0" err="1"/>
              <a:t>from</a:t>
            </a:r>
            <a:r>
              <a:rPr lang="fi-FI" sz="2000" dirty="0"/>
              <a:t> </a:t>
            </a:r>
            <a:r>
              <a:rPr lang="fi-FI" sz="2000" dirty="0" err="1"/>
              <a:t>behind</a:t>
            </a:r>
            <a:r>
              <a:rPr lang="fi-FI" sz="2000" dirty="0"/>
              <a:t> the </a:t>
            </a:r>
            <a:r>
              <a:rPr lang="fi-FI" sz="2000" dirty="0" err="1"/>
              <a:t>keeper</a:t>
            </a:r>
            <a:r>
              <a:rPr lang="fi-FI" sz="2000" dirty="0"/>
              <a:t>.</a:t>
            </a:r>
          </a:p>
          <a:p>
            <a:pPr marL="118872" indent="0">
              <a:buNone/>
            </a:pPr>
            <a:endParaRPr lang="fi-FI" sz="1200" dirty="0"/>
          </a:p>
          <a:p>
            <a:pPr marL="2048256" lvl="8" indent="0">
              <a:buNone/>
            </a:pPr>
            <a:r>
              <a:rPr lang="fi-FI" sz="1200" dirty="0">
                <a:solidFill>
                  <a:srgbClr val="0070C0"/>
                </a:solidFill>
              </a:rPr>
              <a:t>Tekijä: Satu Pitkälä</a:t>
            </a:r>
          </a:p>
          <a:p>
            <a:pPr lvl="5"/>
            <a:endParaRPr lang="fi-FI" sz="800" dirty="0"/>
          </a:p>
        </p:txBody>
      </p:sp>
      <p:sp>
        <p:nvSpPr>
          <p:cNvPr id="4" name="Toimintopainike: Ohje 3">
            <a:hlinkClick r:id="" action="ppaction://noaction" highlightClick="1"/>
          </p:cNvPr>
          <p:cNvSpPr/>
          <p:nvPr/>
        </p:nvSpPr>
        <p:spPr>
          <a:xfrm>
            <a:off x="8100392" y="5229200"/>
            <a:ext cx="432048" cy="720080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03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uli">
  <a:themeElements>
    <a:clrScheme name="Moduuli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uli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uli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</TotalTime>
  <Words>804</Words>
  <Application>Microsoft Office PowerPoint</Application>
  <PresentationFormat>Näytössä katseltava diaesitys (4:3)</PresentationFormat>
  <Paragraphs>76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0" baseType="lpstr">
      <vt:lpstr>Arial</vt:lpstr>
      <vt:lpstr>Corbel</vt:lpstr>
      <vt:lpstr>Wingdings</vt:lpstr>
      <vt:lpstr>Wingdings 2</vt:lpstr>
      <vt:lpstr>Wingdings 3</vt:lpstr>
      <vt:lpstr>Moduuli</vt:lpstr>
      <vt:lpstr>Lauseenvastikkeista (on shortened clauses) Satu Pitkälä</vt:lpstr>
      <vt:lpstr>Relatiivilauseiden vastikkeet</vt:lpstr>
      <vt:lpstr>Aikaa ilmaisevat vastikkeet. Syytä , ehtoa, tarkoitusta, myönnytystä, epäsuoraa kysymystä ja rinnasteista päälausetta korvaavat vastikkeet sekä tarkoitusta ilmaisevat vastikkeet ja että-lauseen vastikkeet </vt:lpstr>
      <vt:lpstr>Muuta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spitkala</dc:creator>
  <cp:lastModifiedBy>Pitkälä Satu Mirjami</cp:lastModifiedBy>
  <cp:revision>35</cp:revision>
  <dcterms:created xsi:type="dcterms:W3CDTF">2014-03-21T09:42:09Z</dcterms:created>
  <dcterms:modified xsi:type="dcterms:W3CDTF">2021-03-23T10:59:42Z</dcterms:modified>
</cp:coreProperties>
</file>