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92" r:id="rId2"/>
    <p:sldId id="281" r:id="rId3"/>
    <p:sldId id="282" r:id="rId4"/>
    <p:sldId id="283" r:id="rId5"/>
    <p:sldId id="289" r:id="rId6"/>
    <p:sldId id="284" r:id="rId7"/>
    <p:sldId id="290" r:id="rId8"/>
    <p:sldId id="291" r:id="rId9"/>
    <p:sldId id="257" r:id="rId10"/>
    <p:sldId id="294" r:id="rId11"/>
    <p:sldId id="259" r:id="rId12"/>
    <p:sldId id="261" r:id="rId13"/>
    <p:sldId id="262" r:id="rId14"/>
    <p:sldId id="274" r:id="rId15"/>
    <p:sldId id="275" r:id="rId16"/>
    <p:sldId id="297" r:id="rId17"/>
    <p:sldId id="298" r:id="rId18"/>
    <p:sldId id="299" r:id="rId19"/>
    <p:sldId id="300" r:id="rId20"/>
    <p:sldId id="304" r:id="rId21"/>
    <p:sldId id="303" r:id="rId22"/>
    <p:sldId id="305" r:id="rId23"/>
    <p:sldId id="306" r:id="rId24"/>
    <p:sldId id="301" r:id="rId25"/>
  </p:sldIdLst>
  <p:sldSz cx="9144000" cy="6858000" type="screen4x3"/>
  <p:notesSz cx="6669088" cy="9926638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09A93-829E-4427-865B-3D5344471A38}" type="datetimeFigureOut">
              <a:rPr lang="fi-FI" smtClean="0"/>
              <a:pPr/>
              <a:t>14.11.2016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7B608-F8E1-430C-8A70-8C11A10E1220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612C8-82B7-4AE3-9FE4-DB4FE6E2A4E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C4A69-F800-454C-AF58-72241837FE2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E178B-6A45-4692-BA93-DB8C3E0C560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tsikko ja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aulukon paikkamerkk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i-FI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ACDA1-E774-47E5-95F1-83B6DAE627C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180B7-6125-47D0-AFA0-FECEE87F2F4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416B8-D24A-4D5A-903F-7A51AC09388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F193A-E013-4E48-8E2C-580B8C2C199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55070-0339-44C4-945D-929F2C5A7A3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18E64-A615-4A47-B3F4-EA849BAADB9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3D8F0-395D-41B6-B401-8CDD6208E00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FDD3F-FAF6-4B65-AF8A-B0FCC65FFD4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3EA97-6EA7-4BEA-838B-33FAB6E6C6F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1D4FB759-2D83-4786-9BC7-E63DB55D04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lioppilastutkinto.fi/images/sivuston_tiedostot/Ohjeet/Sairaus/fi/fi_luki_maarays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kauhava/kauhavanlukio" TargetMode="External"/><Relationship Id="rId2" Type="http://schemas.openxmlformats.org/officeDocument/2006/relationships/hyperlink" Target="https://www.ylioppilastutkinto.fi/fi/ylioppilastutkinto/aikataulu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i-FI" sz="4000" dirty="0" smtClean="0"/>
              <a:t>ILMOITTAUTUMINEN</a:t>
            </a:r>
            <a:br>
              <a:rPr lang="fi-FI" sz="4000" dirty="0" smtClean="0"/>
            </a:br>
            <a:r>
              <a:rPr lang="fi-FI" sz="4000" dirty="0" smtClean="0"/>
              <a:t>KEVÄÄN 2017</a:t>
            </a:r>
            <a:br>
              <a:rPr lang="fi-FI" sz="4000" dirty="0" smtClean="0"/>
            </a:br>
            <a:r>
              <a:rPr lang="fi-FI" sz="4000" dirty="0" smtClean="0"/>
              <a:t>YO-KIRJOITUKSIIN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i-FI" dirty="0" smtClean="0"/>
              <a:t>Info yo-kirjoittajille/14.11.2016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© Toni </a:t>
            </a:r>
            <a:r>
              <a:rPr lang="en-US" dirty="0" err="1" smtClean="0">
                <a:cs typeface="Arial" charset="0"/>
              </a:rPr>
              <a:t>Uusimäki</a:t>
            </a:r>
            <a:endParaRPr lang="en-US" dirty="0" smtClean="0">
              <a:cs typeface="Arial" charset="0"/>
            </a:endParaRPr>
          </a:p>
          <a:p>
            <a:pPr eaLnBrk="1" hangingPunct="1"/>
            <a:r>
              <a:rPr lang="en-US" dirty="0" err="1" smtClean="0">
                <a:cs typeface="Arial" charset="0"/>
              </a:rPr>
              <a:t>rehtori</a:t>
            </a:r>
            <a:r>
              <a:rPr lang="en-US" dirty="0" smtClean="0">
                <a:cs typeface="Arial" charset="0"/>
              </a:rPr>
              <a:t>, </a:t>
            </a:r>
            <a:r>
              <a:rPr lang="en-US" dirty="0" err="1" smtClean="0">
                <a:cs typeface="Arial" charset="0"/>
              </a:rPr>
              <a:t>Kauhavan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lukio</a:t>
            </a:r>
            <a:endParaRPr lang="en-US" dirty="0" smtClean="0">
              <a:cs typeface="Arial" charset="0"/>
            </a:endParaRPr>
          </a:p>
        </p:txBody>
      </p:sp>
      <p:sp>
        <p:nvSpPr>
          <p:cNvPr id="4100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26888-2B92-47AA-A042-6579EC539BF9}" type="slidenum">
              <a:rPr lang="fi-FI" smtClean="0"/>
              <a:pPr>
                <a:defRPr/>
              </a:pPr>
              <a:t>1</a:t>
            </a:fld>
            <a:endParaRPr lang="fi-FI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AIKATAULU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00200"/>
            <a:ext cx="8363272" cy="4853136"/>
          </a:xfrm>
        </p:spPr>
        <p:txBody>
          <a:bodyPr/>
          <a:lstStyle/>
          <a:p>
            <a:pPr eaLnBrk="1" hangingPunct="1"/>
            <a:r>
              <a:rPr lang="fi-FI" b="1" dirty="0" smtClean="0"/>
              <a:t>Ilmoittautuminen</a:t>
            </a:r>
            <a:r>
              <a:rPr lang="fi-FI" dirty="0" smtClean="0"/>
              <a:t> kevään 2017 ylioppilastutkintoon viimeistään ke 23.11. </a:t>
            </a:r>
            <a:r>
              <a:rPr lang="fi-FI" b="1" dirty="0" smtClean="0"/>
              <a:t>mennessä</a:t>
            </a:r>
          </a:p>
          <a:p>
            <a:pPr eaLnBrk="1" hangingPunct="1"/>
            <a:r>
              <a:rPr lang="fi-FI" b="1" dirty="0" smtClean="0"/>
              <a:t>Syksyllä 2016 yo-kirjoituksiin osallistujien osalta </a:t>
            </a:r>
            <a:r>
              <a:rPr lang="fi-FI" dirty="0" smtClean="0"/>
              <a:t>ilmoittautuminen 1.12. mennessä</a:t>
            </a:r>
            <a:r>
              <a:rPr lang="fi-FI" b="1" dirty="0" smtClean="0"/>
              <a:t>	</a:t>
            </a:r>
          </a:p>
          <a:p>
            <a:pPr eaLnBrk="1" hangingPunct="1"/>
            <a:r>
              <a:rPr lang="fi-FI" b="1" dirty="0" smtClean="0"/>
              <a:t>Syksyn 2017 tutkintoon ilmoittautuminen viimeistään ma 5.6.17</a:t>
            </a:r>
          </a:p>
          <a:p>
            <a:pPr eaLnBrk="1" hangingPunct="1">
              <a:buFontTx/>
              <a:buNone/>
            </a:pPr>
            <a:endParaRPr lang="fi-FI" b="1" dirty="0" smtClean="0">
              <a:cs typeface="Arial" charset="0"/>
            </a:endParaRPr>
          </a:p>
          <a:p>
            <a:pPr eaLnBrk="1" hangingPunct="1">
              <a:buFontTx/>
              <a:buNone/>
            </a:pPr>
            <a:endParaRPr lang="fi-FI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4000" smtClean="0"/>
              <a:t>ILMOITTAUTUMINEN ON SITOVA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sz="2800" u="sng" smtClean="0"/>
              <a:t>Ylioppilastutkinto on kypsyyskoe</a:t>
            </a:r>
            <a:r>
              <a:rPr lang="fi-FI" sz="2800" smtClean="0"/>
              <a:t>. Koska koetuloksilla on merkitystä jatko-opintoihin pyrittäessä, ei kannata kiirehtiä kokeiden suorittamista tulosten kustannuksella.</a:t>
            </a:r>
          </a:p>
          <a:p>
            <a:pPr eaLnBrk="1" hangingPunct="1"/>
            <a:r>
              <a:rPr lang="fi-FI" sz="2800" smtClean="0"/>
              <a:t>Ilmoittautuminen on aina sitova. Ilmoittautuessa </a:t>
            </a:r>
            <a:r>
              <a:rPr lang="fi-FI" sz="2800" u="sng" smtClean="0"/>
              <a:t>tehtyjä valintoja</a:t>
            </a:r>
            <a:r>
              <a:rPr lang="fi-FI" sz="2800" smtClean="0"/>
              <a:t> yksittäisen kokeen pakollisuudesta ja ylimääräisyydestä, kokeen tasosta tai reaalikokeen katsomusaineesta </a:t>
            </a:r>
            <a:r>
              <a:rPr lang="fi-FI" sz="2800" u="sng" smtClean="0"/>
              <a:t>ei voi jälkikäteen muuttaa</a:t>
            </a:r>
            <a:r>
              <a:rPr lang="fi-FI" sz="28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4000" smtClean="0"/>
              <a:t>REHTORI TARKISTAA OSALLISTUMISOIKEUDEN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sz="2800" smtClean="0"/>
              <a:t>Rehtorin velvollisuutena on tarkistaa, täyttääkö kokelas tutkintoon ja siihen liittyviin kokeisiin osallistumiselle ylioppilastutkintoasetuksessa säädetyt edellytykset</a:t>
            </a:r>
          </a:p>
          <a:p>
            <a:pPr eaLnBrk="1" hangingPunct="1"/>
            <a:r>
              <a:rPr lang="fi-FI" sz="2800" smtClean="0"/>
              <a:t>Kokelas on velvollinen maksamaan </a:t>
            </a:r>
            <a:r>
              <a:rPr lang="fi-FI" sz="2800" smtClean="0">
                <a:hlinkClick r:id="rId2" action="ppaction://hlinksldjump"/>
              </a:rPr>
              <a:t>ylioppilastutkintoon liittyvät maksut</a:t>
            </a:r>
            <a:endParaRPr lang="fi-FI" sz="2800" smtClean="0"/>
          </a:p>
          <a:p>
            <a:pPr eaLnBrk="1" hangingPunct="1"/>
            <a:r>
              <a:rPr lang="fi-FI" sz="2800" smtClean="0"/>
              <a:t>Lukion opiskelija ilmoittautuu ylioppilastutkintoon suorittaakseen koko tutkinnon, ei pelkästään erillisiä kokeita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4000" dirty="0" smtClean="0">
                <a:hlinkClick r:id="rId2" action="ppaction://hlinksldjump"/>
              </a:rPr>
              <a:t>TUTKINTOMAKSUT</a:t>
            </a:r>
            <a:r>
              <a:rPr lang="fi-FI" sz="4000" dirty="0" smtClean="0"/>
              <a:t/>
            </a:r>
            <a:br>
              <a:rPr lang="fi-FI" sz="4000" dirty="0" smtClean="0"/>
            </a:br>
            <a:r>
              <a:rPr lang="fi-FI" sz="4000" dirty="0" smtClean="0"/>
              <a:t>YTL:LLE (syksy 2016)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sz="2400" smtClean="0"/>
              <a:t>Opetus- ja kulttuuriministeriön voimassa olevan asetuksen (15.11.2011) mukaan tutkintomaksut ovat seuraavat:</a:t>
            </a:r>
          </a:p>
          <a:p>
            <a:pPr lvl="1" eaLnBrk="1" hangingPunct="1"/>
            <a:r>
              <a:rPr lang="fi-FI" sz="2000" smtClean="0"/>
              <a:t>perusmaksu 14,00 €</a:t>
            </a:r>
          </a:p>
          <a:p>
            <a:pPr lvl="1" eaLnBrk="1" hangingPunct="1"/>
            <a:r>
              <a:rPr lang="fi-FI" sz="2000" smtClean="0"/>
              <a:t>koekohtainen maksu 28,00 €</a:t>
            </a:r>
          </a:p>
          <a:p>
            <a:pPr lvl="1" eaLnBrk="1" hangingPunct="1"/>
            <a:r>
              <a:rPr lang="fi-FI" sz="2000" smtClean="0"/>
              <a:t>maksu tarkistusarvostelusta 50,00 €</a:t>
            </a:r>
          </a:p>
          <a:p>
            <a:pPr eaLnBrk="1" hangingPunct="1"/>
            <a:r>
              <a:rPr lang="fi-FI" sz="2400" smtClean="0"/>
              <a:t>Perusmaksu maksetaan jokaiselta tutkintokerralta. Koulutuksen järjestäjä kerää kaikki maksut ja tilittää ne YTL:lle</a:t>
            </a:r>
          </a:p>
          <a:p>
            <a:pPr eaLnBrk="1" hangingPunct="1"/>
            <a:r>
              <a:rPr lang="fi-FI" sz="2400" smtClean="0"/>
              <a:t>Maksu hoitamatta </a:t>
            </a:r>
            <a:r>
              <a:rPr lang="fi-FI" sz="2400" smtClean="0">
                <a:sym typeface="Wingdings" pitchFamily="2" charset="2"/>
              </a:rPr>
              <a:t> ei tutkintotodistusta</a:t>
            </a:r>
          </a:p>
          <a:p>
            <a:pPr eaLnBrk="1" hangingPunct="1"/>
            <a:r>
              <a:rPr lang="fi-FI" sz="2400" smtClean="0">
                <a:sym typeface="Wingdings" pitchFamily="2" charset="2"/>
              </a:rPr>
              <a:t>Maksamattomat maksut perintäkelpoisia</a:t>
            </a:r>
            <a:endParaRPr lang="fi-FI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OSALLISTUMISOIKEUS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sz="2800" smtClean="0"/>
              <a:t>Ennen yo-tutkinnon kokeeseen osallistumista kokelaan on pitänyt opiskella </a:t>
            </a:r>
            <a:r>
              <a:rPr lang="fi-FI" sz="2800" u="sng" smtClean="0"/>
              <a:t>vähintään </a:t>
            </a:r>
            <a:r>
              <a:rPr lang="fi-FI" sz="2800" smtClean="0"/>
              <a:t>asiaomaisen </a:t>
            </a:r>
            <a:r>
              <a:rPr lang="fi-FI" sz="2800" u="sng" smtClean="0"/>
              <a:t>oppiaineen pakolliset kurssit</a:t>
            </a:r>
          </a:p>
          <a:p>
            <a:pPr eaLnBrk="1" hangingPunct="1">
              <a:lnSpc>
                <a:spcPct val="80000"/>
              </a:lnSpc>
            </a:pPr>
            <a:r>
              <a:rPr lang="fi-FI" sz="2800" smtClean="0"/>
              <a:t>Reaaliaineen kokeeseen osallistuvalta edellytetään, että hän on opiskellut pakolliset kurssit siinä aineessa, jonka kokeeseen hän osallistuu. </a:t>
            </a:r>
          </a:p>
          <a:p>
            <a:pPr eaLnBrk="1" hangingPunct="1">
              <a:lnSpc>
                <a:spcPct val="80000"/>
              </a:lnSpc>
            </a:pPr>
            <a:r>
              <a:rPr lang="fi-FI" sz="2800" smtClean="0"/>
              <a:t>Lyhyen oppimäärän kielissä edellytetään vähintään kolmen lukiokurssin opiskelua.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i-FI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600" smtClean="0"/>
              <a:t>TUTKINTOAINEIDEN PAKOLLISET MINIMIKURSSIMÄÄRÄT</a:t>
            </a:r>
          </a:p>
        </p:txBody>
      </p:sp>
      <p:graphicFrame>
        <p:nvGraphicFramePr>
          <p:cNvPr id="21507" name="Group 3"/>
          <p:cNvGraphicFramePr>
            <a:graphicFrameLocks noGrp="1"/>
          </p:cNvGraphicFramePr>
          <p:nvPr/>
        </p:nvGraphicFramePr>
        <p:xfrm>
          <a:off x="762000" y="1981200"/>
          <a:ext cx="7772400" cy="4472306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äidinkieli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historia 4 yhteiskuntaoppi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A-kieli (englanti)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fysiikka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B-kieli (ruotsi)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kemia 1, terveystieto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C-kieli</a:t>
                      </a: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(saksa, venäjä) </a:t>
                      </a: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biologia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laaja matematiikka 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maantiede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lyhyt matematiikka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psykologia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uskonto 3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filosofia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4000" smtClean="0"/>
              <a:t>LUKIHÄIRIÖISET KOKELAAT</a:t>
            </a:r>
            <a:br>
              <a:rPr lang="fi-FI" sz="4000" smtClean="0"/>
            </a:br>
            <a:r>
              <a:rPr lang="fi-FI" sz="4000" smtClean="0"/>
              <a:t>_1/4 </a:t>
            </a:r>
            <a:r>
              <a:rPr lang="fi-FI" sz="2000" smtClean="0"/>
              <a:t>YTL:N MÄÄRÄYS 13.12.2013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72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i-FI" sz="2800" b="1" smtClean="0"/>
              <a:t>   Luku- ja kirjoitushäiriön huomioon ottaminen ylioppilastutkinnossa</a:t>
            </a:r>
          </a:p>
          <a:p>
            <a:pPr eaLnBrk="1" hangingPunct="1"/>
            <a:r>
              <a:rPr lang="fi-FI" sz="2800" smtClean="0"/>
              <a:t>Jos ylioppilaskokelaalla on lukihäiriö ja </a:t>
            </a:r>
            <a:r>
              <a:rPr lang="fi-FI" sz="2800" u="sng" smtClean="0"/>
              <a:t>kokelas tai hänen huoltajansa</a:t>
            </a:r>
            <a:r>
              <a:rPr lang="fi-FI" sz="2800" smtClean="0"/>
              <a:t> haluaa, että lukihäiriö otetaan ylioppilastutkinnossa huomioon, hänen tulee hankkia asiasta </a:t>
            </a:r>
            <a:r>
              <a:rPr lang="fi-FI" sz="2800" u="sng" smtClean="0"/>
              <a:t>lukihäiriötä koskeva selvitys (lukion erityisopettaja)</a:t>
            </a:r>
            <a:r>
              <a:rPr lang="fi-FI" sz="2800" smtClean="0"/>
              <a:t>. Se toimitetaan lautakunnalle ilmoittautumisen yhteydessä. On kokelaan edun mukaista, että mahdollisia erityisjärjestelyitä haetaan silloin, kun kokelas ilmoittautuu ensimmäisen kerran tutkintoon.</a:t>
            </a:r>
          </a:p>
        </p:txBody>
      </p:sp>
      <p:sp>
        <p:nvSpPr>
          <p:cNvPr id="17412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5C308-1366-46B3-8DF2-EBFB7B3CB252}" type="slidenum">
              <a:rPr lang="fi-FI" smtClean="0"/>
              <a:pPr>
                <a:defRPr/>
              </a:pPr>
              <a:t>16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LUKIHÄIRIÖISET KOKELAAT 2/4 </a:t>
            </a:r>
            <a:r>
              <a:rPr lang="fi-FI" sz="2400" smtClean="0"/>
              <a:t>YTL:N MÄÄRÄYS 13.12.2013</a:t>
            </a:r>
            <a:endParaRPr lang="fi-FI" smtClean="0"/>
          </a:p>
        </p:txBody>
      </p:sp>
      <p:sp>
        <p:nvSpPr>
          <p:cNvPr id="18435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mtClean="0"/>
              <a:t>Ennen kuin kokelas ryhtyy hakemaan lautakunnalta erityisjärjestelyitä ja hankkiman lääkärinlausuntoa, hänen on neuvoteltava tarvittavista erityisjärjestelyistä sekä niiden toteuttamismahdollisuuksista lukion rehtorin kanssa (uudistettu määräys)</a:t>
            </a:r>
          </a:p>
        </p:txBody>
      </p:sp>
      <p:sp>
        <p:nvSpPr>
          <p:cNvPr id="18436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404DA-4B64-4AD9-926E-E9558C5D54F4}" type="slidenum">
              <a:rPr lang="fi-FI" smtClean="0"/>
              <a:pPr>
                <a:defRPr/>
              </a:pPr>
              <a:t>17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LUKIHÄIRIÖISET KOKELAAT 3/4 </a:t>
            </a:r>
            <a:r>
              <a:rPr lang="fi-FI" sz="2400" smtClean="0"/>
              <a:t>YTL:N MÄÄRÄYS 13.12.2013</a:t>
            </a:r>
            <a:endParaRPr lang="fi-FI" smtClean="0"/>
          </a:p>
        </p:txBody>
      </p:sp>
      <p:sp>
        <p:nvSpPr>
          <p:cNvPr id="19459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sz="2400" b="1" smtClean="0"/>
              <a:t>YTL luokittelee lukihäiriön vaikeusasteen neliportaisella asteikolla: ei häiriötä, lievä häiriö, keskivaikea häiriö ja vaikea häiriö. </a:t>
            </a:r>
            <a:r>
              <a:rPr lang="fi-FI" sz="2400" b="1" u="sng" smtClean="0"/>
              <a:t>Jos lukihäiriö on vaikea tai keskivaikea,</a:t>
            </a:r>
            <a:r>
              <a:rPr lang="fi-FI" sz="2400" b="1" u="sng" smtClean="0">
                <a:cs typeface="Arial" charset="0"/>
                <a:sym typeface="Wingdings" pitchFamily="2" charset="2"/>
              </a:rPr>
              <a:t> kokelas voi hakea koetilanteen erityisjärjestelyitä.</a:t>
            </a:r>
            <a:r>
              <a:rPr lang="fi-FI" sz="2400" b="1" smtClean="0">
                <a:cs typeface="Arial" charset="0"/>
                <a:sym typeface="Wingdings" pitchFamily="2" charset="2"/>
              </a:rPr>
              <a:t> Tavoitteena on, että lukihäiriöistä opiskelijaa autetaan erikoisjärjestelyillä eikä arvosanamuutoksilla.</a:t>
            </a:r>
            <a:endParaRPr lang="fi-FI" sz="2400" smtClean="0">
              <a:cs typeface="Arial" charset="0"/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fi-FI" sz="2000" smtClean="0">
                <a:cs typeface="Arial" charset="0"/>
              </a:rPr>
              <a:t>Lisäaika kirjallisessa kokeessa tai kuullunymmärtämiskokeessa</a:t>
            </a:r>
          </a:p>
          <a:p>
            <a:pPr lvl="1" eaLnBrk="1" hangingPunct="1">
              <a:lnSpc>
                <a:spcPct val="90000"/>
              </a:lnSpc>
            </a:pPr>
            <a:r>
              <a:rPr lang="fi-FI" sz="2000" smtClean="0">
                <a:cs typeface="Arial" charset="0"/>
              </a:rPr>
              <a:t>Pitkätaukoinen kuuntelukokeen äänite</a:t>
            </a:r>
          </a:p>
          <a:p>
            <a:pPr lvl="1" eaLnBrk="1" hangingPunct="1">
              <a:lnSpc>
                <a:spcPct val="90000"/>
              </a:lnSpc>
            </a:pPr>
            <a:r>
              <a:rPr lang="fi-FI" sz="2000" smtClean="0">
                <a:cs typeface="Arial" charset="0"/>
              </a:rPr>
              <a:t>Vapautus äidinkielen kokeen puhtaaksi kirjoittamisesta</a:t>
            </a:r>
          </a:p>
          <a:p>
            <a:pPr lvl="1" eaLnBrk="1" hangingPunct="1">
              <a:lnSpc>
                <a:spcPct val="90000"/>
              </a:lnSpc>
            </a:pPr>
            <a:r>
              <a:rPr lang="fi-FI" sz="2000" smtClean="0">
                <a:cs typeface="Arial" charset="0"/>
              </a:rPr>
              <a:t>Isokirjaimiset tehtävät</a:t>
            </a:r>
          </a:p>
          <a:p>
            <a:pPr lvl="1" eaLnBrk="1" hangingPunct="1">
              <a:lnSpc>
                <a:spcPct val="90000"/>
              </a:lnSpc>
            </a:pPr>
            <a:r>
              <a:rPr lang="fi-FI" sz="2000" smtClean="0">
                <a:cs typeface="Arial" charset="0"/>
              </a:rPr>
              <a:t>Oikeus käyttää tietokonetta vastausten kirjoittamiseen</a:t>
            </a:r>
          </a:p>
          <a:p>
            <a:endParaRPr lang="fi-FI" smtClean="0"/>
          </a:p>
        </p:txBody>
      </p:sp>
      <p:sp>
        <p:nvSpPr>
          <p:cNvPr id="19460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36EDF-FD8B-4B05-8BEF-ADCA9C3BE64F}" type="slidenum">
              <a:rPr lang="fi-FI" smtClean="0"/>
              <a:pPr>
                <a:defRPr/>
              </a:pPr>
              <a:t>18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4000" smtClean="0"/>
              <a:t>LUKIHÄIRIÖISET KOKELAAT</a:t>
            </a:r>
            <a:br>
              <a:rPr lang="fi-FI" sz="4000" smtClean="0"/>
            </a:br>
            <a:r>
              <a:rPr lang="fi-FI" sz="4000" smtClean="0"/>
              <a:t>4/4 </a:t>
            </a:r>
            <a:r>
              <a:rPr lang="fi-FI" sz="2400" smtClean="0"/>
              <a:t>YTL:N MÄÄRÄYS 13.12.2013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006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sz="2800" b="1" smtClean="0"/>
              <a:t>Lievissä lukihäiriötapauksissa kokelas voi saada enintään yhden arvosanan korotuksen rajatapauksessa kokeiden lopullista arvosanaa päätettäessä.</a:t>
            </a:r>
          </a:p>
          <a:p>
            <a:pPr eaLnBrk="1" hangingPunct="1">
              <a:lnSpc>
                <a:spcPct val="80000"/>
              </a:lnSpc>
            </a:pPr>
            <a:r>
              <a:rPr lang="fi-FI" sz="2400" smtClean="0"/>
              <a:t>Mikäli keskivaikeasta tai vaikeasta lukihäiriöstä kärsivä kokelas ei hae erityisjärjestelyjä, hänkin voi saada vain yhden arvosanan korotuksen rajatapauksessa</a:t>
            </a:r>
            <a:r>
              <a:rPr lang="fi-FI" sz="2800" smtClean="0"/>
              <a:t>.</a:t>
            </a:r>
          </a:p>
          <a:p>
            <a:pPr eaLnBrk="1" hangingPunct="1"/>
            <a:r>
              <a:rPr lang="fi-FI" sz="2800" smtClean="0"/>
              <a:t> Kokelaan tutkintotodistukseen ei tule merkintää lukitodistuksesta eikä erityisjärjestelyistä</a:t>
            </a:r>
          </a:p>
          <a:p>
            <a:pPr eaLnBrk="1" hangingPunct="1">
              <a:lnSpc>
                <a:spcPct val="80000"/>
              </a:lnSpc>
            </a:pPr>
            <a:r>
              <a:rPr lang="fi-FI" sz="2400" smtClean="0"/>
              <a:t>Lisätietoja: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sz="2000" smtClean="0"/>
              <a:t>	 </a:t>
            </a:r>
            <a:r>
              <a:rPr lang="fi-FI" sz="2000" smtClean="0">
                <a:hlinkClick r:id="rId2"/>
              </a:rPr>
              <a:t>https://www.ylioppilastutkinto.fi/images/sivuston_tiedostot/Ohjeet/Sairaus/fi/fi_luki_maarays.pdf</a:t>
            </a:r>
            <a:endParaRPr lang="fi-FI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i-FI" sz="2000" smtClean="0"/>
          </a:p>
        </p:txBody>
      </p:sp>
      <p:sp>
        <p:nvSpPr>
          <p:cNvPr id="2048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2B36D-813D-4FF5-AEC9-4A530FCF488D}" type="slidenum">
              <a:rPr lang="fi-FI" smtClean="0"/>
              <a:pPr>
                <a:defRPr/>
              </a:pPr>
              <a:t>19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valkolakkime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85750"/>
            <a:ext cx="8424863" cy="631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642938" y="404813"/>
            <a:ext cx="70008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4400"/>
              <a:t>    YLIOPPILASTUTKINTO          	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Sähköiset kokeet_1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Keväällä 2017 sähköinen yo-koe kirjoitetaan:</a:t>
            </a:r>
          </a:p>
          <a:p>
            <a:pPr lvl="1"/>
            <a:r>
              <a:rPr lang="fi-FI" dirty="0" smtClean="0"/>
              <a:t>Lyhyessä ja pitkässä saksassa</a:t>
            </a:r>
          </a:p>
          <a:p>
            <a:pPr lvl="1"/>
            <a:r>
              <a:rPr lang="fi-FI" dirty="0" smtClean="0"/>
              <a:t>Filosofiassa </a:t>
            </a:r>
          </a:p>
          <a:p>
            <a:pPr lvl="1"/>
            <a:r>
              <a:rPr lang="fi-FI" dirty="0" smtClean="0"/>
              <a:t>Maantieteessä</a:t>
            </a:r>
          </a:p>
          <a:p>
            <a:pPr lvl="1"/>
            <a:r>
              <a:rPr lang="fi-FI" dirty="0" smtClean="0"/>
              <a:t>Psykologiassa ja</a:t>
            </a:r>
          </a:p>
          <a:p>
            <a:pPr lvl="1"/>
            <a:r>
              <a:rPr lang="fi-FI" dirty="0" smtClean="0"/>
              <a:t>Yhteiskuntaopissa</a:t>
            </a:r>
            <a:endParaRPr lang="fi-FI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Sähköiset kokeet_2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r>
              <a:rPr lang="fi-FI" dirty="0" smtClean="0"/>
              <a:t>Saksan/Ranskan sähköinen kielikoe</a:t>
            </a:r>
          </a:p>
          <a:p>
            <a:pPr lvl="1"/>
            <a:r>
              <a:rPr lang="fi-FI" dirty="0" smtClean="0"/>
              <a:t>Koetehtävien järjestyksen valitsee kokelas</a:t>
            </a:r>
          </a:p>
          <a:p>
            <a:pPr lvl="1"/>
            <a:r>
              <a:rPr lang="fi-FI" dirty="0" smtClean="0"/>
              <a:t>Kokelas käynnistää itse kuullun ymmärtämisen äänitteet ja videot. Noin tunti suoritusaikaa</a:t>
            </a:r>
          </a:p>
          <a:p>
            <a:pPr lvl="1"/>
            <a:r>
              <a:rPr lang="fi-FI" dirty="0" smtClean="0"/>
              <a:t>Kokeessa voi olla vain kerran kuultavia osuuksia</a:t>
            </a:r>
          </a:p>
          <a:p>
            <a:pPr lvl="1"/>
            <a:r>
              <a:rPr lang="fi-FI" dirty="0" smtClean="0"/>
              <a:t>Ohjeistus tehtävän yhteydessä</a:t>
            </a:r>
          </a:p>
          <a:p>
            <a:pPr lvl="1"/>
            <a:r>
              <a:rPr lang="fi-FI" dirty="0" smtClean="0"/>
              <a:t>Ei tarvetta erityisjärjestelyille. Silti kahden tunnin lisäaika mahdollinen</a:t>
            </a:r>
          </a:p>
          <a:p>
            <a:pPr lvl="1"/>
            <a:r>
              <a:rPr lang="fi-FI" dirty="0" smtClean="0"/>
              <a:t>Kaksi lyhyttä kielikoetta samana päivänä mahd.</a:t>
            </a:r>
            <a:endParaRPr lang="fi-FI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Sähköiset kokeet_3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Filosofia</a:t>
            </a:r>
          </a:p>
          <a:p>
            <a:pPr lvl="1"/>
            <a:r>
              <a:rPr lang="fi-FI" dirty="0" smtClean="0"/>
              <a:t>Ajattelun valmiudet, uudet tehtävätyypit</a:t>
            </a:r>
          </a:p>
          <a:p>
            <a:pPr lvl="1"/>
            <a:r>
              <a:rPr lang="fi-FI" dirty="0" smtClean="0"/>
              <a:t>9 tehtävää, vastaus viiteen (5)</a:t>
            </a:r>
          </a:p>
          <a:p>
            <a:pPr lvl="1"/>
            <a:r>
              <a:rPr lang="fi-FI" dirty="0" smtClean="0"/>
              <a:t>Kaksi AB-tason, neljä C-tason (0-20p) ja kolme D-tason (0-30p) tehtävää</a:t>
            </a:r>
          </a:p>
          <a:p>
            <a:pPr lvl="1"/>
            <a:r>
              <a:rPr lang="fi-FI" dirty="0" smtClean="0"/>
              <a:t>Enintään 120p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5069160"/>
          </a:xfrm>
        </p:spPr>
        <p:txBody>
          <a:bodyPr/>
          <a:lstStyle/>
          <a:p>
            <a:r>
              <a:rPr lang="fi-FI" dirty="0" smtClean="0"/>
              <a:t>Maantiede</a:t>
            </a:r>
          </a:p>
          <a:p>
            <a:pPr lvl="1"/>
            <a:r>
              <a:rPr lang="fi-FI" dirty="0" err="1" smtClean="0"/>
              <a:t>Geomedia-aineistot</a:t>
            </a:r>
            <a:r>
              <a:rPr lang="fi-FI" dirty="0" smtClean="0"/>
              <a:t> (kartat, kuvat, videot)</a:t>
            </a:r>
          </a:p>
          <a:p>
            <a:pPr lvl="1"/>
            <a:r>
              <a:rPr lang="fi-FI" dirty="0" smtClean="0"/>
              <a:t>9 tehtävää, vastaus viiteen (5)</a:t>
            </a:r>
          </a:p>
          <a:p>
            <a:pPr lvl="1"/>
            <a:r>
              <a:rPr lang="fi-FI" dirty="0" err="1" smtClean="0"/>
              <a:t>A/B-moduli</a:t>
            </a:r>
            <a:r>
              <a:rPr lang="fi-FI" dirty="0" smtClean="0"/>
              <a:t>, yksi kaikille </a:t>
            </a:r>
            <a:r>
              <a:rPr lang="fi-FI" dirty="0" err="1" smtClean="0"/>
              <a:t>pakoll</a:t>
            </a:r>
            <a:r>
              <a:rPr lang="fi-FI" dirty="0" smtClean="0"/>
              <a:t>. tehtävä (20p)</a:t>
            </a:r>
          </a:p>
          <a:p>
            <a:pPr lvl="1"/>
            <a:r>
              <a:rPr lang="fi-FI" dirty="0" err="1" smtClean="0"/>
              <a:t>C-moduli</a:t>
            </a:r>
            <a:r>
              <a:rPr lang="fi-FI" dirty="0" smtClean="0"/>
              <a:t>, 4/vast. kahteen (20p/tehtävä)</a:t>
            </a:r>
          </a:p>
          <a:p>
            <a:pPr lvl="1"/>
            <a:r>
              <a:rPr lang="fi-FI" dirty="0" err="1" smtClean="0"/>
              <a:t>D-moduli</a:t>
            </a:r>
            <a:r>
              <a:rPr lang="fi-FI" dirty="0" smtClean="0"/>
              <a:t>, 4/vast kahteen (30p/tehtävä)</a:t>
            </a:r>
          </a:p>
          <a:p>
            <a:pPr lvl="1"/>
            <a:r>
              <a:rPr lang="fi-FI" dirty="0" smtClean="0"/>
              <a:t>Enintään 120p</a:t>
            </a:r>
            <a:endParaRPr lang="fi-FI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Sähköiset kokeet_4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808" cy="4781128"/>
          </a:xfrm>
        </p:spPr>
        <p:txBody>
          <a:bodyPr/>
          <a:lstStyle/>
          <a:p>
            <a:r>
              <a:rPr lang="fi-FI" dirty="0" smtClean="0"/>
              <a:t>Psykologia</a:t>
            </a:r>
          </a:p>
          <a:p>
            <a:pPr lvl="1"/>
            <a:r>
              <a:rPr lang="fi-FI" dirty="0" smtClean="0"/>
              <a:t>Tiedon hallinta ja soveltaminen, monitahoiset aineistot</a:t>
            </a:r>
          </a:p>
          <a:p>
            <a:pPr lvl="1"/>
            <a:r>
              <a:rPr lang="fi-FI" dirty="0" smtClean="0"/>
              <a:t>9 tehtävää, vastaus viiteen (5)</a:t>
            </a:r>
          </a:p>
          <a:p>
            <a:pPr lvl="1"/>
            <a:r>
              <a:rPr lang="fi-FI" dirty="0" smtClean="0"/>
              <a:t>Osa I (20p:n </a:t>
            </a:r>
            <a:r>
              <a:rPr lang="fi-FI" dirty="0" err="1" smtClean="0"/>
              <a:t>perusteht</a:t>
            </a:r>
            <a:r>
              <a:rPr lang="fi-FI" dirty="0" smtClean="0"/>
              <a:t>.)</a:t>
            </a:r>
          </a:p>
          <a:p>
            <a:pPr lvl="1"/>
            <a:r>
              <a:rPr lang="fi-FI" dirty="0" smtClean="0"/>
              <a:t>Osa II (tiedot ja </a:t>
            </a:r>
            <a:r>
              <a:rPr lang="fi-FI" dirty="0" err="1" smtClean="0"/>
              <a:t>sovelt</a:t>
            </a:r>
            <a:r>
              <a:rPr lang="fi-FI" dirty="0" smtClean="0"/>
              <a:t>.)</a:t>
            </a:r>
          </a:p>
          <a:p>
            <a:pPr lvl="1"/>
            <a:r>
              <a:rPr lang="fi-FI" dirty="0" smtClean="0"/>
              <a:t>Osa III (tiedon laajempi </a:t>
            </a:r>
            <a:r>
              <a:rPr lang="fi-FI" dirty="0" err="1" smtClean="0"/>
              <a:t>sovelt</a:t>
            </a:r>
            <a:r>
              <a:rPr lang="fi-FI" dirty="0" smtClean="0"/>
              <a:t>. ja kehittely, 30p)</a:t>
            </a:r>
          </a:p>
          <a:p>
            <a:pPr lvl="1"/>
            <a:r>
              <a:rPr lang="fi-FI" dirty="0" smtClean="0"/>
              <a:t>Enintään 120p</a:t>
            </a:r>
          </a:p>
          <a:p>
            <a:pPr lvl="1"/>
            <a:endParaRPr lang="fi-FI" dirty="0" smtClean="0"/>
          </a:p>
          <a:p>
            <a:pPr lvl="1"/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4320480" cy="4813995"/>
          </a:xfrm>
        </p:spPr>
        <p:txBody>
          <a:bodyPr/>
          <a:lstStyle/>
          <a:p>
            <a:r>
              <a:rPr lang="fi-FI" dirty="0" smtClean="0"/>
              <a:t>Yhteiskuntaoppi</a:t>
            </a:r>
          </a:p>
          <a:p>
            <a:pPr lvl="1"/>
            <a:r>
              <a:rPr lang="fi-FI" dirty="0" smtClean="0"/>
              <a:t>Tuottamistehtäviä, moniosaisuus, suorasanaiset, aineistot</a:t>
            </a:r>
          </a:p>
          <a:p>
            <a:pPr lvl="1"/>
            <a:r>
              <a:rPr lang="fi-FI" dirty="0" err="1" smtClean="0"/>
              <a:t>Tulkintateht</a:t>
            </a:r>
            <a:r>
              <a:rPr lang="fi-FI" dirty="0" smtClean="0"/>
              <a:t>. Aiempaa monipuolisempia</a:t>
            </a:r>
          </a:p>
          <a:p>
            <a:pPr lvl="1"/>
            <a:r>
              <a:rPr lang="fi-FI" dirty="0" smtClean="0"/>
              <a:t>9 tehtävää, vastaus viiteen (5)</a:t>
            </a:r>
          </a:p>
          <a:p>
            <a:pPr lvl="1"/>
            <a:r>
              <a:rPr lang="fi-FI" dirty="0" smtClean="0"/>
              <a:t>6/20p, 3/30p. Vast. </a:t>
            </a:r>
            <a:r>
              <a:rPr lang="fi-FI" dirty="0" err="1" smtClean="0"/>
              <a:t>max</a:t>
            </a:r>
            <a:r>
              <a:rPr lang="fi-FI" dirty="0" smtClean="0"/>
              <a:t>. Kahteen 30p:n </a:t>
            </a:r>
            <a:r>
              <a:rPr lang="fi-FI" dirty="0" err="1" smtClean="0"/>
              <a:t>teht</a:t>
            </a:r>
            <a:r>
              <a:rPr lang="fi-FI" dirty="0" smtClean="0"/>
              <a:t>.</a:t>
            </a:r>
          </a:p>
          <a:p>
            <a:pPr lvl="1"/>
            <a:r>
              <a:rPr lang="fi-FI" dirty="0" smtClean="0"/>
              <a:t>Enintään 120p</a:t>
            </a:r>
          </a:p>
          <a:p>
            <a:pPr lvl="1"/>
            <a:endParaRPr lang="fi-FI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Yo-kirjoituspäivät</a:t>
            </a:r>
          </a:p>
        </p:txBody>
      </p:sp>
      <p:sp>
        <p:nvSpPr>
          <p:cNvPr id="21507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Löytyvät Ylioppilastutkintolautakunnan kotisivuilta: </a:t>
            </a:r>
            <a:r>
              <a:rPr lang="fi-FI" dirty="0" smtClean="0">
                <a:hlinkClick r:id="rId2"/>
              </a:rPr>
              <a:t>https://www.ylioppilastutkinto.fi/fi/ylioppilastutkinto/aikataulut</a:t>
            </a:r>
            <a:endParaRPr lang="fi-FI" dirty="0" smtClean="0"/>
          </a:p>
          <a:p>
            <a:r>
              <a:rPr lang="fi-FI" dirty="0" smtClean="0"/>
              <a:t>Ks. myös Kauhavan lukion </a:t>
            </a:r>
            <a:r>
              <a:rPr lang="fi-FI" dirty="0" err="1" smtClean="0"/>
              <a:t>Pedanet-sivuston</a:t>
            </a:r>
            <a:r>
              <a:rPr lang="fi-FI" dirty="0" smtClean="0"/>
              <a:t> tapahtumakalenteriin:</a:t>
            </a:r>
          </a:p>
          <a:p>
            <a:pPr>
              <a:buFontTx/>
              <a:buNone/>
            </a:pPr>
            <a:r>
              <a:rPr lang="fi-FI" dirty="0" smtClean="0"/>
              <a:t>   </a:t>
            </a:r>
            <a:r>
              <a:rPr lang="fi-FI" dirty="0" smtClean="0">
                <a:hlinkClick r:id="rId3"/>
              </a:rPr>
              <a:t>https://peda.net/kauhava/kauhavanlukio</a:t>
            </a:r>
            <a:endParaRPr lang="fi-FI" dirty="0" smtClean="0"/>
          </a:p>
          <a:p>
            <a:pPr>
              <a:buFontTx/>
              <a:buNone/>
            </a:pPr>
            <a:endParaRPr lang="fi-FI" dirty="0" smtClean="0"/>
          </a:p>
          <a:p>
            <a:pPr>
              <a:buFontTx/>
              <a:buNone/>
            </a:pPr>
            <a:endParaRPr lang="fi-FI" dirty="0" smtClean="0"/>
          </a:p>
        </p:txBody>
      </p:sp>
      <p:sp>
        <p:nvSpPr>
          <p:cNvPr id="21508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0D618-180F-4209-8BD3-536243BEA71A}" type="slidenum">
              <a:rPr lang="fi-FI" smtClean="0"/>
              <a:pPr>
                <a:defRPr/>
              </a:pPr>
              <a:t>24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i-FI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i-FI" smtClean="0"/>
          </a:p>
        </p:txBody>
      </p:sp>
      <p:pic>
        <p:nvPicPr>
          <p:cNvPr id="4100" name="Picture 4" descr="yorakenne2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1525" y="-349250"/>
            <a:ext cx="10688638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i-FI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i-FI" smtClean="0"/>
          </a:p>
        </p:txBody>
      </p:sp>
      <p:pic>
        <p:nvPicPr>
          <p:cNvPr id="5124" name="Picture 4" descr="yovalm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1525" y="-349250"/>
            <a:ext cx="10688638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i-FI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i-FI" smtClean="0"/>
          </a:p>
        </p:txBody>
      </p:sp>
      <p:pic>
        <p:nvPicPr>
          <p:cNvPr id="6148" name="Picture 4" descr="yotäydenn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11213" y="-404813"/>
            <a:ext cx="10766426" cy="766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D2C63-6BA8-4352-B86E-9C36D68048C5}" type="slidenum">
              <a:rPr lang="fi-FI" smtClean="0"/>
              <a:pPr>
                <a:defRPr/>
              </a:pPr>
              <a:t>5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inereaali2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6450" y="-395288"/>
            <a:ext cx="10758488" cy="764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4000" smtClean="0"/>
              <a:t>REAALIAINEEN KOKEESEEN ILMOITTAUTUMINEN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sz="2400" smtClean="0"/>
              <a:t>Kokelas ilmoittautuu reaaliaineen kokeeseen etukäteen samoin kuin muihinkin tutkinnon kokeisiin.</a:t>
            </a:r>
          </a:p>
          <a:p>
            <a:pPr eaLnBrk="1" hangingPunct="1">
              <a:lnSpc>
                <a:spcPct val="80000"/>
              </a:lnSpc>
            </a:pPr>
            <a:r>
              <a:rPr lang="fi-FI" sz="2400" smtClean="0"/>
              <a:t>Samalla hän ilmoittaa, onko koe pakollinen vai ylimääräinen. Ilmoittautuminen on sitova.</a:t>
            </a:r>
          </a:p>
          <a:p>
            <a:pPr eaLnBrk="1" hangingPunct="1">
              <a:lnSpc>
                <a:spcPct val="80000"/>
              </a:lnSpc>
            </a:pPr>
            <a:r>
              <a:rPr lang="fi-FI" sz="2400" smtClean="0"/>
              <a:t> Kokeen pakollisuutta tai ylimääräisyyttä ei voi jälkikäteen muuttaa.</a:t>
            </a:r>
          </a:p>
          <a:p>
            <a:pPr eaLnBrk="1" hangingPunct="1">
              <a:lnSpc>
                <a:spcPct val="80000"/>
              </a:lnSpc>
            </a:pPr>
            <a:r>
              <a:rPr lang="fi-FI" sz="2400" smtClean="0"/>
              <a:t> Valitusta aineesta ei voi koetilanteessa poiketa. </a:t>
            </a:r>
          </a:p>
          <a:p>
            <a:pPr eaLnBrk="1" hangingPunct="1">
              <a:lnSpc>
                <a:spcPct val="80000"/>
              </a:lnSpc>
            </a:pPr>
            <a:r>
              <a:rPr lang="fi-FI" sz="2400" smtClean="0"/>
              <a:t>Ilmoittautuminen </a:t>
            </a:r>
            <a:r>
              <a:rPr lang="fi-FI" sz="2400" b="1" smtClean="0"/>
              <a:t>evankelis-luterilaisen uskonnon</a:t>
            </a:r>
            <a:r>
              <a:rPr lang="fi-FI" sz="2400" smtClean="0"/>
              <a:t>, ortodoksisen uskonnon tai elämänkatsomustiedon kokeeseen ei ole sidoksissa mahdolliseen uskontokunnan tai uskonnollisen yhdyskunnan jäsenyyteen</a:t>
            </a:r>
            <a:r>
              <a:rPr lang="fi-FI" sz="2800" smtClean="0"/>
              <a:t>. </a:t>
            </a:r>
          </a:p>
        </p:txBody>
      </p:sp>
      <p:sp>
        <p:nvSpPr>
          <p:cNvPr id="1024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508075-CB9E-40A6-A3FD-F50B5FAC3088}" type="slidenum">
              <a:rPr lang="fi-FI" smtClean="0"/>
              <a:pPr>
                <a:defRPr/>
              </a:pPr>
              <a:t>7</a:t>
            </a:fld>
            <a:endParaRPr lang="fi-FI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4000" smtClean="0"/>
              <a:t>VAIHTOEHDOT AINEREAALISSA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fi-FI" sz="2800" smtClean="0"/>
              <a:t>Kirjoitat reaaliaineen kokeessa yhden kokeen joko pakollisena tai ylimääräisenä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fi-FI" sz="2800" smtClean="0"/>
              <a:t>Jos kirjoitat kaksi ainetta </a:t>
            </a:r>
            <a:r>
              <a:rPr lang="fi-FI" sz="2800" smtClean="0">
                <a:sym typeface="Wingdings" pitchFamily="2" charset="2"/>
              </a:rPr>
              <a:t> toinen kokeista pakollinen, toinen ylimääräinen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fi-FI" sz="2800" smtClean="0">
                <a:sym typeface="Wingdings" pitchFamily="2" charset="2"/>
              </a:rPr>
              <a:t>Hajautat kokeesi kahteen tai kolmeen tutkintokertaan. Joka tutkintokerralla voit suorittaa enintään kaksi reaaliaineiden koetta kerrallaan. (2+2+2)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fi-FI" sz="2800" smtClean="0"/>
              <a:t>Et kirjoita reaaliaineiden koetta lainkaan</a:t>
            </a:r>
          </a:p>
        </p:txBody>
      </p:sp>
      <p:sp>
        <p:nvSpPr>
          <p:cNvPr id="11268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C9FF9-AF65-4134-A9AA-290BD2950B27}" type="slidenum">
              <a:rPr lang="fi-FI" smtClean="0"/>
              <a:pPr>
                <a:defRPr/>
              </a:pPr>
              <a:t>8</a:t>
            </a:fld>
            <a:endParaRPr lang="fi-FI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i-FI" sz="4000" smtClean="0"/>
              <a:t>ILMOITTAUTUMINEN</a:t>
            </a:r>
            <a:br>
              <a:rPr lang="fi-FI" sz="4000" smtClean="0"/>
            </a:br>
            <a:r>
              <a:rPr lang="fi-FI" sz="4000" smtClean="0"/>
              <a:t>SYKSYN 2006 YO-KIRJOITUKSIIN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Toukokuu 2006</a:t>
            </a:r>
          </a:p>
          <a:p>
            <a:pPr eaLnBrk="1" hangingPunct="1"/>
            <a:r>
              <a:rPr lang="en-US" smtClean="0">
                <a:cs typeface="Arial" charset="0"/>
              </a:rPr>
              <a:t>© Toni Uusimäki</a:t>
            </a:r>
          </a:p>
          <a:p>
            <a:pPr eaLnBrk="1" hangingPunct="1"/>
            <a:r>
              <a:rPr lang="en-US" smtClean="0">
                <a:cs typeface="Arial" charset="0"/>
              </a:rPr>
              <a:t>rehtori, Kauhavan lukio</a:t>
            </a:r>
          </a:p>
        </p:txBody>
      </p:sp>
      <p:pic>
        <p:nvPicPr>
          <p:cNvPr id="10244" name="Picture 4" descr="valkolakkimeri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4488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1700213"/>
            <a:ext cx="85693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4000" dirty="0">
                <a:solidFill>
                  <a:schemeClr val="bg1"/>
                </a:solidFill>
              </a:rPr>
              <a:t>ILMOITTAUTUMINEN</a:t>
            </a:r>
          </a:p>
          <a:p>
            <a:r>
              <a:rPr lang="fi-FI" sz="4000" dirty="0" smtClean="0">
                <a:solidFill>
                  <a:schemeClr val="bg1"/>
                </a:solidFill>
              </a:rPr>
              <a:t>KEVÄÄN 2017</a:t>
            </a:r>
            <a:endParaRPr lang="fi-FI" sz="4000" dirty="0">
              <a:solidFill>
                <a:schemeClr val="bg1"/>
              </a:solidFill>
            </a:endParaRPr>
          </a:p>
          <a:p>
            <a:r>
              <a:rPr lang="fi-FI" sz="4000" dirty="0">
                <a:solidFill>
                  <a:schemeClr val="bg1"/>
                </a:solidFill>
              </a:rPr>
              <a:t>YO-KIRJOITUKSIIN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839</Words>
  <Application>Microsoft Office PowerPoint</Application>
  <PresentationFormat>Näytössä katseltava diaesitys (4:3)</PresentationFormat>
  <Paragraphs>134</Paragraphs>
  <Slides>24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25" baseType="lpstr">
      <vt:lpstr>Oletusrakenne</vt:lpstr>
      <vt:lpstr>ILMOITTAUTUMINEN KEVÄÄN 2017 YO-KIRJOITUKSIIN </vt:lpstr>
      <vt:lpstr>Dia 2</vt:lpstr>
      <vt:lpstr>Dia 3</vt:lpstr>
      <vt:lpstr>Dia 4</vt:lpstr>
      <vt:lpstr>Dia 5</vt:lpstr>
      <vt:lpstr>Dia 6</vt:lpstr>
      <vt:lpstr>REAALIAINEEN KOKEESEEN ILMOITTAUTUMINEN</vt:lpstr>
      <vt:lpstr>VAIHTOEHDOT AINEREAALISSA</vt:lpstr>
      <vt:lpstr>ILMOITTAUTUMINEN SYKSYN 2006 YO-KIRJOITUKSIIN </vt:lpstr>
      <vt:lpstr>AIKATAULU </vt:lpstr>
      <vt:lpstr>ILMOITTAUTUMINEN ON SITOVA</vt:lpstr>
      <vt:lpstr>REHTORI TARKISTAA OSALLISTUMISOIKEUDEN</vt:lpstr>
      <vt:lpstr>TUTKINTOMAKSUT YTL:LLE (syksy 2016)</vt:lpstr>
      <vt:lpstr>OSALLISTUMISOIKEUS</vt:lpstr>
      <vt:lpstr>TUTKINTOAINEIDEN PAKOLLISET MINIMIKURSSIMÄÄRÄT</vt:lpstr>
      <vt:lpstr>LUKIHÄIRIÖISET KOKELAAT _1/4 YTL:N MÄÄRÄYS 13.12.2013</vt:lpstr>
      <vt:lpstr>LUKIHÄIRIÖISET KOKELAAT 2/4 YTL:N MÄÄRÄYS 13.12.2013</vt:lpstr>
      <vt:lpstr>LUKIHÄIRIÖISET KOKELAAT 3/4 YTL:N MÄÄRÄYS 13.12.2013</vt:lpstr>
      <vt:lpstr>LUKIHÄIRIÖISET KOKELAAT 4/4 YTL:N MÄÄRÄYS 13.12.2013</vt:lpstr>
      <vt:lpstr>Sähköiset kokeet_1</vt:lpstr>
      <vt:lpstr>Sähköiset kokeet_2</vt:lpstr>
      <vt:lpstr>Sähköiset kokeet_3</vt:lpstr>
      <vt:lpstr>Sähköiset kokeet_4</vt:lpstr>
      <vt:lpstr>Yo-kirjoituspäivät</vt:lpstr>
    </vt:vector>
  </TitlesOfParts>
  <Company>kAUHAVAN LUKIO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ILMOITTAUTUMINEN YO-KIRJOITUKSIIN</dc:title>
  <dc:creator>Toni Uusimäki</dc:creator>
  <cp:lastModifiedBy>Toni Uusimäki</cp:lastModifiedBy>
  <cp:revision>158</cp:revision>
  <dcterms:created xsi:type="dcterms:W3CDTF">2005-05-11T13:10:10Z</dcterms:created>
  <dcterms:modified xsi:type="dcterms:W3CDTF">2016-11-14T11:52:14Z</dcterms:modified>
</cp:coreProperties>
</file>