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59" r:id="rId3"/>
    <p:sldId id="261" r:id="rId4"/>
    <p:sldId id="262" r:id="rId5"/>
    <p:sldId id="350" r:id="rId6"/>
    <p:sldId id="292" r:id="rId7"/>
    <p:sldId id="300" r:id="rId8"/>
    <p:sldId id="260" r:id="rId9"/>
    <p:sldId id="263" r:id="rId10"/>
    <p:sldId id="257" r:id="rId11"/>
    <p:sldId id="301" r:id="rId12"/>
    <p:sldId id="303" r:id="rId13"/>
    <p:sldId id="351" r:id="rId14"/>
    <p:sldId id="264" r:id="rId15"/>
    <p:sldId id="290" r:id="rId16"/>
    <p:sldId id="265" r:id="rId17"/>
    <p:sldId id="274" r:id="rId18"/>
    <p:sldId id="327" r:id="rId19"/>
    <p:sldId id="275" r:id="rId20"/>
    <p:sldId id="349" r:id="rId21"/>
    <p:sldId id="293" r:id="rId2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C8C"/>
    <a:srgbClr val="FFFFFF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4419-D763-41F3-A99E-2BB0EB19734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1D24-CF0E-4BF1-9912-82860D80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4A28-DD58-4DE1-B7EF-3E1F00CD5D5E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943F7-30D2-4949-A4B7-BE6D1562D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4958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F49B11-57D3-4EEB-95B4-6FF6341B9BD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C4D42A-BE72-47C7-B16D-AF37834B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B1cnFILB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elavaarkisto/artikkelit/amerikan_suomalaiset_kultaa_vuolemassa_28812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Amerikan siirtolaisuus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Syitä Amerikkaan lähtöön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Työntävät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Vetävät</a:t>
            </a:r>
            <a:endParaRPr lang="en-US" sz="3200" dirty="0"/>
          </a:p>
        </p:txBody>
      </p:sp>
      <p:pic>
        <p:nvPicPr>
          <p:cNvPr id="2054" name="Picture 6" descr="C:\Documents and Settings\heikki\Local Settings\Temporary Internet Files\Content.IE5\NNYERO9W\MC900229549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149080"/>
            <a:ext cx="1326902" cy="1371212"/>
          </a:xfrm>
          <a:prstGeom prst="rect">
            <a:avLst/>
          </a:prstGeom>
          <a:noFill/>
        </p:spPr>
      </p:pic>
      <p:pic>
        <p:nvPicPr>
          <p:cNvPr id="11" name="Picture 26" descr="C:\Documents and Settings\heikki\Local Settings\Temporary Internet Files\Content.IE5\XY6D5L77\MC90007870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501008"/>
            <a:ext cx="1078010" cy="1011634"/>
          </a:xfrm>
          <a:prstGeom prst="rect">
            <a:avLst/>
          </a:prstGeom>
          <a:noFill/>
        </p:spPr>
      </p:pic>
      <p:pic>
        <p:nvPicPr>
          <p:cNvPr id="12" name="Picture 4" descr="http://www.sxc.hu/pic/l/n/ny/nyuszika/607167_9635295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2784309" cy="2088232"/>
          </a:xfrm>
          <a:prstGeom prst="rect">
            <a:avLst/>
          </a:prstGeom>
          <a:noFill/>
        </p:spPr>
      </p:pic>
      <p:pic>
        <p:nvPicPr>
          <p:cNvPr id="13" name="Picture 26" descr="C:\Documents and Settings\heikki\Local Settings\Temporary Internet Files\Content.IE5\XY6D5L77\MC90007870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4005064"/>
            <a:ext cx="1078010" cy="1011634"/>
          </a:xfrm>
          <a:prstGeom prst="rect">
            <a:avLst/>
          </a:prstGeom>
          <a:noFill/>
        </p:spPr>
      </p:pic>
      <p:pic>
        <p:nvPicPr>
          <p:cNvPr id="15" name="Picture 26" descr="C:\Documents and Settings\heikki\Local Settings\Temporary Internet Files\Content.IE5\XY6D5L77\MC90007870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852936"/>
            <a:ext cx="1078010" cy="1011634"/>
          </a:xfrm>
          <a:prstGeom prst="rect">
            <a:avLst/>
          </a:prstGeom>
          <a:noFill/>
        </p:spPr>
      </p:pic>
      <p:pic>
        <p:nvPicPr>
          <p:cNvPr id="17" name="Picture 26" descr="C:\Documents and Settings\heikki\Local Settings\Temporary Internet Files\Content.IE5\XY6D5L77\MC90007870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4437112"/>
            <a:ext cx="1078010" cy="1011634"/>
          </a:xfrm>
          <a:prstGeom prst="rect">
            <a:avLst/>
          </a:prstGeom>
          <a:noFill/>
        </p:spPr>
      </p:pic>
      <p:pic>
        <p:nvPicPr>
          <p:cNvPr id="36866" name="Picture 2" descr="gold  by netalloy - gold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348880"/>
            <a:ext cx="2381250" cy="1790701"/>
          </a:xfrm>
          <a:prstGeom prst="rect">
            <a:avLst/>
          </a:prstGeom>
          <a:noFill/>
        </p:spPr>
      </p:pic>
      <p:pic>
        <p:nvPicPr>
          <p:cNvPr id="36868" name="Picture 4" descr="landscape with red farm by rg1024 - A simple landscape.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4437112"/>
            <a:ext cx="2027340" cy="1080119"/>
          </a:xfrm>
          <a:prstGeom prst="rect">
            <a:avLst/>
          </a:prstGeom>
          <a:noFill/>
        </p:spPr>
      </p:pic>
      <p:pic>
        <p:nvPicPr>
          <p:cNvPr id="36870" name="Picture 6" descr="Factory by Anonymous - Factory by Gabrielle Nowicki. From old OCAL site.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248" y="2564904"/>
            <a:ext cx="1668477" cy="1368151"/>
          </a:xfrm>
          <a:prstGeom prst="rect">
            <a:avLst/>
          </a:prstGeom>
          <a:noFill/>
        </p:spPr>
      </p:pic>
      <p:pic>
        <p:nvPicPr>
          <p:cNvPr id="18" name="Picture 2" descr="student - girl with book by rg1024 - 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552" y="4869160"/>
            <a:ext cx="913349" cy="1512168"/>
          </a:xfrm>
          <a:prstGeom prst="rect">
            <a:avLst/>
          </a:prstGeom>
          <a:noFill/>
        </p:spPr>
      </p:pic>
      <p:sp>
        <p:nvSpPr>
          <p:cNvPr id="19" name="Rounded Rectangular Callout 18"/>
          <p:cNvSpPr/>
          <p:nvPr/>
        </p:nvSpPr>
        <p:spPr>
          <a:xfrm>
            <a:off x="1403648" y="5661248"/>
            <a:ext cx="2880320" cy="720080"/>
          </a:xfrm>
          <a:prstGeom prst="wedgeRoundRectCallout">
            <a:avLst>
              <a:gd name="adj1" fmla="val -62500"/>
              <a:gd name="adj2" fmla="val -5125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/>
              <a:t>Mitä syitä saattoi olla?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0668" y="4931070"/>
            <a:ext cx="2011238" cy="1440160"/>
            <a:chOff x="1043608" y="3501008"/>
            <a:chExt cx="2011238" cy="1440160"/>
          </a:xfrm>
        </p:grpSpPr>
        <p:pic>
          <p:nvPicPr>
            <p:cNvPr id="17" name="Picture 4" descr="landscape with red farm by rg1024 - A simple landscape.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043608" y="4221088"/>
              <a:ext cx="1728192" cy="720080"/>
            </a:xfrm>
            <a:prstGeom prst="rect">
              <a:avLst/>
            </a:prstGeom>
            <a:noFill/>
          </p:spPr>
        </p:pic>
        <p:pic>
          <p:nvPicPr>
            <p:cNvPr id="18" name="Picture 2" descr="Witch's cottage by lemmling - 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47664" y="3501008"/>
              <a:ext cx="1507182" cy="1368522"/>
            </a:xfrm>
            <a:prstGeom prst="rect">
              <a:avLst/>
            </a:prstGeom>
            <a:noFill/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Euroopan työntö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Syntyvyys säilyi korkeana, mutta kuolleisuus väheni nopeasti &gt; ”ylijäämäväestöä”</a:t>
            </a:r>
          </a:p>
          <a:p>
            <a:r>
              <a:rPr lang="fi-FI" sz="2400" dirty="0" smtClean="0"/>
              <a:t>Maataloissa yleensä vanhin poika peri tilan</a:t>
            </a:r>
          </a:p>
          <a:p>
            <a:r>
              <a:rPr lang="fi-FI" sz="2400" dirty="0" smtClean="0"/>
              <a:t>Mistä töitä lopuille lapsille?</a:t>
            </a:r>
          </a:p>
          <a:p>
            <a:r>
              <a:rPr lang="fi-FI" sz="2400" dirty="0" smtClean="0"/>
              <a:t>Heikko toimeentulo</a:t>
            </a:r>
          </a:p>
          <a:p>
            <a:r>
              <a:rPr lang="fi-FI" sz="2400" dirty="0" smtClean="0"/>
              <a:t>Ei sosiaalista nousua</a:t>
            </a:r>
          </a:p>
          <a:p>
            <a:endParaRPr lang="en-US" sz="2400" dirty="0"/>
          </a:p>
        </p:txBody>
      </p:sp>
      <p:pic>
        <p:nvPicPr>
          <p:cNvPr id="2050" name="Picture 2" descr="Farmer by J_Alves - A cartoon farmer, drawn in Inkscape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74220" y="4043561"/>
            <a:ext cx="1590675" cy="2381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Child by yamid -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3068960"/>
            <a:ext cx="1227090" cy="1733178"/>
          </a:xfrm>
          <a:prstGeom prst="rect">
            <a:avLst/>
          </a:prstGeom>
          <a:noFill/>
        </p:spPr>
      </p:pic>
      <p:pic>
        <p:nvPicPr>
          <p:cNvPr id="12" name="Picture 6" descr="Child by yamid -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3501008"/>
            <a:ext cx="1227090" cy="1733178"/>
          </a:xfrm>
          <a:prstGeom prst="rect">
            <a:avLst/>
          </a:prstGeom>
          <a:noFill/>
        </p:spPr>
      </p:pic>
      <p:pic>
        <p:nvPicPr>
          <p:cNvPr id="13" name="Picture 6" descr="Child by yamid -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1174" y="3501008"/>
            <a:ext cx="1227090" cy="1733178"/>
          </a:xfrm>
          <a:prstGeom prst="rect">
            <a:avLst/>
          </a:prstGeom>
          <a:noFill/>
        </p:spPr>
      </p:pic>
      <p:pic>
        <p:nvPicPr>
          <p:cNvPr id="14" name="Picture 6" descr="Child by yamid -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005064"/>
            <a:ext cx="1227090" cy="1733178"/>
          </a:xfrm>
          <a:prstGeom prst="rect">
            <a:avLst/>
          </a:prstGeom>
          <a:noFill/>
        </p:spPr>
      </p:pic>
      <p:pic>
        <p:nvPicPr>
          <p:cNvPr id="15" name="Picture 6" descr="Child by yamid -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653136"/>
            <a:ext cx="1227090" cy="173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3440" cy="4824536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 smtClean="0"/>
              <a:t>Mahdollisuus kohottaa asemaansa ja toimeentuloa</a:t>
            </a:r>
          </a:p>
          <a:p>
            <a:endParaRPr lang="fi-FI" sz="2800" dirty="0" smtClean="0"/>
          </a:p>
          <a:p>
            <a:r>
              <a:rPr lang="fi-FI" sz="2800" dirty="0" smtClean="0"/>
              <a:t>Seikkailunhalu</a:t>
            </a:r>
          </a:p>
          <a:p>
            <a:endParaRPr lang="fi-FI" sz="2800" dirty="0" smtClean="0"/>
          </a:p>
          <a:p>
            <a:r>
              <a:rPr lang="fi-FI" sz="2800" dirty="0" smtClean="0"/>
              <a:t>Vapaa viljelymaa</a:t>
            </a:r>
          </a:p>
          <a:p>
            <a:endParaRPr lang="fi-FI" sz="2800" dirty="0" smtClean="0"/>
          </a:p>
          <a:p>
            <a:r>
              <a:rPr lang="fi-FI" sz="2800" dirty="0" smtClean="0"/>
              <a:t>Kultalöydöt &gt; äkkirikastuminen</a:t>
            </a:r>
          </a:p>
          <a:p>
            <a:endParaRPr lang="fi-FI" sz="2800" dirty="0" smtClean="0"/>
          </a:p>
          <a:p>
            <a:r>
              <a:rPr lang="fi-FI" sz="2800" dirty="0" smtClean="0"/>
              <a:t>Työt tehtaissa, kaivoksissa, metsätöissä, kotiapulaisena jne.</a:t>
            </a:r>
            <a:endParaRPr lang="en-US" sz="2800" dirty="0"/>
          </a:p>
        </p:txBody>
      </p:sp>
      <p:pic>
        <p:nvPicPr>
          <p:cNvPr id="6" name="Picture 4" descr="landscape with red farm by rg1024 - A simple landscape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429000"/>
            <a:ext cx="1224136" cy="652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Amerikan veto</a:t>
            </a:r>
            <a:endParaRPr lang="en-US" sz="4000" dirty="0"/>
          </a:p>
        </p:txBody>
      </p:sp>
      <p:pic>
        <p:nvPicPr>
          <p:cNvPr id="4" name="Picture 2" descr="gold  by netalloy - gold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3933056"/>
            <a:ext cx="1340574" cy="1008112"/>
          </a:xfrm>
          <a:prstGeom prst="rect">
            <a:avLst/>
          </a:prstGeom>
          <a:noFill/>
        </p:spPr>
      </p:pic>
      <p:pic>
        <p:nvPicPr>
          <p:cNvPr id="5" name="Picture 6" descr="Factory by Anonymous - Factory by Gabrielle Nowicki. From old OCAL site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5805264"/>
            <a:ext cx="1008112" cy="826652"/>
          </a:xfrm>
          <a:prstGeom prst="rect">
            <a:avLst/>
          </a:prstGeom>
          <a:noFill/>
        </p:spPr>
      </p:pic>
      <p:pic>
        <p:nvPicPr>
          <p:cNvPr id="7" name="Picture 6" descr="C:\Documents and Settings\heikki\Local Settings\Temporary Internet Files\Content.IE5\NNYERO9W\MC900229549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2276872"/>
            <a:ext cx="766492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Maahantulotarkastus Ellis Islandilla</a:t>
            </a:r>
            <a:endParaRPr lang="fi-FI" dirty="0"/>
          </a:p>
        </p:txBody>
      </p:sp>
      <p:pic>
        <p:nvPicPr>
          <p:cNvPr id="3074" name="Picture 2" descr="https://upload.wikimedia.org/wikipedia/commons/a/a6/Ellis_Island_in_19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4" y="1506188"/>
            <a:ext cx="6636854" cy="52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acher.scholastic.com/activities/immigration/tour/images/stop5/photo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06" y="1522730"/>
            <a:ext cx="3747294" cy="31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100" y="4247301"/>
            <a:ext cx="3348871" cy="25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Suomalaisperäinen asutus Pohjois-Amerikassa 1920-luvulla</a:t>
            </a:r>
            <a:endParaRPr lang="en-US" sz="3200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1640" y="1556792"/>
            <a:ext cx="66882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Sijoittuminen uuteen maahan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Brittiläiset ja muut länsieurooppalaiset lähtivät ensin 1800-luvun alussa</a:t>
            </a:r>
            <a:endParaRPr lang="en-US" sz="2400" dirty="0" smtClean="0"/>
          </a:p>
          <a:p>
            <a:pPr lvl="1"/>
            <a:r>
              <a:rPr lang="fi-FI" sz="2000" dirty="0" smtClean="0"/>
              <a:t>Valtasivat parhaat maat ja vakiinnuttivat asemansa</a:t>
            </a:r>
          </a:p>
          <a:p>
            <a:r>
              <a:rPr lang="fi-FI" sz="2400" dirty="0" smtClean="0"/>
              <a:t>Suomalaiset, yhdessä itäeurooppalaisten kanssa, lähtivät suurin joukoin vasta 1800-luvun lopulla</a:t>
            </a:r>
          </a:p>
          <a:p>
            <a:pPr lvl="1"/>
            <a:r>
              <a:rPr lang="fi-FI" sz="2000" dirty="0" smtClean="0"/>
              <a:t>Maata ei enää ollut tarjolla &gt; päätyivät usein tehtaille ja kaivoksiin hanttihommiin, naiset kotiapulaisiksi</a:t>
            </a:r>
          </a:p>
          <a:p>
            <a:pPr lvl="1"/>
            <a:r>
              <a:rPr lang="fi-FI" sz="2000" dirty="0" smtClean="0"/>
              <a:t>Monet jäivät yhteiskunnan alempiin luokkiin &gt; Sosiaalinen nousu vaikeampaa &gt; Radikalisoituminen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Amerikkaan muuttaneet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Eurooppalaisia muutti Amerikkaan 1930 mennessä noin 33 miljoonaa henkeä</a:t>
            </a:r>
          </a:p>
          <a:p>
            <a:r>
              <a:rPr lang="fi-FI" sz="2400" dirty="0" smtClean="0"/>
              <a:t>Suomesta lähti noin 350 000 ihmistä.</a:t>
            </a:r>
          </a:p>
          <a:p>
            <a:r>
              <a:rPr lang="fi-FI" sz="2400" dirty="0" smtClean="0"/>
              <a:t>Nykyään yli 600 000 yhdysvaltalaisella on suomalaiset juuret.</a:t>
            </a:r>
          </a:p>
        </p:txBody>
      </p:sp>
      <p:pic>
        <p:nvPicPr>
          <p:cNvPr id="4" name="Picture 3" descr="E_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735608" cy="166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Suomalaisten elämää Yhdysvalloissa</a:t>
            </a:r>
            <a:endParaRPr lang="en-US" sz="3600" dirty="0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1038" y="1636531"/>
            <a:ext cx="4037012" cy="282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356992"/>
            <a:ext cx="4692132" cy="2952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644008" y="1916832"/>
            <a:ext cx="324036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Kaivosmiehiä</a:t>
            </a:r>
            <a:r>
              <a:rPr lang="en-US" sz="1600" dirty="0" smtClean="0"/>
              <a:t> </a:t>
            </a:r>
            <a:r>
              <a:rPr lang="en-US" sz="1600" dirty="0" err="1" smtClean="0"/>
              <a:t>Calumetissa</a:t>
            </a:r>
            <a:r>
              <a:rPr lang="en-US" sz="1600" dirty="0" smtClean="0"/>
              <a:t>, </a:t>
            </a:r>
            <a:r>
              <a:rPr lang="en-US" sz="1600" dirty="0" err="1" smtClean="0"/>
              <a:t>Michiganissa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195736" y="5517232"/>
            <a:ext cx="187220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Tukkien</a:t>
            </a:r>
            <a:r>
              <a:rPr lang="en-US" sz="1600" dirty="0" smtClean="0"/>
              <a:t> </a:t>
            </a:r>
            <a:r>
              <a:rPr lang="en-US" sz="1600" dirty="0" err="1" smtClean="0"/>
              <a:t>kuljetusta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453336"/>
            <a:ext cx="777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 smtClean="0"/>
              <a:t>Musiikkia</a:t>
            </a:r>
            <a:r>
              <a:rPr lang="fi-FI" sz="1100" dirty="0" smtClean="0"/>
              <a:t>: </a:t>
            </a:r>
            <a:r>
              <a:rPr lang="fi-FI" sz="1100" dirty="0" err="1" smtClean="0"/>
              <a:t>Hiski</a:t>
            </a:r>
            <a:r>
              <a:rPr lang="fi-FI" sz="1100" dirty="0" smtClean="0"/>
              <a:t> salomaa, </a:t>
            </a:r>
            <a:r>
              <a:rPr lang="fi-FI" sz="1100" dirty="0" err="1" smtClean="0"/>
              <a:t>Savonpojan</a:t>
            </a:r>
            <a:r>
              <a:rPr lang="fi-FI" sz="1100" dirty="0" smtClean="0"/>
              <a:t> Amerikkaan tulo, </a:t>
            </a:r>
            <a:r>
              <a:rPr lang="fi-FI" sz="1100" dirty="0" smtClean="0">
                <a:hlinkClick r:id="rId4"/>
              </a:rPr>
              <a:t>http://www.youtube.com/watch?v=0B1cnFILBDs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Suomalaisten elämää Yhdysvalloissa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i-FI" sz="1400" dirty="0" smtClean="0"/>
              <a:t>Pääkatu Kalevan kaupungissa Michiganissa. </a:t>
            </a:r>
          </a:p>
          <a:p>
            <a:r>
              <a:rPr lang="fi-FI" sz="1400" dirty="0" smtClean="0"/>
              <a:t>Vasemmalla suomalaisten perustama osuuskauppa ja oikealla luterilainen kirkko.</a:t>
            </a:r>
            <a:endParaRPr lang="en-US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2200" y="2024580"/>
            <a:ext cx="6400800" cy="38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453336"/>
            <a:ext cx="777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b="1" dirty="0" smtClean="0"/>
              <a:t>Videomateriaali:</a:t>
            </a:r>
            <a:r>
              <a:rPr lang="fi-FI" sz="700" dirty="0" smtClean="0"/>
              <a:t/>
            </a:r>
            <a:br>
              <a:rPr lang="fi-FI" sz="700" dirty="0" smtClean="0"/>
            </a:br>
            <a:r>
              <a:rPr lang="fi-FI" sz="700" dirty="0" smtClean="0"/>
              <a:t>Ylen elävä arkisto, Amerikan suomalaiset kultaa vuolemassa, </a:t>
            </a:r>
            <a:r>
              <a:rPr lang="fi-FI" sz="700" dirty="0" smtClean="0">
                <a:hlinkClick r:id="rId3"/>
              </a:rPr>
              <a:t>http://yle.fi/elavaarkisto/artikkelit/amerikan_suomalaiset_kultaa_vuolemassa_28812.html#media=28813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Suomalaiset tavat säilyivät</a:t>
            </a:r>
            <a:endParaRPr lang="en-US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3553569" cy="4483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56792"/>
            <a:ext cx="3641141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331640" y="6021288"/>
            <a:ext cx="1944216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Suomi</a:t>
            </a:r>
            <a:r>
              <a:rPr lang="en-US" sz="1400" dirty="0" smtClean="0"/>
              <a:t> </a:t>
            </a:r>
            <a:r>
              <a:rPr lang="en-US" sz="1400" dirty="0" err="1" smtClean="0"/>
              <a:t>Hovi</a:t>
            </a:r>
            <a:r>
              <a:rPr lang="en-US" sz="1400" dirty="0" smtClean="0"/>
              <a:t>, 1952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9992" y="5805264"/>
            <a:ext cx="374441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Kylttejä mm. suomalaisista tansseista. </a:t>
            </a:r>
          </a:p>
          <a:p>
            <a:pPr algn="ctr"/>
            <a:r>
              <a:rPr lang="fi-FI" sz="1400" dirty="0" smtClean="0"/>
              <a:t>Lake Worth, </a:t>
            </a:r>
            <a:r>
              <a:rPr lang="fi-FI" sz="1400" dirty="0" err="1" smtClean="0"/>
              <a:t>Fl</a:t>
            </a:r>
            <a:r>
              <a:rPr lang="fi-FI" sz="1400" dirty="0" smtClean="0"/>
              <a:t>. 1986.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Amerikka odottaa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1800-luvulla alkoi varsinainen ryntäys Amerikkaan</a:t>
            </a:r>
          </a:p>
          <a:p>
            <a:pPr lvl="1"/>
            <a:r>
              <a:rPr lang="fi-FI" sz="2000" dirty="0" smtClean="0"/>
              <a:t>Kehitettiin höyrylaivat, joten matka taittui mukavammin ja nopeammin </a:t>
            </a:r>
            <a:r>
              <a:rPr lang="fi-FI" sz="2000" smtClean="0"/>
              <a:t>(</a:t>
            </a:r>
            <a:r>
              <a:rPr lang="fi-FI" sz="2000" smtClean="0"/>
              <a:t>5vk -&gt;10pv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Lennätintekniikka, puhelimet, posti ja sanomalehdet mahdollistivat nopean tiedonkulun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en-US" sz="2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149080"/>
            <a:ext cx="6439297" cy="19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58109">
            <a:off x="6285045" y="3839361"/>
            <a:ext cx="1731537" cy="12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storia_Suomi_Hall (Large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72" y="4681760"/>
            <a:ext cx="2520280" cy="16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Suomalaisuus elää yhä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/>
        </p:nvGraphicFramePr>
        <p:xfrm>
          <a:off x="858444" y="1657424"/>
          <a:ext cx="2736304" cy="211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4" imgW="4088600" imgH="3154508" progId="Photoshop.Image.7">
                  <p:embed/>
                </p:oleObj>
              </mc:Choice>
              <mc:Fallback>
                <p:oleObj name="Image" r:id="rId4" imgW="4088600" imgH="3154508" progId="Photoshop.Image.7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44" y="1657424"/>
                        <a:ext cx="2736304" cy="2112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4" descr="368_Marquette MI FGF2005 Parade 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4788" y="1585416"/>
            <a:ext cx="4433636" cy="295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http://www.migrationinstitute.fi/img/finnfest_2012_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0412" y="3861048"/>
            <a:ext cx="4392488" cy="2404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6479758"/>
            <a:ext cx="35686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Kuvat: Jouni </a:t>
            </a:r>
            <a:r>
              <a:rPr lang="fi-FI" sz="1100" dirty="0" err="1" smtClean="0"/>
              <a:t>Korkiasaari</a:t>
            </a:r>
            <a:r>
              <a:rPr lang="fi-FI" sz="1100" dirty="0" smtClean="0"/>
              <a:t>, Siirtolaisuusinstituutti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Ei pelkästään Amerikka</a:t>
            </a:r>
            <a:endParaRPr lang="en-US" sz="4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6984776" cy="47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Down Arrow 4"/>
          <p:cNvSpPr/>
          <p:nvPr/>
        </p:nvSpPr>
        <p:spPr>
          <a:xfrm rot="20223966" flipH="1">
            <a:off x="2178447" y="2304556"/>
            <a:ext cx="2520280" cy="792088"/>
          </a:xfrm>
          <a:prstGeom prst="curvedDownArrow">
            <a:avLst>
              <a:gd name="adj1" fmla="val 36327"/>
              <a:gd name="adj2" fmla="val 68780"/>
              <a:gd name="adj3" fmla="val 3229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20722065" flipH="1">
            <a:off x="2038888" y="2006292"/>
            <a:ext cx="2520280" cy="792088"/>
          </a:xfrm>
          <a:prstGeom prst="curvedDownArrow">
            <a:avLst>
              <a:gd name="adj1" fmla="val 7644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2771583">
            <a:off x="4769551" y="2668345"/>
            <a:ext cx="3313790" cy="1077824"/>
          </a:xfrm>
          <a:prstGeom prst="curvedDownArrow">
            <a:avLst>
              <a:gd name="adj1" fmla="val 4305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6988931" flipH="1">
            <a:off x="4026343" y="2642517"/>
            <a:ext cx="725816" cy="353675"/>
          </a:xfrm>
          <a:prstGeom prst="curvedDownArrow">
            <a:avLst>
              <a:gd name="adj1" fmla="val 19012"/>
              <a:gd name="adj2" fmla="val 68780"/>
              <a:gd name="adj3" fmla="val 3229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0" name="Picture 2" descr="Bag by Minduka -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581128"/>
            <a:ext cx="1512168" cy="1427487"/>
          </a:xfrm>
          <a:prstGeom prst="rect">
            <a:avLst/>
          </a:prstGeom>
          <a:noFill/>
        </p:spPr>
      </p:pic>
      <p:sp>
        <p:nvSpPr>
          <p:cNvPr id="11" name="Curved Down Arrow 10"/>
          <p:cNvSpPr/>
          <p:nvPr/>
        </p:nvSpPr>
        <p:spPr>
          <a:xfrm rot="18487898" flipH="1">
            <a:off x="2313252" y="2828560"/>
            <a:ext cx="2520280" cy="792088"/>
          </a:xfrm>
          <a:prstGeom prst="curvedDownArrow">
            <a:avLst>
              <a:gd name="adj1" fmla="val 7644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79912" y="4149080"/>
            <a:ext cx="2520280" cy="2304256"/>
          </a:xfrm>
          <a:prstGeom prst="round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600" dirty="0" smtClean="0">
                <a:solidFill>
                  <a:schemeClr val="tx1"/>
                </a:solidFill>
              </a:rPr>
              <a:t>Ruotsi 620 000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Yhdysvallat 329</a:t>
            </a:r>
            <a:r>
              <a:rPr lang="en-US" sz="1600" dirty="0" smtClean="0">
                <a:solidFill>
                  <a:schemeClr val="tx1"/>
                </a:solidFill>
              </a:rPr>
              <a:t> 000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Eurooppa 260 000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Kanada 94 000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Australia 24 000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Aasia 18 500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Afrikka 6 500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Lat. Amerikka 6 000</a:t>
            </a:r>
          </a:p>
        </p:txBody>
      </p:sp>
      <p:sp>
        <p:nvSpPr>
          <p:cNvPr id="13" name="Curved Down Arrow 12"/>
          <p:cNvSpPr/>
          <p:nvPr/>
        </p:nvSpPr>
        <p:spPr>
          <a:xfrm rot="5192046">
            <a:off x="4490553" y="2861307"/>
            <a:ext cx="1628019" cy="792088"/>
          </a:xfrm>
          <a:prstGeom prst="curvedDownArrow">
            <a:avLst>
              <a:gd name="adj1" fmla="val 19012"/>
              <a:gd name="adj2" fmla="val 68780"/>
              <a:gd name="adj3" fmla="val 3229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376034">
            <a:off x="4913665" y="1954933"/>
            <a:ext cx="725816" cy="792088"/>
          </a:xfrm>
          <a:prstGeom prst="curvedDownArrow">
            <a:avLst>
              <a:gd name="adj1" fmla="val 19012"/>
              <a:gd name="adj2" fmla="val 68780"/>
              <a:gd name="adj3" fmla="val 3229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397" y="1700808"/>
            <a:ext cx="4612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600" dirty="0" smtClean="0"/>
              <a:t>Siirtolaisuus Suomesta vuosina 1860-2011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Suomalaisia mainoksia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>
            <a:normAutofit/>
          </a:bodyPr>
          <a:lstStyle/>
          <a:p>
            <a:r>
              <a:rPr lang="fi-FI" sz="1400" dirty="0" smtClean="0"/>
              <a:t>Suomalaisten siirtolaisten matka kulki tyypillisesti Hangosta Kööpenhaminan kautta Englantiin, ja sieltä edelleen New Yorkiin.</a:t>
            </a:r>
            <a:endParaRPr lang="en-US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396764" y="1752600"/>
            <a:ext cx="63316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53315">
            <a:off x="4368119" y="3966827"/>
            <a:ext cx="1645204" cy="243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/>
              <a:t>Amerikan siirtolaisuuden lähtöalueet Suomessa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15616" y="1556792"/>
            <a:ext cx="661573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Siirtolaisen muotokuva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70% 15-35-vuotiaita</a:t>
            </a:r>
          </a:p>
          <a:p>
            <a:r>
              <a:rPr lang="fi-FI" dirty="0" smtClean="0"/>
              <a:t>68% miehiä</a:t>
            </a:r>
          </a:p>
          <a:p>
            <a:r>
              <a:rPr lang="fi-FI" dirty="0" smtClean="0"/>
              <a:t>75% naimattomia</a:t>
            </a:r>
          </a:p>
          <a:p>
            <a:r>
              <a:rPr lang="fi-FI" dirty="0" smtClean="0"/>
              <a:t>70% ammattitaidottomia</a:t>
            </a:r>
          </a:p>
          <a:p>
            <a:r>
              <a:rPr lang="fi-FI" dirty="0" smtClean="0"/>
              <a:t>75% lukutaitoisia</a:t>
            </a:r>
          </a:p>
          <a:p>
            <a:r>
              <a:rPr lang="fi-FI" dirty="0" smtClean="0"/>
              <a:t>90% maaseudulta</a:t>
            </a:r>
          </a:p>
          <a:p>
            <a:r>
              <a:rPr lang="fi-FI" dirty="0" smtClean="0"/>
              <a:t>50% tilattomia</a:t>
            </a:r>
          </a:p>
          <a:p>
            <a:r>
              <a:rPr lang="fi-FI" dirty="0" smtClean="0"/>
              <a:t>20% palasi Suomeen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0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6984776" cy="47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Suomesta laivalla Amerikkaan</a:t>
            </a:r>
            <a:endParaRPr lang="en-US" dirty="0"/>
          </a:p>
        </p:txBody>
      </p:sp>
      <p:pic>
        <p:nvPicPr>
          <p:cNvPr id="1029" name="Picture 5" descr="Tiedosto:Flag of Finland.sv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132856"/>
            <a:ext cx="589023" cy="36004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/>
          <p:cNvCxnSpPr>
            <a:stCxn id="25" idx="27"/>
          </p:cNvCxnSpPr>
          <p:nvPr/>
        </p:nvCxnSpPr>
        <p:spPr>
          <a:xfrm flipH="1">
            <a:off x="2771801" y="3068960"/>
            <a:ext cx="1368150" cy="27196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4136962" y="2755232"/>
            <a:ext cx="523269" cy="313728"/>
          </a:xfrm>
          <a:custGeom>
            <a:avLst/>
            <a:gdLst>
              <a:gd name="connsiteX0" fmla="*/ 469232 w 469232"/>
              <a:gd name="connsiteY0" fmla="*/ 0 h 308980"/>
              <a:gd name="connsiteX1" fmla="*/ 461211 w 469232"/>
              <a:gd name="connsiteY1" fmla="*/ 24063 h 308980"/>
              <a:gd name="connsiteX2" fmla="*/ 457200 w 469232"/>
              <a:gd name="connsiteY2" fmla="*/ 48126 h 308980"/>
              <a:gd name="connsiteX3" fmla="*/ 449179 w 469232"/>
              <a:gd name="connsiteY3" fmla="*/ 72189 h 308980"/>
              <a:gd name="connsiteX4" fmla="*/ 445168 w 469232"/>
              <a:gd name="connsiteY4" fmla="*/ 84221 h 308980"/>
              <a:gd name="connsiteX5" fmla="*/ 429126 w 469232"/>
              <a:gd name="connsiteY5" fmla="*/ 108284 h 308980"/>
              <a:gd name="connsiteX6" fmla="*/ 425116 w 469232"/>
              <a:gd name="connsiteY6" fmla="*/ 120315 h 308980"/>
              <a:gd name="connsiteX7" fmla="*/ 421105 w 469232"/>
              <a:gd name="connsiteY7" fmla="*/ 136357 h 308980"/>
              <a:gd name="connsiteX8" fmla="*/ 413084 w 469232"/>
              <a:gd name="connsiteY8" fmla="*/ 144379 h 308980"/>
              <a:gd name="connsiteX9" fmla="*/ 389021 w 469232"/>
              <a:gd name="connsiteY9" fmla="*/ 160421 h 308980"/>
              <a:gd name="connsiteX10" fmla="*/ 348916 w 469232"/>
              <a:gd name="connsiteY10" fmla="*/ 172452 h 308980"/>
              <a:gd name="connsiteX11" fmla="*/ 324853 w 469232"/>
              <a:gd name="connsiteY11" fmla="*/ 184484 h 308980"/>
              <a:gd name="connsiteX12" fmla="*/ 312821 w 469232"/>
              <a:gd name="connsiteY12" fmla="*/ 188494 h 308980"/>
              <a:gd name="connsiteX13" fmla="*/ 276726 w 469232"/>
              <a:gd name="connsiteY13" fmla="*/ 172452 h 308980"/>
              <a:gd name="connsiteX14" fmla="*/ 268705 w 469232"/>
              <a:gd name="connsiteY14" fmla="*/ 120315 h 308980"/>
              <a:gd name="connsiteX15" fmla="*/ 260684 w 469232"/>
              <a:gd name="connsiteY15" fmla="*/ 108284 h 308980"/>
              <a:gd name="connsiteX16" fmla="*/ 244642 w 469232"/>
              <a:gd name="connsiteY16" fmla="*/ 88231 h 308980"/>
              <a:gd name="connsiteX17" fmla="*/ 196516 w 469232"/>
              <a:gd name="connsiteY17" fmla="*/ 96252 h 308980"/>
              <a:gd name="connsiteX18" fmla="*/ 160421 w 469232"/>
              <a:gd name="connsiteY18" fmla="*/ 108284 h 308980"/>
              <a:gd name="connsiteX19" fmla="*/ 136358 w 469232"/>
              <a:gd name="connsiteY19" fmla="*/ 124326 h 308980"/>
              <a:gd name="connsiteX20" fmla="*/ 128337 w 469232"/>
              <a:gd name="connsiteY20" fmla="*/ 136357 h 308980"/>
              <a:gd name="connsiteX21" fmla="*/ 124326 w 469232"/>
              <a:gd name="connsiteY21" fmla="*/ 164431 h 308980"/>
              <a:gd name="connsiteX22" fmla="*/ 120316 w 469232"/>
              <a:gd name="connsiteY22" fmla="*/ 176463 h 308980"/>
              <a:gd name="connsiteX23" fmla="*/ 116305 w 469232"/>
              <a:gd name="connsiteY23" fmla="*/ 248652 h 308980"/>
              <a:gd name="connsiteX24" fmla="*/ 112295 w 469232"/>
              <a:gd name="connsiteY24" fmla="*/ 260684 h 308980"/>
              <a:gd name="connsiteX25" fmla="*/ 88232 w 469232"/>
              <a:gd name="connsiteY25" fmla="*/ 276726 h 308980"/>
              <a:gd name="connsiteX26" fmla="*/ 52137 w 469232"/>
              <a:gd name="connsiteY26" fmla="*/ 300789 h 308980"/>
              <a:gd name="connsiteX27" fmla="*/ 8021 w 469232"/>
              <a:gd name="connsiteY27" fmla="*/ 304800 h 308980"/>
              <a:gd name="connsiteX28" fmla="*/ 0 w 469232"/>
              <a:gd name="connsiteY28" fmla="*/ 300789 h 308980"/>
              <a:gd name="connsiteX0" fmla="*/ 523269 w 523269"/>
              <a:gd name="connsiteY0" fmla="*/ 0 h 313728"/>
              <a:gd name="connsiteX1" fmla="*/ 515248 w 523269"/>
              <a:gd name="connsiteY1" fmla="*/ 24063 h 313728"/>
              <a:gd name="connsiteX2" fmla="*/ 511237 w 523269"/>
              <a:gd name="connsiteY2" fmla="*/ 48126 h 313728"/>
              <a:gd name="connsiteX3" fmla="*/ 503216 w 523269"/>
              <a:gd name="connsiteY3" fmla="*/ 72189 h 313728"/>
              <a:gd name="connsiteX4" fmla="*/ 499205 w 523269"/>
              <a:gd name="connsiteY4" fmla="*/ 84221 h 313728"/>
              <a:gd name="connsiteX5" fmla="*/ 483163 w 523269"/>
              <a:gd name="connsiteY5" fmla="*/ 108284 h 313728"/>
              <a:gd name="connsiteX6" fmla="*/ 479153 w 523269"/>
              <a:gd name="connsiteY6" fmla="*/ 120315 h 313728"/>
              <a:gd name="connsiteX7" fmla="*/ 475142 w 523269"/>
              <a:gd name="connsiteY7" fmla="*/ 136357 h 313728"/>
              <a:gd name="connsiteX8" fmla="*/ 467121 w 523269"/>
              <a:gd name="connsiteY8" fmla="*/ 144379 h 313728"/>
              <a:gd name="connsiteX9" fmla="*/ 443058 w 523269"/>
              <a:gd name="connsiteY9" fmla="*/ 160421 h 313728"/>
              <a:gd name="connsiteX10" fmla="*/ 402953 w 523269"/>
              <a:gd name="connsiteY10" fmla="*/ 172452 h 313728"/>
              <a:gd name="connsiteX11" fmla="*/ 378890 w 523269"/>
              <a:gd name="connsiteY11" fmla="*/ 184484 h 313728"/>
              <a:gd name="connsiteX12" fmla="*/ 366858 w 523269"/>
              <a:gd name="connsiteY12" fmla="*/ 188494 h 313728"/>
              <a:gd name="connsiteX13" fmla="*/ 330763 w 523269"/>
              <a:gd name="connsiteY13" fmla="*/ 172452 h 313728"/>
              <a:gd name="connsiteX14" fmla="*/ 322742 w 523269"/>
              <a:gd name="connsiteY14" fmla="*/ 120315 h 313728"/>
              <a:gd name="connsiteX15" fmla="*/ 314721 w 523269"/>
              <a:gd name="connsiteY15" fmla="*/ 108284 h 313728"/>
              <a:gd name="connsiteX16" fmla="*/ 298679 w 523269"/>
              <a:gd name="connsiteY16" fmla="*/ 88231 h 313728"/>
              <a:gd name="connsiteX17" fmla="*/ 250553 w 523269"/>
              <a:gd name="connsiteY17" fmla="*/ 96252 h 313728"/>
              <a:gd name="connsiteX18" fmla="*/ 214458 w 523269"/>
              <a:gd name="connsiteY18" fmla="*/ 108284 h 313728"/>
              <a:gd name="connsiteX19" fmla="*/ 190395 w 523269"/>
              <a:gd name="connsiteY19" fmla="*/ 124326 h 313728"/>
              <a:gd name="connsiteX20" fmla="*/ 182374 w 523269"/>
              <a:gd name="connsiteY20" fmla="*/ 136357 h 313728"/>
              <a:gd name="connsiteX21" fmla="*/ 178363 w 523269"/>
              <a:gd name="connsiteY21" fmla="*/ 164431 h 313728"/>
              <a:gd name="connsiteX22" fmla="*/ 174353 w 523269"/>
              <a:gd name="connsiteY22" fmla="*/ 176463 h 313728"/>
              <a:gd name="connsiteX23" fmla="*/ 170342 w 523269"/>
              <a:gd name="connsiteY23" fmla="*/ 248652 h 313728"/>
              <a:gd name="connsiteX24" fmla="*/ 166332 w 523269"/>
              <a:gd name="connsiteY24" fmla="*/ 260684 h 313728"/>
              <a:gd name="connsiteX25" fmla="*/ 142269 w 523269"/>
              <a:gd name="connsiteY25" fmla="*/ 276726 h 313728"/>
              <a:gd name="connsiteX26" fmla="*/ 106174 w 523269"/>
              <a:gd name="connsiteY26" fmla="*/ 300789 h 313728"/>
              <a:gd name="connsiteX27" fmla="*/ 2989 w 523269"/>
              <a:gd name="connsiteY27" fmla="*/ 313728 h 313728"/>
              <a:gd name="connsiteX28" fmla="*/ 54037 w 523269"/>
              <a:gd name="connsiteY28" fmla="*/ 300789 h 31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3269" h="313728">
                <a:moveTo>
                  <a:pt x="523269" y="0"/>
                </a:moveTo>
                <a:lnTo>
                  <a:pt x="515248" y="24063"/>
                </a:lnTo>
                <a:cubicBezTo>
                  <a:pt x="512677" y="31777"/>
                  <a:pt x="513209" y="40237"/>
                  <a:pt x="511237" y="48126"/>
                </a:cubicBezTo>
                <a:cubicBezTo>
                  <a:pt x="509186" y="56328"/>
                  <a:pt x="505890" y="64168"/>
                  <a:pt x="503216" y="72189"/>
                </a:cubicBezTo>
                <a:cubicBezTo>
                  <a:pt x="501879" y="76200"/>
                  <a:pt x="501550" y="80703"/>
                  <a:pt x="499205" y="84221"/>
                </a:cubicBezTo>
                <a:lnTo>
                  <a:pt x="483163" y="108284"/>
                </a:lnTo>
                <a:cubicBezTo>
                  <a:pt x="481826" y="112294"/>
                  <a:pt x="480314" y="116250"/>
                  <a:pt x="479153" y="120315"/>
                </a:cubicBezTo>
                <a:cubicBezTo>
                  <a:pt x="477639" y="125615"/>
                  <a:pt x="477607" y="131427"/>
                  <a:pt x="475142" y="136357"/>
                </a:cubicBezTo>
                <a:cubicBezTo>
                  <a:pt x="473451" y="139739"/>
                  <a:pt x="470146" y="142110"/>
                  <a:pt x="467121" y="144379"/>
                </a:cubicBezTo>
                <a:cubicBezTo>
                  <a:pt x="459409" y="150163"/>
                  <a:pt x="451079" y="155074"/>
                  <a:pt x="443058" y="160421"/>
                </a:cubicBezTo>
                <a:cubicBezTo>
                  <a:pt x="423162" y="173685"/>
                  <a:pt x="435796" y="167761"/>
                  <a:pt x="402953" y="172452"/>
                </a:cubicBezTo>
                <a:cubicBezTo>
                  <a:pt x="372702" y="182536"/>
                  <a:pt x="409996" y="168932"/>
                  <a:pt x="378890" y="184484"/>
                </a:cubicBezTo>
                <a:cubicBezTo>
                  <a:pt x="375109" y="186375"/>
                  <a:pt x="370869" y="187157"/>
                  <a:pt x="366858" y="188494"/>
                </a:cubicBezTo>
                <a:cubicBezTo>
                  <a:pt x="338222" y="178949"/>
                  <a:pt x="349830" y="185163"/>
                  <a:pt x="330763" y="172452"/>
                </a:cubicBezTo>
                <a:cubicBezTo>
                  <a:pt x="329612" y="160945"/>
                  <a:pt x="329970" y="134770"/>
                  <a:pt x="322742" y="120315"/>
                </a:cubicBezTo>
                <a:cubicBezTo>
                  <a:pt x="320586" y="116004"/>
                  <a:pt x="317395" y="112294"/>
                  <a:pt x="314721" y="108284"/>
                </a:cubicBezTo>
                <a:cubicBezTo>
                  <a:pt x="312217" y="100771"/>
                  <a:pt x="310774" y="88231"/>
                  <a:pt x="298679" y="88231"/>
                </a:cubicBezTo>
                <a:cubicBezTo>
                  <a:pt x="282416" y="88231"/>
                  <a:pt x="250553" y="96252"/>
                  <a:pt x="250553" y="96252"/>
                </a:cubicBezTo>
                <a:lnTo>
                  <a:pt x="214458" y="108284"/>
                </a:lnTo>
                <a:cubicBezTo>
                  <a:pt x="205313" y="111333"/>
                  <a:pt x="190395" y="124326"/>
                  <a:pt x="190395" y="124326"/>
                </a:cubicBezTo>
                <a:cubicBezTo>
                  <a:pt x="187721" y="128336"/>
                  <a:pt x="183759" y="131740"/>
                  <a:pt x="182374" y="136357"/>
                </a:cubicBezTo>
                <a:cubicBezTo>
                  <a:pt x="179658" y="145411"/>
                  <a:pt x="180217" y="155162"/>
                  <a:pt x="178363" y="164431"/>
                </a:cubicBezTo>
                <a:cubicBezTo>
                  <a:pt x="177534" y="168576"/>
                  <a:pt x="175690" y="172452"/>
                  <a:pt x="174353" y="176463"/>
                </a:cubicBezTo>
                <a:cubicBezTo>
                  <a:pt x="173016" y="200526"/>
                  <a:pt x="172627" y="224660"/>
                  <a:pt x="170342" y="248652"/>
                </a:cubicBezTo>
                <a:cubicBezTo>
                  <a:pt x="169941" y="252861"/>
                  <a:pt x="169321" y="257695"/>
                  <a:pt x="166332" y="260684"/>
                </a:cubicBezTo>
                <a:cubicBezTo>
                  <a:pt x="159516" y="267501"/>
                  <a:pt x="150290" y="271379"/>
                  <a:pt x="142269" y="276726"/>
                </a:cubicBezTo>
                <a:lnTo>
                  <a:pt x="106174" y="300789"/>
                </a:lnTo>
                <a:cubicBezTo>
                  <a:pt x="93888" y="308980"/>
                  <a:pt x="17755" y="313728"/>
                  <a:pt x="2989" y="313728"/>
                </a:cubicBezTo>
                <a:cubicBezTo>
                  <a:pt x="0" y="313728"/>
                  <a:pt x="56711" y="302126"/>
                  <a:pt x="54037" y="300789"/>
                </a:cubicBezTo>
              </a:path>
            </a:pathLst>
          </a:cu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ocean liner by johnny_automatic - clipart of an ocean liner or cruise shi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4725144"/>
            <a:ext cx="1440160" cy="1002352"/>
          </a:xfrm>
          <a:prstGeom prst="rect">
            <a:avLst/>
          </a:prstGeom>
          <a:noFill/>
        </p:spPr>
      </p:pic>
      <p:pic>
        <p:nvPicPr>
          <p:cNvPr id="8" name="Picture 4" descr="On_the_shi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33960" cy="248680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Laivalla Amerikkaan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dirty="0" smtClean="0"/>
              <a:t>Valkoisen tähtilinjan (White Star Line) laiva </a:t>
            </a:r>
            <a:r>
              <a:rPr lang="fi-FI" dirty="0" err="1" smtClean="0"/>
              <a:t>Olympic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362200" y="1964160"/>
            <a:ext cx="6400800" cy="399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Titanic (15.4.1912)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Siirtolaiset matkustivat pääosin kolmannessa luokassa</a:t>
            </a:r>
          </a:p>
          <a:p>
            <a:r>
              <a:rPr lang="fi-FI" dirty="0" smtClean="0"/>
              <a:t>63 suomalaista matkustajaa, 20 selvisi</a:t>
            </a:r>
          </a:p>
          <a:p>
            <a:r>
              <a:rPr lang="fi-FI" dirty="0" smtClean="0"/>
              <a:t>Yhteensä 1507 ihmistä menehtyi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628800"/>
            <a:ext cx="32074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itanic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353">
            <a:off x="5595309" y="4520513"/>
            <a:ext cx="2995637" cy="159870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Suomalaisten kaukosiirtolaisuus </a:t>
            </a:r>
            <a:br>
              <a:rPr lang="fi-FI" sz="3200" dirty="0" smtClean="0"/>
            </a:br>
            <a:r>
              <a:rPr lang="fi-FI" sz="3200" dirty="0" smtClean="0"/>
              <a:t>1870-1945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11560" y="1556792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owerpointt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4088</TotalTime>
  <Words>365</Words>
  <Application>Microsoft Office PowerPoint</Application>
  <PresentationFormat>Näytössä katseltava diaesitys (4:3)</PresentationFormat>
  <Paragraphs>82</Paragraphs>
  <Slides>21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Calibri</vt:lpstr>
      <vt:lpstr>Verdana</vt:lpstr>
      <vt:lpstr>Wingdings</vt:lpstr>
      <vt:lpstr>Wingdings 2</vt:lpstr>
      <vt:lpstr>Median</vt:lpstr>
      <vt:lpstr>Image</vt:lpstr>
      <vt:lpstr>Amerikan siirtolaisuus</vt:lpstr>
      <vt:lpstr>Amerikka odottaa</vt:lpstr>
      <vt:lpstr>Suomalaisia mainoksia</vt:lpstr>
      <vt:lpstr>Amerikan siirtolaisuuden lähtöalueet Suomessa</vt:lpstr>
      <vt:lpstr>Siirtolaisen muotokuva</vt:lpstr>
      <vt:lpstr>Suomesta laivalla Amerikkaan</vt:lpstr>
      <vt:lpstr>Laivalla Amerikkaan</vt:lpstr>
      <vt:lpstr>Titanic (15.4.1912)</vt:lpstr>
      <vt:lpstr>Suomalaisten kaukosiirtolaisuus  1870-1945</vt:lpstr>
      <vt:lpstr>Syitä Amerikkaan lähtöön</vt:lpstr>
      <vt:lpstr>Euroopan työntö</vt:lpstr>
      <vt:lpstr>Amerikan veto</vt:lpstr>
      <vt:lpstr>Maahantulotarkastus Ellis Islandilla</vt:lpstr>
      <vt:lpstr>Suomalaisperäinen asutus Pohjois-Amerikassa 1920-luvulla</vt:lpstr>
      <vt:lpstr>Sijoittuminen uuteen maahan</vt:lpstr>
      <vt:lpstr>Amerikkaan muuttaneet</vt:lpstr>
      <vt:lpstr>Suomalaisten elämää Yhdysvalloissa</vt:lpstr>
      <vt:lpstr>Suomalaisten elämää Yhdysvalloissa</vt:lpstr>
      <vt:lpstr>Suomalaiset tavat säilyivät</vt:lpstr>
      <vt:lpstr>Suomalaisuus elää yhä</vt:lpstr>
      <vt:lpstr>Ei pelkästään Amerikka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Siirtolaisuuden historia Suomessa</dc:title>
  <dc:creator>Olavi Hartonen</dc:creator>
  <cp:lastModifiedBy>Vesa Maiju</cp:lastModifiedBy>
  <cp:revision>332</cp:revision>
  <dcterms:created xsi:type="dcterms:W3CDTF">2012-09-13T10:32:44Z</dcterms:created>
  <dcterms:modified xsi:type="dcterms:W3CDTF">2016-11-30T06:36:56Z</dcterms:modified>
</cp:coreProperties>
</file>