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63" r:id="rId4"/>
    <p:sldId id="264" r:id="rId5"/>
    <p:sldId id="259" r:id="rId6"/>
    <p:sldId id="257" r:id="rId7"/>
    <p:sldId id="258" r:id="rId8"/>
    <p:sldId id="260" r:id="rId9"/>
    <p:sldId id="261"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5" autoAdjust="0"/>
    <p:restoredTop sz="94660"/>
  </p:normalViewPr>
  <p:slideViewPr>
    <p:cSldViewPr snapToGrid="0">
      <p:cViewPr varScale="1">
        <p:scale>
          <a:sx n="88" d="100"/>
          <a:sy n="88" d="100"/>
        </p:scale>
        <p:origin x="11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Otsikkodia">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fi-FI"/>
              <a:t>Muokkaa perustyyl. napsautt.</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87DE6118-2437-4B30-8E3C-4D2BE6020583}" type="datetimeFigureOut">
              <a:rPr lang="en-US" dirty="0"/>
              <a:pPr/>
              <a:t>10/14/2026</a:t>
            </a:fld>
            <a:endParaRPr lang="en-US"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69E57DC2-970A-4B3E-BB1C-7A09969E49DF}" type="slidenum">
              <a:rPr lang="en-US" dirty="0"/>
              <a:pPr/>
              <a:t>‹#›</a:t>
            </a:fld>
            <a:endParaRPr lang="en-US" dirty="0"/>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Content Placeholder 2"/>
          <p:cNvSpPr>
            <a:spLocks noGrp="1"/>
          </p:cNvSpPr>
          <p:nvPr>
            <p:ph idx="1"/>
          </p:nvPr>
        </p:nvSpPr>
        <p:spPr/>
        <p:txBody>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Osan ylätunniste">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fi-FI"/>
              <a:t>Muokkaa perustyyl. napsautt.</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87DE6118-2437-4B30-8E3C-4D2BE6020583}" type="datetimeFigureOut">
              <a:rPr lang="en-US" dirty="0"/>
              <a:pPr/>
              <a:t>10/14/2026</a:t>
            </a:fld>
            <a:endParaRPr lang="en-US"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dirty="0"/>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fi-FI"/>
              <a:t>Muokkaa perustyyl. napsautt.</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Date Placeholder 4"/>
          <p:cNvSpPr>
            <a:spLocks noGrp="1"/>
          </p:cNvSpPr>
          <p:nvPr>
            <p:ph type="dt" sz="half" idx="10"/>
          </p:nvPr>
        </p:nvSpPr>
        <p:spPr/>
        <p:txBody>
          <a:bodyPr/>
          <a:lstStyle/>
          <a:p>
            <a:fld id="{87DE6118-2437-4B30-8E3C-4D2BE6020583}" type="datetimeFigureOut">
              <a:rPr lang="en-US" dirty="0"/>
              <a:t>10/14/2026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fi-FI"/>
              <a:t>Muokkaa perustyyl. napsautt.</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7" name="Date Placeholder 6"/>
          <p:cNvSpPr>
            <a:spLocks noGrp="1"/>
          </p:cNvSpPr>
          <p:nvPr>
            <p:ph type="dt" sz="half" idx="10"/>
          </p:nvPr>
        </p:nvSpPr>
        <p:spPr/>
        <p:txBody>
          <a:bodyPr/>
          <a:lstStyle/>
          <a:p>
            <a:fld id="{87DE6118-2437-4B30-8E3C-4D2BE6020583}" type="datetimeFigureOut">
              <a:rPr lang="en-US" dirty="0"/>
              <a:t>10/14/2026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Date Placeholder 2"/>
          <p:cNvSpPr>
            <a:spLocks noGrp="1"/>
          </p:cNvSpPr>
          <p:nvPr>
            <p:ph type="dt" sz="half" idx="10"/>
          </p:nvPr>
        </p:nvSpPr>
        <p:spPr/>
        <p:txBody>
          <a:bodyPr/>
          <a:lstStyle/>
          <a:p>
            <a:fld id="{87DE6118-2437-4B30-8E3C-4D2BE6020583}" type="datetimeFigureOut">
              <a:rPr lang="en-US" dirty="0"/>
              <a:t>10/14/2026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7DE6118-2437-4B30-8E3C-4D2BE6020583}" type="datetimeFigureOut">
              <a:rPr lang="en-US" dirty="0"/>
              <a:t>10/14/2026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Otsikollinen sisältö">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fi-FI"/>
              <a:t>Muokkaa perustyyl. napsautt.</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10/14/2026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Otsikollinen kuva">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fi-FI"/>
              <a:t>Muokkaa perustyyl. napsautt.</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87DE6118-2437-4B30-8E3C-4D2BE6020583}" type="datetimeFigureOut">
              <a:rPr lang="en-US" dirty="0"/>
              <a:pPr/>
              <a:t>10/14/2026</a:t>
            </a:fld>
            <a:endParaRPr lang="en-US" dirty="0"/>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dirty="0"/>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69E57DC2-970A-4B3E-BB1C-7A09969E49DF}" type="slidenum">
              <a:rPr lang="en-US" dirty="0"/>
              <a:pPr/>
              <a:t>‹#›</a:t>
            </a:fld>
            <a:endParaRPr lang="en-US" dirty="0"/>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i-FI"/>
              <a:t>Muokkaa perustyyl. napsautt.</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fi-FI"/>
              <a:t>Muokkaa perustyyl. napsautt.</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10"/>
          </p:nvPr>
        </p:nvSpPr>
        <p:spPr/>
        <p:txBody>
          <a:bodyPr/>
          <a:lstStyle/>
          <a:p>
            <a:fld id="{87DE6118-2437-4B30-8E3C-4D2BE6020583}" type="datetimeFigureOut">
              <a:rPr lang="en-US" dirty="0"/>
              <a:t>10/14/2026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9E57DC2-970A-4B3E-BB1C-7A09969E49DF}"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fi-FI"/>
              <a:t>Muokkaa perustyyl. napsautt.</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fi-FI"/>
              <a:t>Muokkaa tekstin perustyylejä</a:t>
            </a:r>
          </a:p>
          <a:p>
            <a:pPr lvl="1"/>
            <a:r>
              <a:rPr lang="fi-FI"/>
              <a:t>toinen taso</a:t>
            </a:r>
          </a:p>
          <a:p>
            <a:pPr lvl="2"/>
            <a:r>
              <a:rPr lang="fi-FI"/>
              <a:t>kolmas taso</a:t>
            </a:r>
          </a:p>
          <a:p>
            <a:pPr lvl="3"/>
            <a:r>
              <a:rPr lang="fi-FI"/>
              <a:t>neljäs taso</a:t>
            </a:r>
          </a:p>
          <a:p>
            <a:pPr lvl="4"/>
            <a:r>
              <a:rPr lang="fi-FI"/>
              <a:t>viides taso</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87DE6118-2437-4B30-8E3C-4D2BE6020583}" type="datetimeFigureOut">
              <a:rPr lang="en-US" dirty="0"/>
              <a:pPr/>
              <a:t>10/14/2026</a:t>
            </a:fld>
            <a:endParaRPr lang="en-US"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69E57DC2-970A-4B3E-BB1C-7A09969E49DF}" type="slidenum">
              <a:rPr lang="en-US" dirty="0"/>
              <a:pPr/>
              <a:t>‹#›</a:t>
            </a:fld>
            <a:endParaRPr lang="en-US" dirty="0"/>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ctrTitle"/>
          </p:nvPr>
        </p:nvSpPr>
        <p:spPr/>
        <p:txBody>
          <a:bodyPr/>
          <a:lstStyle/>
          <a:p>
            <a:r>
              <a:rPr lang="fi-FI" dirty="0"/>
              <a:t>Tie sotaan</a:t>
            </a:r>
          </a:p>
        </p:txBody>
      </p:sp>
      <p:sp>
        <p:nvSpPr>
          <p:cNvPr id="3" name="Alaotsikko 2"/>
          <p:cNvSpPr>
            <a:spLocks noGrp="1"/>
          </p:cNvSpPr>
          <p:nvPr>
            <p:ph type="subTitle" idx="1"/>
          </p:nvPr>
        </p:nvSpPr>
        <p:spPr/>
        <p:txBody>
          <a:bodyPr/>
          <a:lstStyle/>
          <a:p>
            <a:endParaRPr lang="fi-FI"/>
          </a:p>
        </p:txBody>
      </p:sp>
    </p:spTree>
    <p:extLst>
      <p:ext uri="{BB962C8B-B14F-4D97-AF65-F5344CB8AC3E}">
        <p14:creationId xmlns:p14="http://schemas.microsoft.com/office/powerpoint/2010/main" val="39651639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274FDC6-77E3-4C2E-B88C-DF93165CFAFB}"/>
              </a:ext>
            </a:extLst>
          </p:cNvPr>
          <p:cNvSpPr>
            <a:spLocks noGrp="1"/>
          </p:cNvSpPr>
          <p:nvPr>
            <p:ph type="title"/>
          </p:nvPr>
        </p:nvSpPr>
        <p:spPr/>
        <p:txBody>
          <a:bodyPr/>
          <a:lstStyle/>
          <a:p>
            <a:r>
              <a:rPr lang="fi-FI" dirty="0"/>
              <a:t>Sodan osapuolet, tehtävät 1 ja 4</a:t>
            </a:r>
          </a:p>
        </p:txBody>
      </p:sp>
      <p:sp>
        <p:nvSpPr>
          <p:cNvPr id="3" name="Sisällön paikkamerkki 2">
            <a:extLst>
              <a:ext uri="{FF2B5EF4-FFF2-40B4-BE49-F238E27FC236}">
                <a16:creationId xmlns:a16="http://schemas.microsoft.com/office/drawing/2014/main" id="{159DA1FC-AC47-4E8F-9540-E264FD05DBE2}"/>
              </a:ext>
            </a:extLst>
          </p:cNvPr>
          <p:cNvSpPr>
            <a:spLocks noGrp="1"/>
          </p:cNvSpPr>
          <p:nvPr>
            <p:ph idx="1"/>
          </p:nvPr>
        </p:nvSpPr>
        <p:spPr/>
        <p:txBody>
          <a:bodyPr>
            <a:normAutofit lnSpcReduction="10000"/>
          </a:bodyPr>
          <a:lstStyle/>
          <a:p>
            <a:r>
              <a:rPr lang="fi-FI" dirty="0"/>
              <a:t>Toisessa maailmansodassa sotivat osapuolet olivat akselivallat ja liittoutuneet. </a:t>
            </a:r>
          </a:p>
          <a:p>
            <a:pPr lvl="1"/>
            <a:r>
              <a:rPr lang="fi-FI" dirty="0"/>
              <a:t>Akselivallat: Saksa, Italia, Japani</a:t>
            </a:r>
          </a:p>
          <a:p>
            <a:pPr lvl="1"/>
            <a:r>
              <a:rPr lang="fi-FI" dirty="0"/>
              <a:t>Liittoutuneet: Iso-Britannia, Ranska, Neuvostoliitto, Yhdysvallat </a:t>
            </a:r>
          </a:p>
          <a:p>
            <a:pPr marL="0" indent="0">
              <a:buNone/>
            </a:pPr>
            <a:endParaRPr lang="fi-FI" dirty="0"/>
          </a:p>
          <a:p>
            <a:pPr marL="0" indent="0">
              <a:buNone/>
            </a:pPr>
            <a:r>
              <a:rPr lang="fi-FI" dirty="0"/>
              <a:t>4. Tietokuvatehtävä </a:t>
            </a:r>
          </a:p>
          <a:p>
            <a:pPr marL="0" indent="0">
              <a:buNone/>
            </a:pPr>
            <a:r>
              <a:rPr lang="fi-FI" dirty="0"/>
              <a:t>a) Saksan puolella olivat Italia, Suomi, Unkari, Romania ja Bulgaria. Sitä vastaan olivat Iso Britannia, Ranska, Islanti ja Puola. </a:t>
            </a:r>
          </a:p>
          <a:p>
            <a:pPr marL="0" indent="0">
              <a:buNone/>
            </a:pPr>
            <a:r>
              <a:rPr lang="fi-FI" dirty="0"/>
              <a:t>b) Sotaan eivät osallistuneet Ruotsi, Sveitsi, Irlanti, Portugali, Espanja ja Turkki. </a:t>
            </a:r>
          </a:p>
          <a:p>
            <a:pPr marL="0" indent="0">
              <a:buNone/>
            </a:pPr>
            <a:r>
              <a:rPr lang="fi-FI" dirty="0"/>
              <a:t>c) Neuvostoliitto hyökkäsi Suomeen. Suomesta tuli Saksan liittolainen vuonna 1941.</a:t>
            </a:r>
          </a:p>
        </p:txBody>
      </p:sp>
    </p:spTree>
    <p:extLst>
      <p:ext uri="{BB962C8B-B14F-4D97-AF65-F5344CB8AC3E}">
        <p14:creationId xmlns:p14="http://schemas.microsoft.com/office/powerpoint/2010/main" val="1554329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B82599F3-DB9D-4ADC-AD00-9D3AFE7C7B0A}"/>
              </a:ext>
            </a:extLst>
          </p:cNvPr>
          <p:cNvSpPr>
            <a:spLocks noGrp="1"/>
          </p:cNvSpPr>
          <p:nvPr>
            <p:ph type="title"/>
          </p:nvPr>
        </p:nvSpPr>
        <p:spPr/>
        <p:txBody>
          <a:bodyPr/>
          <a:lstStyle/>
          <a:p>
            <a:r>
              <a:rPr lang="fi-FI" dirty="0"/>
              <a:t>Kuvatehtävä s. 39, hyökkäämättömyyssopimus</a:t>
            </a:r>
          </a:p>
        </p:txBody>
      </p:sp>
      <p:sp>
        <p:nvSpPr>
          <p:cNvPr id="3" name="Sisällön paikkamerkki 2">
            <a:extLst>
              <a:ext uri="{FF2B5EF4-FFF2-40B4-BE49-F238E27FC236}">
                <a16:creationId xmlns:a16="http://schemas.microsoft.com/office/drawing/2014/main" id="{CF217DC0-7180-4D2D-AF53-0A8877A9C2F9}"/>
              </a:ext>
            </a:extLst>
          </p:cNvPr>
          <p:cNvSpPr>
            <a:spLocks noGrp="1"/>
          </p:cNvSpPr>
          <p:nvPr>
            <p:ph idx="1"/>
          </p:nvPr>
        </p:nvSpPr>
        <p:spPr/>
        <p:txBody>
          <a:bodyPr>
            <a:normAutofit/>
          </a:bodyPr>
          <a:lstStyle/>
          <a:p>
            <a:pPr marL="457200" indent="-457200">
              <a:buAutoNum type="alphaLcParenR"/>
            </a:pPr>
            <a:r>
              <a:rPr lang="fi-FI" sz="2400" dirty="0"/>
              <a:t>Pilakuva liittyy Saksan ja Neuvostoliiton hyökkäämättömyyssopimukseen, joka solmittiin syksyllä 1939. </a:t>
            </a:r>
          </a:p>
          <a:p>
            <a:pPr marL="457200" indent="-457200">
              <a:buAutoNum type="alphaLcParenR"/>
            </a:pPr>
            <a:r>
              <a:rPr lang="fi-FI" sz="2400" dirty="0"/>
              <a:t>Pilakuvalla halutaan kertoa, että Neuvostoliitto ja Saksa vain esittivät olevansa hyvissä väleissä toistensa kanssa. Stalin ja Hitler hymyilevät ja kumartavat toisilleen, mutta oikeasti he vihaavat toisiansa. Maassa makaava ruumis on Puola, joka on Neuvostoliiton ja Saksan sopimuksen uhri. </a:t>
            </a:r>
          </a:p>
        </p:txBody>
      </p:sp>
    </p:spTree>
    <p:extLst>
      <p:ext uri="{BB962C8B-B14F-4D97-AF65-F5344CB8AC3E}">
        <p14:creationId xmlns:p14="http://schemas.microsoft.com/office/powerpoint/2010/main" val="1827767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a:extLst>
              <a:ext uri="{FF2B5EF4-FFF2-40B4-BE49-F238E27FC236}">
                <a16:creationId xmlns:a16="http://schemas.microsoft.com/office/drawing/2014/main" id="{6B75EAE7-4942-4DF1-ACA1-CBA758706190}"/>
              </a:ext>
            </a:extLst>
          </p:cNvPr>
          <p:cNvSpPr>
            <a:spLocks noGrp="1"/>
          </p:cNvSpPr>
          <p:nvPr>
            <p:ph type="title"/>
          </p:nvPr>
        </p:nvSpPr>
        <p:spPr/>
        <p:txBody>
          <a:bodyPr/>
          <a:lstStyle/>
          <a:p>
            <a:r>
              <a:rPr lang="fi-FI" dirty="0"/>
              <a:t>Münchenin sopimus</a:t>
            </a:r>
          </a:p>
        </p:txBody>
      </p:sp>
      <p:sp>
        <p:nvSpPr>
          <p:cNvPr id="3" name="Sisällön paikkamerkki 2">
            <a:extLst>
              <a:ext uri="{FF2B5EF4-FFF2-40B4-BE49-F238E27FC236}">
                <a16:creationId xmlns:a16="http://schemas.microsoft.com/office/drawing/2014/main" id="{E4A10E8D-34CA-47A1-B750-4BD4E5DA6ECA}"/>
              </a:ext>
            </a:extLst>
          </p:cNvPr>
          <p:cNvSpPr>
            <a:spLocks noGrp="1"/>
          </p:cNvSpPr>
          <p:nvPr>
            <p:ph idx="1"/>
          </p:nvPr>
        </p:nvSpPr>
        <p:spPr/>
        <p:txBody>
          <a:bodyPr>
            <a:normAutofit/>
          </a:bodyPr>
          <a:lstStyle/>
          <a:p>
            <a:pPr marL="457200" indent="-457200">
              <a:buAutoNum type="alphaLcParenR"/>
            </a:pPr>
            <a:r>
              <a:rPr lang="fi-FI" sz="2400" dirty="0"/>
              <a:t>Katkelmassa kerrotaan Ison-Britannian pääministeri </a:t>
            </a:r>
            <a:r>
              <a:rPr lang="fi-FI" sz="2400" dirty="0" err="1"/>
              <a:t>Neville</a:t>
            </a:r>
            <a:r>
              <a:rPr lang="fi-FI" sz="2400" dirty="0"/>
              <a:t> </a:t>
            </a:r>
            <a:r>
              <a:rPr lang="fi-FI" sz="2400" dirty="0" err="1"/>
              <a:t>Chamberlainin</a:t>
            </a:r>
            <a:r>
              <a:rPr lang="fi-FI" sz="2400" dirty="0"/>
              <a:t> ja Saksan diktaattori Adolf Hitlerin tapaamisesta.</a:t>
            </a:r>
          </a:p>
          <a:p>
            <a:pPr marL="457200" indent="-457200">
              <a:buAutoNum type="alphaLcParenR"/>
            </a:pPr>
            <a:r>
              <a:rPr lang="fi-FI" sz="2400" dirty="0"/>
              <a:t>Iso-Britannia ja Saksa sopivat, että ne eivät tahdo enää koskaan sotia toisiaan vastaan. </a:t>
            </a:r>
          </a:p>
          <a:p>
            <a:pPr marL="457200" indent="-457200">
              <a:buAutoNum type="alphaLcParenR"/>
            </a:pPr>
            <a:r>
              <a:rPr lang="fi-FI" sz="2400" dirty="0"/>
              <a:t>Puheessa </a:t>
            </a:r>
            <a:r>
              <a:rPr lang="fi-FI" sz="2400" dirty="0" err="1"/>
              <a:t>Chamberlain</a:t>
            </a:r>
            <a:r>
              <a:rPr lang="fi-FI" sz="2400" dirty="0"/>
              <a:t> vakuuttaa, että hän on saanut aikaan rauhan Saksan kanssa. Todellisuudessa Hitler kuitenkin petti lupauksensa pian tämän jälkeen ja sota syttyi.</a:t>
            </a:r>
          </a:p>
        </p:txBody>
      </p:sp>
    </p:spTree>
    <p:extLst>
      <p:ext uri="{BB962C8B-B14F-4D97-AF65-F5344CB8AC3E}">
        <p14:creationId xmlns:p14="http://schemas.microsoft.com/office/powerpoint/2010/main" val="21542349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dirty="0"/>
              <a:t>Miksi toinen maailmansota syttyi?</a:t>
            </a:r>
          </a:p>
        </p:txBody>
      </p:sp>
      <p:sp>
        <p:nvSpPr>
          <p:cNvPr id="3" name="Sisällön paikkamerkki 2"/>
          <p:cNvSpPr>
            <a:spLocks noGrp="1"/>
          </p:cNvSpPr>
          <p:nvPr>
            <p:ph idx="1"/>
          </p:nvPr>
        </p:nvSpPr>
        <p:spPr>
          <a:xfrm>
            <a:off x="1371600" y="1876926"/>
            <a:ext cx="9601200" cy="3990474"/>
          </a:xfrm>
        </p:spPr>
        <p:txBody>
          <a:bodyPr/>
          <a:lstStyle/>
          <a:p>
            <a:r>
              <a:rPr lang="fi-FI" dirty="0"/>
              <a:t>Diktaattorien vallanhalu ja toiminta (Saksa, Italia, Japani, NL)</a:t>
            </a:r>
          </a:p>
          <a:p>
            <a:r>
              <a:rPr lang="fi-FI" dirty="0"/>
              <a:t>Länsivaltojen myöntyväisyyspolitiikka</a:t>
            </a:r>
          </a:p>
          <a:p>
            <a:r>
              <a:rPr lang="fi-FI" dirty="0"/>
              <a:t>Saksalaisten revanssin halu I </a:t>
            </a:r>
            <a:r>
              <a:rPr lang="fi-FI" dirty="0" err="1"/>
              <a:t>MS:n</a:t>
            </a:r>
            <a:r>
              <a:rPr lang="fi-FI" dirty="0"/>
              <a:t> jälkeen</a:t>
            </a:r>
          </a:p>
          <a:p>
            <a:r>
              <a:rPr lang="fi-FI" dirty="0"/>
              <a:t>Eurooppaan syntyneiden uusien valtioiden heikkous</a:t>
            </a:r>
          </a:p>
          <a:p>
            <a:r>
              <a:rPr lang="fi-FI" dirty="0"/>
              <a:t>Kansainliiton järjestelmän toimimattomuus</a:t>
            </a:r>
          </a:p>
          <a:p>
            <a:r>
              <a:rPr lang="fi-FI" dirty="0"/>
              <a:t>Nationalismi</a:t>
            </a:r>
          </a:p>
          <a:p>
            <a:r>
              <a:rPr lang="fi-FI" dirty="0"/>
              <a:t>Hitlerin ratkaisut veivät kohti sotaa…</a:t>
            </a:r>
          </a:p>
          <a:p>
            <a:pPr marL="0" indent="0">
              <a:buNone/>
            </a:pPr>
            <a:endParaRPr lang="fi-FI" dirty="0"/>
          </a:p>
        </p:txBody>
      </p:sp>
    </p:spTree>
    <p:extLst>
      <p:ext uri="{BB962C8B-B14F-4D97-AF65-F5344CB8AC3E}">
        <p14:creationId xmlns:p14="http://schemas.microsoft.com/office/powerpoint/2010/main" val="3166067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pPr algn="ctr"/>
            <a:r>
              <a:rPr lang="fi-FI" sz="3600" dirty="0"/>
              <a:t>1. Miten eri tavoin Saksa rikkoi </a:t>
            </a:r>
            <a:r>
              <a:rPr lang="fi-FI" sz="3600" dirty="0" err="1"/>
              <a:t>Versailles’n</a:t>
            </a:r>
            <a:r>
              <a:rPr lang="fi-FI" sz="3600" dirty="0"/>
              <a:t> rauhansopimusta? </a:t>
            </a:r>
          </a:p>
        </p:txBody>
      </p:sp>
      <p:sp>
        <p:nvSpPr>
          <p:cNvPr id="3" name="Sisällön paikkamerkki 2"/>
          <p:cNvSpPr>
            <a:spLocks noGrp="1"/>
          </p:cNvSpPr>
          <p:nvPr>
            <p:ph sz="half" idx="1"/>
          </p:nvPr>
        </p:nvSpPr>
        <p:spPr/>
        <p:txBody>
          <a:bodyPr>
            <a:normAutofit fontScale="92500" lnSpcReduction="10000"/>
          </a:bodyPr>
          <a:lstStyle/>
          <a:p>
            <a:r>
              <a:rPr lang="fi-FI" dirty="0"/>
              <a:t>Saksa valmisti aseita,	otti käyttöön yleisen asevelvollisuuden ja marssitti joukkonsa aseistautumattomalle Reininmaalle.</a:t>
            </a:r>
          </a:p>
          <a:p>
            <a:r>
              <a:rPr lang="fi-FI" dirty="0"/>
              <a:t>Taustaa:</a:t>
            </a:r>
          </a:p>
          <a:p>
            <a:pPr lvl="1"/>
            <a:r>
              <a:rPr lang="fi-FI" dirty="0"/>
              <a:t>Rauhansopimus solmittiin ympärysvaltojen ja Saksan välillä 28.kesäkuuta.1919 nimensä mukaisesti Versaillesin palatsissa. Saksa tuomittiin yksin sotasyylliseksi ja maksamaan huomattavat sotakorvaukset. </a:t>
            </a:r>
          </a:p>
          <a:p>
            <a:endParaRPr lang="fi-FI" dirty="0"/>
          </a:p>
        </p:txBody>
      </p:sp>
      <p:pic>
        <p:nvPicPr>
          <p:cNvPr id="5" name="Sisällön paikkamerkki 4"/>
          <p:cNvPicPr>
            <a:picLocks noGrp="1" noChangeAspect="1"/>
          </p:cNvPicPr>
          <p:nvPr>
            <p:ph sz="half" idx="2"/>
          </p:nvPr>
        </p:nvPicPr>
        <p:blipFill>
          <a:blip r:embed="rId2"/>
          <a:stretch>
            <a:fillRect/>
          </a:stretch>
        </p:blipFill>
        <p:spPr>
          <a:xfrm>
            <a:off x="7637795" y="2191241"/>
            <a:ext cx="2974057" cy="3770916"/>
          </a:xfrm>
          <a:prstGeom prst="rect">
            <a:avLst/>
          </a:prstGeom>
        </p:spPr>
      </p:pic>
    </p:spTree>
    <p:extLst>
      <p:ext uri="{BB962C8B-B14F-4D97-AF65-F5344CB8AC3E}">
        <p14:creationId xmlns:p14="http://schemas.microsoft.com/office/powerpoint/2010/main" val="607311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tsikko 4"/>
          <p:cNvSpPr>
            <a:spLocks noGrp="1"/>
          </p:cNvSpPr>
          <p:nvPr>
            <p:ph type="title"/>
          </p:nvPr>
        </p:nvSpPr>
        <p:spPr>
          <a:xfrm>
            <a:off x="1371600" y="393032"/>
            <a:ext cx="9601200" cy="753979"/>
          </a:xfrm>
        </p:spPr>
        <p:txBody>
          <a:bodyPr>
            <a:normAutofit/>
          </a:bodyPr>
          <a:lstStyle/>
          <a:p>
            <a:r>
              <a:rPr lang="fi-FI" sz="3200" dirty="0"/>
              <a:t>Münchenin kokous (</a:t>
            </a:r>
            <a:r>
              <a:rPr lang="fi-FI" sz="3200" dirty="0" err="1"/>
              <a:t>teht</a:t>
            </a:r>
            <a:r>
              <a:rPr lang="fi-FI" sz="3200" dirty="0"/>
              <a:t>. 2)</a:t>
            </a:r>
          </a:p>
        </p:txBody>
      </p:sp>
      <p:sp>
        <p:nvSpPr>
          <p:cNvPr id="6" name="Sisällön paikkamerkki 5"/>
          <p:cNvSpPr>
            <a:spLocks noGrp="1"/>
          </p:cNvSpPr>
          <p:nvPr>
            <p:ph idx="1"/>
          </p:nvPr>
        </p:nvSpPr>
        <p:spPr>
          <a:xfrm>
            <a:off x="1371600" y="1339516"/>
            <a:ext cx="9601200" cy="4527884"/>
          </a:xfrm>
        </p:spPr>
        <p:txBody>
          <a:bodyPr/>
          <a:lstStyle/>
          <a:p>
            <a:pPr marL="0" indent="0">
              <a:buNone/>
            </a:pPr>
            <a:r>
              <a:rPr lang="fi-FI" dirty="0"/>
              <a:t>a) Minkä maiden edustajia kokoontui Münchenin kokoukseen?</a:t>
            </a:r>
          </a:p>
          <a:p>
            <a:r>
              <a:rPr lang="fi-FI" dirty="0"/>
              <a:t>Iso-Britannia,	Ranska,	Italia ja Saksa. </a:t>
            </a:r>
          </a:p>
          <a:p>
            <a:pPr marL="0" indent="0">
              <a:buNone/>
            </a:pPr>
            <a:endParaRPr lang="fi-FI" dirty="0"/>
          </a:p>
          <a:p>
            <a:pPr marL="0" indent="0">
              <a:buNone/>
            </a:pPr>
            <a:r>
              <a:rPr lang="fi-FI" dirty="0"/>
              <a:t>b) Mitä kokouksessa päätettiin? </a:t>
            </a:r>
          </a:p>
          <a:p>
            <a:r>
              <a:rPr lang="fi-FI" dirty="0"/>
              <a:t>Tšekkoslovakian sudeettialueet liitettiin Saksaan. </a:t>
            </a:r>
          </a:p>
          <a:p>
            <a:pPr marL="0" indent="0">
              <a:buNone/>
            </a:pPr>
            <a:endParaRPr lang="fi-FI" dirty="0"/>
          </a:p>
          <a:p>
            <a:pPr marL="0" indent="0">
              <a:buNone/>
            </a:pPr>
            <a:r>
              <a:rPr lang="fi-FI" dirty="0"/>
              <a:t>c) Miksi Iso-Britannia ja Ranska taipuivat Saksan tahtoon? </a:t>
            </a:r>
          </a:p>
          <a:p>
            <a:r>
              <a:rPr lang="fi-FI" dirty="0"/>
              <a:t>Iso-Britannia	ja Ranska harjoittivat myöntyväisyyspolitiikkaa, koska ne halusivat välttää sodan Saksaa vastaan. </a:t>
            </a:r>
          </a:p>
          <a:p>
            <a:r>
              <a:rPr lang="fi-FI" dirty="0"/>
              <a:t>Hitlerin tavoitteita myös ymmärrettiin, sillä </a:t>
            </a:r>
            <a:r>
              <a:rPr lang="fi-FI" dirty="0" err="1"/>
              <a:t>Versailles’n</a:t>
            </a:r>
            <a:r>
              <a:rPr lang="fi-FI" dirty="0"/>
              <a:t> rauhansopimus oli ollut Saksaa kohtaan ankara.</a:t>
            </a:r>
          </a:p>
          <a:p>
            <a:endParaRPr lang="fi-FI" dirty="0"/>
          </a:p>
        </p:txBody>
      </p:sp>
    </p:spTree>
    <p:extLst>
      <p:ext uri="{BB962C8B-B14F-4D97-AF65-F5344CB8AC3E}">
        <p14:creationId xmlns:p14="http://schemas.microsoft.com/office/powerpoint/2010/main" val="34000370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a:xfrm>
            <a:off x="1371600" y="685800"/>
            <a:ext cx="9601200" cy="1118937"/>
          </a:xfrm>
        </p:spPr>
        <p:txBody>
          <a:bodyPr>
            <a:normAutofit/>
          </a:bodyPr>
          <a:lstStyle/>
          <a:p>
            <a:r>
              <a:rPr lang="fi-FI" sz="3200" dirty="0"/>
              <a:t>3. Saksa ja Neuvostoliitto solmivat hyökkäämättömyyssopimuksen syksyllä 1939. </a:t>
            </a:r>
          </a:p>
        </p:txBody>
      </p:sp>
      <p:sp>
        <p:nvSpPr>
          <p:cNvPr id="3" name="Sisällön paikkamerkki 2"/>
          <p:cNvSpPr>
            <a:spLocks noGrp="1"/>
          </p:cNvSpPr>
          <p:nvPr>
            <p:ph idx="1"/>
          </p:nvPr>
        </p:nvSpPr>
        <p:spPr>
          <a:xfrm>
            <a:off x="1371600" y="1868905"/>
            <a:ext cx="9601200" cy="3998495"/>
          </a:xfrm>
        </p:spPr>
        <p:txBody>
          <a:bodyPr>
            <a:normAutofit fontScale="92500" lnSpcReduction="10000"/>
          </a:bodyPr>
          <a:lstStyle/>
          <a:p>
            <a:pPr marL="0" indent="0">
              <a:buNone/>
            </a:pPr>
            <a:r>
              <a:rPr lang="fi-FI" dirty="0"/>
              <a:t>a) Mitä siinä sovittiin? </a:t>
            </a:r>
          </a:p>
          <a:p>
            <a:r>
              <a:rPr lang="fi-FI" dirty="0"/>
              <a:t>Sopimus varmisti, että Neuvostoliitto ja Saksa eivät julista sotaa toisiaan vastaan. Salaisessa lisäpöytäkirjassa Saksa ja Neuvostoliitto jakoivat Itä-Euroopan maat keskenään. </a:t>
            </a:r>
          </a:p>
          <a:p>
            <a:pPr marL="0" indent="0">
              <a:buNone/>
            </a:pPr>
            <a:r>
              <a:rPr lang="fi-FI" dirty="0"/>
              <a:t>b) Miksi sopimus solmittiin? </a:t>
            </a:r>
          </a:p>
          <a:p>
            <a:r>
              <a:rPr lang="fi-FI" dirty="0"/>
              <a:t>Saksa vältti kahden rintaman sodan hyökätessään Puolaan. </a:t>
            </a:r>
          </a:p>
          <a:p>
            <a:r>
              <a:rPr lang="fi-FI" dirty="0"/>
              <a:t>Neuvostoliitto sai lisää varustautumisaikaa tulevan sodan varalle. </a:t>
            </a:r>
          </a:p>
          <a:p>
            <a:r>
              <a:rPr lang="fi-FI" dirty="0"/>
              <a:t>Etupiirit toivat lisäalueita kummallekin. </a:t>
            </a:r>
          </a:p>
          <a:p>
            <a:pPr marL="0" indent="0">
              <a:buNone/>
            </a:pPr>
            <a:r>
              <a:rPr lang="fi-FI" dirty="0"/>
              <a:t>c) Miksi sopimus yllätti monet? </a:t>
            </a:r>
          </a:p>
          <a:p>
            <a:r>
              <a:rPr lang="fi-FI" dirty="0"/>
              <a:t>Kansallissosialistista Saksaa ja kommunistista Neuvostoliittoa oli pidetty toisilleen vihamielisinä valtioina.</a:t>
            </a:r>
          </a:p>
          <a:p>
            <a:endParaRPr lang="fi-FI" dirty="0"/>
          </a:p>
        </p:txBody>
      </p:sp>
    </p:spTree>
    <p:extLst>
      <p:ext uri="{BB962C8B-B14F-4D97-AF65-F5344CB8AC3E}">
        <p14:creationId xmlns:p14="http://schemas.microsoft.com/office/powerpoint/2010/main" val="2035184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tsikko 1"/>
          <p:cNvSpPr>
            <a:spLocks noGrp="1"/>
          </p:cNvSpPr>
          <p:nvPr>
            <p:ph type="title"/>
          </p:nvPr>
        </p:nvSpPr>
        <p:spPr/>
        <p:txBody>
          <a:bodyPr>
            <a:normAutofit/>
          </a:bodyPr>
          <a:lstStyle/>
          <a:p>
            <a:pPr algn="ctr"/>
            <a:r>
              <a:rPr lang="fi-FI" sz="3200" dirty="0"/>
              <a:t>4. Mistä syistä Saksa onnistui valloittamaan Puolan niin nopeasti syksyllä 1939? </a:t>
            </a:r>
          </a:p>
        </p:txBody>
      </p:sp>
      <p:sp>
        <p:nvSpPr>
          <p:cNvPr id="3" name="Sisällön paikkamerkki 2"/>
          <p:cNvSpPr>
            <a:spLocks noGrp="1"/>
          </p:cNvSpPr>
          <p:nvPr>
            <p:ph idx="1"/>
          </p:nvPr>
        </p:nvSpPr>
        <p:spPr/>
        <p:txBody>
          <a:bodyPr/>
          <a:lstStyle/>
          <a:p>
            <a:r>
              <a:rPr lang="fi-FI" dirty="0"/>
              <a:t>Saksan salamasotataktiikka eli eri aselajien saumaton yhteistyö toimi hyvin. </a:t>
            </a:r>
          </a:p>
          <a:p>
            <a:r>
              <a:rPr lang="fi-FI" dirty="0"/>
              <a:t>Puolan armeija oli vanhanaikainen Saksan armeijaan verrattuna. </a:t>
            </a:r>
          </a:p>
          <a:p>
            <a:r>
              <a:rPr lang="fi-FI" dirty="0"/>
              <a:t>Hyökkäys oli	niin nopea, etteivät Saksalle sodan julistaneet Iso-Britannia ja Ranska ehtineet auttaa Puolaa.</a:t>
            </a:r>
          </a:p>
        </p:txBody>
      </p:sp>
    </p:spTree>
    <p:extLst>
      <p:ext uri="{BB962C8B-B14F-4D97-AF65-F5344CB8AC3E}">
        <p14:creationId xmlns:p14="http://schemas.microsoft.com/office/powerpoint/2010/main" val="1570081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TM10001105[[fn=Rajattu]]</Template>
  <TotalTime>73</TotalTime>
  <Words>514</Words>
  <Application>Microsoft Office PowerPoint</Application>
  <PresentationFormat>Laajakuva</PresentationFormat>
  <Paragraphs>52</Paragraphs>
  <Slides>9</Slides>
  <Notes>0</Notes>
  <HiddenSlides>0</HiddenSlides>
  <MMClips>0</MMClips>
  <ScaleCrop>false</ScaleCrop>
  <HeadingPairs>
    <vt:vector size="6" baseType="variant">
      <vt:variant>
        <vt:lpstr>Käytetyt fontit</vt:lpstr>
      </vt:variant>
      <vt:variant>
        <vt:i4>1</vt:i4>
      </vt:variant>
      <vt:variant>
        <vt:lpstr>Teema</vt:lpstr>
      </vt:variant>
      <vt:variant>
        <vt:i4>1</vt:i4>
      </vt:variant>
      <vt:variant>
        <vt:lpstr>Dian otsikot</vt:lpstr>
      </vt:variant>
      <vt:variant>
        <vt:i4>9</vt:i4>
      </vt:variant>
    </vt:vector>
  </HeadingPairs>
  <TitlesOfParts>
    <vt:vector size="11" baseType="lpstr">
      <vt:lpstr>Franklin Gothic Book</vt:lpstr>
      <vt:lpstr>Crop</vt:lpstr>
      <vt:lpstr>Tie sotaan</vt:lpstr>
      <vt:lpstr>Sodan osapuolet, tehtävät 1 ja 4</vt:lpstr>
      <vt:lpstr>Kuvatehtävä s. 39, hyökkäämättömyyssopimus</vt:lpstr>
      <vt:lpstr>Münchenin sopimus</vt:lpstr>
      <vt:lpstr>Miksi toinen maailmansota syttyi?</vt:lpstr>
      <vt:lpstr>1. Miten eri tavoin Saksa rikkoi Versailles’n rauhansopimusta? </vt:lpstr>
      <vt:lpstr>Münchenin kokous (teht. 2)</vt:lpstr>
      <vt:lpstr>3. Saksa ja Neuvostoliitto solmivat hyökkäämättömyyssopimuksen syksyllä 1939. </vt:lpstr>
      <vt:lpstr>4. Mistä syistä Saksa onnistui valloittamaan Puolan niin nopeasti syksyllä 1939?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4. Tie sotaan</dc:title>
  <dc:creator>Mervi Niskakoski</dc:creator>
  <cp:lastModifiedBy>Mervi Niskakoski</cp:lastModifiedBy>
  <cp:revision>8</cp:revision>
  <dcterms:created xsi:type="dcterms:W3CDTF">2017-09-26T06:39:11Z</dcterms:created>
  <dcterms:modified xsi:type="dcterms:W3CDTF">2026-10-14T07:45:34Z</dcterms:modified>
</cp:coreProperties>
</file>