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  <p:cmAuthor id="2" name="Mika Kortelainen" initials="MK" lastIdx="1" clrIdx="1">
    <p:extLst>
      <p:ext uri="{19B8F6BF-5375-455C-9EA6-DF929625EA0E}">
        <p15:presenceInfo xmlns:p15="http://schemas.microsoft.com/office/powerpoint/2012/main" userId="Mika Kortelain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047" autoAdjust="0"/>
    <p:restoredTop sz="86395"/>
  </p:normalViewPr>
  <p:slideViewPr>
    <p:cSldViewPr snapToGrid="0" snapToObjects="1">
      <p:cViewPr varScale="1">
        <p:scale>
          <a:sx n="38" d="100"/>
          <a:sy n="38" d="100"/>
        </p:scale>
        <p:origin x="162" y="84"/>
      </p:cViewPr>
      <p:guideLst/>
    </p:cSldViewPr>
  </p:slideViewPr>
  <p:outlineViewPr>
    <p:cViewPr>
      <p:scale>
        <a:sx n="33" d="100"/>
        <a:sy n="33" d="100"/>
      </p:scale>
      <p:origin x="0" y="-51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5.11.2020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5.11.2020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 dirty="0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s.fi/kaupunki/art-2000006372898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le.fi/aihe/artikkeli/2019/08/20/muistipeli-testaa-miten-hyvin-muistisi-toimii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17. Oppiminen perustuu muistin toimintaan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OIVALLUS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C86FE060-ACE1-4D86-925B-478A4DBF2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Muistisäännöt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CB3423F9-A89B-41B8-9886-8564697FE7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i-FI" dirty="0"/>
              <a:t>Tutustukaa </a:t>
            </a:r>
            <a:r>
              <a:rPr lang="fi-FI" i="1" dirty="0"/>
              <a:t>Helsingin Sanomien</a:t>
            </a:r>
            <a:r>
              <a:rPr lang="fi-FI" dirty="0"/>
              <a:t> artikkeliin tarjoilijasta, joka kertoo, mitä muistikikkoja hän käyttää työssään:</a:t>
            </a:r>
          </a:p>
          <a:p>
            <a:r>
              <a:rPr lang="fi-FI" dirty="0">
                <a:hlinkClick r:id="rId2"/>
              </a:rPr>
              <a:t>https://www.hs.fi/kaupunki/art-2000006372898.html</a:t>
            </a:r>
            <a:endParaRPr lang="fi-FI" dirty="0"/>
          </a:p>
          <a:p>
            <a:endParaRPr lang="fi-FI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Käykää ryhmissä läpi, millaisia muistisääntöjä itse käytätte.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Miettikää, miksi muistisäännöt toimivat.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DD67115-BBAE-4912-A1DA-CF711DCF3A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9668B7F-D8FD-40C2-A5BB-6B54D931540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681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n paikkamerkki 8" descr="Kuva, joka sisältää kohteen ulko, auto, valokuva, mies&#10;&#10;Kuvaus luotu automaattisesti">
            <a:extLst>
              <a:ext uri="{FF2B5EF4-FFF2-40B4-BE49-F238E27FC236}">
                <a16:creationId xmlns:a16="http://schemas.microsoft.com/office/drawing/2014/main" id="{1C5B0A0E-2E58-49CC-A9A3-151CF1FF5281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/>
          <a:srcRect l="10179" r="10179"/>
          <a:stretch>
            <a:fillRect/>
          </a:stretch>
        </p:blipFill>
        <p:spPr/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90FE7A5-A2BC-4482-BE65-4F4B12C9C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Tutkimusesimerkki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09652BF5-4E7A-4CB6-A075-C3FA0CB22EF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Tutustu </a:t>
            </a:r>
            <a:r>
              <a:rPr lang="fi-FI" dirty="0" err="1"/>
              <a:t>Maguiren</a:t>
            </a:r>
            <a:r>
              <a:rPr lang="fi-FI" dirty="0"/>
              <a:t> tutkimusryhmän (2000 ja 2006) tutkimukseen, jossa tarkasteltiin  lontoolaisten taksinkuljettajien hippokampuksien kasvua.</a:t>
            </a:r>
          </a:p>
          <a:p>
            <a:endParaRPr lang="fi-FI" dirty="0"/>
          </a:p>
          <a:p>
            <a:pPr marL="914400" indent="-914400">
              <a:buFont typeface="+mj-lt"/>
              <a:buAutoNum type="arabicPeriod"/>
            </a:pPr>
            <a:r>
              <a:rPr lang="fi-FI" dirty="0"/>
              <a:t>Mitä tutkimusmenetelmää käytettiin?</a:t>
            </a:r>
          </a:p>
          <a:p>
            <a:pPr marL="914400" indent="-914400">
              <a:buFont typeface="+mj-lt"/>
              <a:buAutoNum type="arabicPeriod"/>
            </a:pPr>
            <a:r>
              <a:rPr lang="fi-FI" dirty="0"/>
              <a:t>Miten tietoa kerättiin?</a:t>
            </a:r>
          </a:p>
          <a:p>
            <a:pPr marL="914400" indent="-914400">
              <a:buFont typeface="+mj-lt"/>
              <a:buAutoNum type="arabicPeriod"/>
            </a:pPr>
            <a:r>
              <a:rPr lang="fi-FI" dirty="0"/>
              <a:t>Mikä on keskeisin tutkimustulos?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6425511-FC21-4471-A202-5AC1868C14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F0C1065-9E1C-4AFA-ADDF-0B0945E37D28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4061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9">
            <a:extLst>
              <a:ext uri="{FF2B5EF4-FFF2-40B4-BE49-F238E27FC236}">
                <a16:creationId xmlns:a16="http://schemas.microsoft.com/office/drawing/2014/main" id="{95A60CF3-D452-4DE2-86F6-87E7F754C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Palauta mieleen</a:t>
            </a:r>
          </a:p>
        </p:txBody>
      </p:sp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322805D8-5334-421E-AED7-C6E4105DE4A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Mitkä ovat muistiprosessin kolme vaihetta?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Mitä tarkoitetaan työmuistilla?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Mitä tarkoittaa se, että muistaminen on </a:t>
            </a:r>
            <a:r>
              <a:rPr lang="fi-FI" dirty="0" err="1"/>
              <a:t>rekonstruktiivista</a:t>
            </a:r>
            <a:r>
              <a:rPr lang="fi-FI" dirty="0"/>
              <a:t>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Miten aivojen </a:t>
            </a:r>
            <a:r>
              <a:rPr lang="fi-FI" dirty="0" err="1"/>
              <a:t>plastisiteetti</a:t>
            </a:r>
            <a:r>
              <a:rPr lang="fi-FI" dirty="0"/>
              <a:t> eli muovautuvuus liittyy muistin toimintaan?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21BCFB4-D959-4491-B9F6-14D080776E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6396988-9E8E-4BDE-B277-FC0B6C139A7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563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n paikkamerkki 7" descr="Kuva, joka sisältää kohteen henkilö, sisä, istuminen, nainen&#10;&#10;Kuvaus luotu automaattisesti">
            <a:extLst>
              <a:ext uri="{FF2B5EF4-FFF2-40B4-BE49-F238E27FC236}">
                <a16:creationId xmlns:a16="http://schemas.microsoft.com/office/drawing/2014/main" id="{274E5DA2-AE31-477C-8C82-16F7D81CF0CC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/>
          <a:srcRect l="26854" r="26854"/>
          <a:stretch>
            <a:fillRect/>
          </a:stretch>
        </p:blipFill>
        <p:spPr/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8ABCCE24-001D-4F7C-8F3E-8CC57E0B7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Oivallustehtävä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8FC9455-16EF-4415-9F14-8943F83C9FC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Tee Abitreenien sivustolla oleva muistitesti:</a:t>
            </a:r>
          </a:p>
          <a:p>
            <a:r>
              <a:rPr lang="fi-FI" dirty="0">
                <a:hlinkClick r:id="rId3"/>
              </a:rPr>
              <a:t>https://yle.fi/aihe/artikkeli/2019/08/20/muistipeli-testaa-miten-hyvin-muistisi-toimii</a:t>
            </a:r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77AE1CE-9D0B-4BAC-902B-2BCE2189C4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B97F50E-69DC-472A-B821-92C8A6C46604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304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FA25B9C7-A1CB-4A4D-B485-BDD7AA7D9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</p:spPr>
        <p:txBody>
          <a:bodyPr/>
          <a:lstStyle/>
          <a:p>
            <a:r>
              <a:rPr lang="en-US" dirty="0" err="1"/>
              <a:t>Muistijärjestelmä</a:t>
            </a:r>
            <a:endParaRPr lang="en-US" dirty="0"/>
          </a:p>
        </p:txBody>
      </p:sp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EE9352D7-EB73-476C-BF74-D80ED71D10AF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1676400" y="3833847"/>
            <a:ext cx="21031200" cy="7939278"/>
          </a:xfrm>
          <a:noFill/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061121A-03F9-4DCB-95EA-995D4323A1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99542E7-6746-4172-9DF3-199DDC64D92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Oivallus 1</a:t>
            </a:r>
          </a:p>
        </p:txBody>
      </p:sp>
    </p:spTree>
    <p:extLst>
      <p:ext uri="{BB962C8B-B14F-4D97-AF65-F5344CB8AC3E}">
        <p14:creationId xmlns:p14="http://schemas.microsoft.com/office/powerpoint/2010/main" val="283353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12962B-3A45-4B49-B566-8779CA905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Muistin osa-alueet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798DD9C-FA0B-4781-8879-B8917BED841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fi-FI" b="1" dirty="0"/>
              <a:t>Aistimuisti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Vastaanottaa ärsykkeitä aistien välityksellä.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Kestää millisekunneista muutamaan sekuntiin.</a:t>
            </a:r>
          </a:p>
          <a:p>
            <a:endParaRPr lang="fi-FI" dirty="0"/>
          </a:p>
          <a:p>
            <a:r>
              <a:rPr lang="fi-FI" b="1" dirty="0"/>
              <a:t>Säilömuisti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Säilömuistissa tieto pysyy pitkään, jopa koko elämän ajan.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Sisältää tiedot ja taidot, asioiden merkitykset, elämäntapahtumat ja kokemukset.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CD5BC08-A0A6-4F4A-9B5F-64DE35C8E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8D65DDF-A386-460A-B57C-D9D50D458A0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1071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007C9D-6693-426C-B1B2-AF180F61C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Muistin osa-alueet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3BD5D88-8EAA-451F-8A15-E9D5A5467ED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fi-FI" b="1" dirty="0"/>
              <a:t>Työmuisti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Toimii “tässä ja nyt”.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Työmuistissa ylläpidetään pieni määrä tietoa hetken aikaa.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Työmuistin kapasiteetti on rajallinen. Samanaikaisesti se pystyy käsittelemään noin kahdesta viiteen asiaa.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Tiedon luokittelu helpottaa sen pitämistä työmuistissa. Esimerkiksi puhelinnumeron voi luokitella kolmeen osaan (754, 22, 57) sen sijaan, että yrittäisi muistaa yhtä pitkää numeroa (7542257).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8B930D0-C129-43A5-BFCE-D8E7AE5B85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443855F-8EB6-4C05-B8BB-9DE77B30451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5431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7916A1-917F-4C7F-81F1-127CBF1DD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Rekonstruktiivisuus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C7C7AE6-126F-46F5-B57A-0D772A3D561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Muistaminen on </a:t>
            </a:r>
            <a:r>
              <a:rPr lang="fi-FI" b="1" dirty="0" err="1"/>
              <a:t>rekonstruktiivista</a:t>
            </a:r>
            <a:r>
              <a:rPr lang="fi-FI" dirty="0"/>
              <a:t> eli tiedon muokkaamista ja rakentamista uudelleen. Se perustuu </a:t>
            </a:r>
            <a:r>
              <a:rPr lang="fi-FI"/>
              <a:t>aivojen plastisuuteen.</a:t>
            </a:r>
            <a:endParaRPr lang="fi-FI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Hyvin jäsentyneiden sisäisten mallien avulla työmuistin kuormitus vähenee.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Uuden oppiminen on usein vanhan sisäisen mallin uudelleenmuokkaamista.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B809335-FC2C-4E5B-8BFD-59E4E3D729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964C8F6-CE3D-4C05-8896-8AD2A43B5F2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1764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1B8AD0-1706-4C2C-825F-24D0E4EB6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187" y="730250"/>
            <a:ext cx="21463874" cy="1621063"/>
          </a:xfrm>
        </p:spPr>
        <p:txBody>
          <a:bodyPr anchor="ctr">
            <a:normAutofit/>
          </a:bodyPr>
          <a:lstStyle/>
          <a:p>
            <a:r>
              <a:rPr lang="fi-FI" sz="6800" dirty="0"/>
              <a:t>Mitä eroa on aloittelijan ja asiantuntijan tiedonkäsittelyllä?</a:t>
            </a:r>
          </a:p>
        </p:txBody>
      </p:sp>
      <p:pic>
        <p:nvPicPr>
          <p:cNvPr id="9" name="Sisällön paikkamerkki 8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DD7EFE0-1089-4760-8A12-747C05EB92FB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1676400" y="3252262"/>
            <a:ext cx="10069463" cy="7954875"/>
          </a:xfrm>
          <a:noFill/>
        </p:spPr>
      </p:pic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C9F51456-FB98-4493-97B3-81EEE6C57E0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3041150" y="3516586"/>
            <a:ext cx="10069463" cy="7426228"/>
          </a:xfrm>
          <a:noFill/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206C13B-BD13-4855-BE8B-EAD0E2AF83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7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71D9FAF-5DC6-4D18-B074-A59373EF411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Oivallus 1</a:t>
            </a:r>
          </a:p>
        </p:txBody>
      </p:sp>
    </p:spTree>
    <p:extLst>
      <p:ext uri="{BB962C8B-B14F-4D97-AF65-F5344CB8AC3E}">
        <p14:creationId xmlns:p14="http://schemas.microsoft.com/office/powerpoint/2010/main" val="317856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A183AE9A-12A9-4058-8133-F321D7789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Muistin toimintaa voi tehostaa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5558FC36-77E8-46E6-80C3-0871C6E0339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Aktiivinen tiedonkäsittely ja toistot edistävät muistamista. Esim. lapsuuden laulut jäävät mieleen toiston myötä.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Monipuolinen opiskelu tehostaa muistamista: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muistiinpanojen lukeminen ja kirjoittaminen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lukeminen ja jäsentäminen eri tavoin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asioiden kertaaminen mielessä tai kaverin kanssa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erilaiset muistisäännöt, esim. ruotsin KONSUKIEPRE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Muistamista tehostaa myös kokonaisuuden ymmärtämiseen tähtäävä opiskelutapa.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82C9CBF-F139-435E-9858-C2257FBDEC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1399047-9E5D-4D79-B779-B2EA4CA4801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798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C705075-481D-4C9D-875E-ECDA3A98765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Jakakaa keskenänne hyviä vinkkejä opiskelutavoista, jotka tehostavat muistin toimintaa!</a:t>
            </a:r>
          </a:p>
        </p:txBody>
      </p:sp>
      <p:pic>
        <p:nvPicPr>
          <p:cNvPr id="8" name="Kuvan paikkamerkki 7" descr="Kuva, joka sisältää kohteen sisä, henkilö, istuminen, pöytä&#10;&#10;Kuvaus luotu automaattisesti">
            <a:extLst>
              <a:ext uri="{FF2B5EF4-FFF2-40B4-BE49-F238E27FC236}">
                <a16:creationId xmlns:a16="http://schemas.microsoft.com/office/drawing/2014/main" id="{0AB2EE3C-E222-420B-AAB9-2E05056A7F21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/>
          <a:srcRect l="23453" r="23453"/>
          <a:stretch>
            <a:fillRect/>
          </a:stretch>
        </p:blipFill>
        <p:spPr/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2FED922-D813-4FDE-BCC1-66B12C50E9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3C2F6BB-7F15-440D-8BA3-B0484664E95E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EB2EB6E-2BD7-4C10-B684-4CB0D6148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Opiskeluvinkkejä</a:t>
            </a:r>
          </a:p>
        </p:txBody>
      </p:sp>
    </p:spTree>
    <p:extLst>
      <p:ext uri="{BB962C8B-B14F-4D97-AF65-F5344CB8AC3E}">
        <p14:creationId xmlns:p14="http://schemas.microsoft.com/office/powerpoint/2010/main" val="126567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052883-E50E-4246-A40D-050147333F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CD2F0D0-8F4F-4C1E-BF9B-EC70314015DD}">
  <ds:schemaRefs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  <ds:schemaRef ds:uri="http://schemas.microsoft.com/office/infopath/2007/PartnerControls"/>
    <ds:schemaRef ds:uri="a8d9c6b2-3655-4504-8205-749f4c2876d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375</Words>
  <Application>Microsoft Office PowerPoint</Application>
  <PresentationFormat>Mukautettu</PresentationFormat>
  <Paragraphs>75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Office-teema</vt:lpstr>
      <vt:lpstr>17. Oppiminen perustuu muistin toimintaan</vt:lpstr>
      <vt:lpstr>Oivallustehtävä</vt:lpstr>
      <vt:lpstr>Muistijärjestelmä</vt:lpstr>
      <vt:lpstr>Muistin osa-alueet</vt:lpstr>
      <vt:lpstr>Muistin osa-alueet</vt:lpstr>
      <vt:lpstr>Rekonstruktiivisuus</vt:lpstr>
      <vt:lpstr>Mitä eroa on aloittelijan ja asiantuntijan tiedonkäsittelyllä?</vt:lpstr>
      <vt:lpstr>Muistin toimintaa voi tehostaa</vt:lpstr>
      <vt:lpstr>Opiskeluvinkkejä</vt:lpstr>
      <vt:lpstr>Muistisäännöt</vt:lpstr>
      <vt:lpstr>Tutkimusesimerkki</vt:lpstr>
      <vt:lpstr>Palauta mieleen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17. Oppiminen perustuu muistin toimintaan</dc:title>
  <dc:creator>Mika Kortelainen</dc:creator>
  <cp:lastModifiedBy>Kortelainen, Mika K</cp:lastModifiedBy>
  <cp:revision>17</cp:revision>
  <dcterms:created xsi:type="dcterms:W3CDTF">2020-10-30T10:26:44Z</dcterms:created>
  <dcterms:modified xsi:type="dcterms:W3CDTF">2020-11-05T10:43:21Z</dcterms:modified>
</cp:coreProperties>
</file>