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6"/>
  </p:notesMasterIdLst>
  <p:sldIdLst>
    <p:sldId id="256" r:id="rId2"/>
    <p:sldId id="304" r:id="rId3"/>
    <p:sldId id="305" r:id="rId4"/>
    <p:sldId id="306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9920" autoAdjust="0"/>
  </p:normalViewPr>
  <p:slideViewPr>
    <p:cSldViewPr snapToGrid="0">
      <p:cViewPr varScale="1">
        <p:scale>
          <a:sx n="100" d="100"/>
          <a:sy n="100" d="100"/>
        </p:scale>
        <p:origin x="954" y="9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C6A0B5-6382-41DE-A802-733D358FB948}" type="datetimeFigureOut">
              <a:rPr lang="fi-FI" smtClean="0"/>
              <a:t>10.8.2023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AC88AE-1373-4458-824B-2FAFCCFF321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109042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AC88AE-1373-4458-824B-2FAFCCFF3216}" type="slidenum">
              <a:rPr lang="fi-FI" smtClean="0"/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060275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AC88AE-1373-4458-824B-2FAFCCFF3216}" type="slidenum">
              <a:rPr lang="fi-FI" smtClean="0"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358725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AC88AE-1373-4458-824B-2FAFCCFF3216}" type="slidenum">
              <a:rPr lang="fi-FI" smtClean="0"/>
              <a:t>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070412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10.8.2023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99809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amakuva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10.8.2023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60917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10.8.2023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361668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inaus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10.8.2023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434507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imikor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10.8.2023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77990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arak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10.8.2023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745638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uvan sarak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10.8.2023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484354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10.8.2023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786521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FEAE4B10-524C-4858-BD7B-AAC334FD0DBB}" type="datetimeFigureOut">
              <a:rPr lang="fi-FI" smtClean="0"/>
              <a:t>10.8.2023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439772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10.8.2023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83596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10.8.2023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971208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10.8.2023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56616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10.8.2023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258698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10.8.2023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55003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10.8.2023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621462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10.8.2023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58520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10.8.2023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69835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AE4B10-524C-4858-BD7B-AAC334FD0DBB}" type="datetimeFigureOut">
              <a:rPr lang="fi-FI" smtClean="0"/>
              <a:t>10.8.2023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642803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2B91D06-7FE7-D916-5815-429EC4C570B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sz="4800" dirty="0"/>
              <a:t>Ilmastonmuutos ja ilmansaasteet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F6D98DE4-C2FA-27EE-4022-B037F2059AF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KPL 4.1</a:t>
            </a:r>
          </a:p>
        </p:txBody>
      </p:sp>
    </p:spTree>
    <p:extLst>
      <p:ext uri="{BB962C8B-B14F-4D97-AF65-F5344CB8AC3E}">
        <p14:creationId xmlns:p14="http://schemas.microsoft.com/office/powerpoint/2010/main" val="35305744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D018609-12DB-2466-9166-AA891EE1C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Kasvihuoneilmiö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83373BC-74DF-ADED-87ED-6C33B31941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2"/>
            <a:ext cx="9613861" cy="41687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dirty="0">
                <a:solidFill>
                  <a:schemeClr val="bg1"/>
                </a:solidFill>
                <a:effectLst/>
              </a:rPr>
              <a:t>Kasvihuoneessa lasikatto toimii ikään kuin suodattimena: Auringon säteily pääsee sisään, mutta maaperän lämpösäteily ei pääse samassa määrin ulos. Tätä ilmiötä kutsutaan </a:t>
            </a:r>
            <a:r>
              <a:rPr lang="fi-FI" b="1" u="sng" dirty="0">
                <a:solidFill>
                  <a:schemeClr val="bg1"/>
                </a:solidFill>
                <a:effectLst/>
              </a:rPr>
              <a:t>kasvihuoneilmiöksi</a:t>
            </a:r>
            <a:r>
              <a:rPr lang="fi-FI" dirty="0">
                <a:solidFill>
                  <a:schemeClr val="bg1"/>
                </a:solidFill>
                <a:effectLst/>
              </a:rPr>
              <a:t>.</a:t>
            </a:r>
          </a:p>
          <a:p>
            <a:pPr marL="0" indent="0">
              <a:buNone/>
            </a:pPr>
            <a:endParaRPr lang="fi-FI" dirty="0">
              <a:solidFill>
                <a:schemeClr val="bg1"/>
              </a:solidFill>
              <a:effectLst/>
            </a:endParaRPr>
          </a:p>
          <a:p>
            <a:pPr marL="0" indent="0">
              <a:buNone/>
            </a:pPr>
            <a:r>
              <a:rPr lang="fi-FI" dirty="0">
                <a:solidFill>
                  <a:schemeClr val="bg1"/>
                </a:solidFill>
                <a:effectLst/>
              </a:rPr>
              <a:t>Auringon lähettämä säteily on aallonpituudeltaan lyhyttä, Maa taas lähettää pitkäaaltoista säteilyä. Ilmakehä päästää hyvin läpi lyhyen aallonpituuden säteilyä, mutta sitoo pitkäaaltoista säteilyä itseensä.</a:t>
            </a:r>
          </a:p>
          <a:p>
            <a:pPr marL="0" indent="0">
              <a:buNone/>
            </a:pPr>
            <a:endParaRPr lang="fi-FI" dirty="0">
              <a:solidFill>
                <a:schemeClr val="bg1"/>
              </a:solidFill>
              <a:effectLst/>
            </a:endParaRPr>
          </a:p>
          <a:p>
            <a:pPr marL="0" indent="0">
              <a:buNone/>
            </a:pPr>
            <a:r>
              <a:rPr lang="fi-FI" dirty="0">
                <a:solidFill>
                  <a:schemeClr val="bg1"/>
                </a:solidFill>
                <a:effectLst/>
              </a:rPr>
              <a:t>Ilmakehän sitoma energia säteilee joka suuntaan, eli osittain takaisin Maahan ja osittain pois avaruuteen.</a:t>
            </a:r>
          </a:p>
        </p:txBody>
      </p:sp>
      <p:pic>
        <p:nvPicPr>
          <p:cNvPr id="4" name="Picture 2" descr="Kuvahaun tulos: kasvihuoneilmiö">
            <a:extLst>
              <a:ext uri="{FF2B5EF4-FFF2-40B4-BE49-F238E27FC236}">
                <a16:creationId xmlns:a16="http://schemas.microsoft.com/office/drawing/2014/main" id="{0D6F79AB-C7E7-9B80-24DD-CA94B77CC3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2528" y="188753"/>
            <a:ext cx="2834879" cy="2126159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1389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D018609-12DB-2466-9166-AA891EE1C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Kasvihuoneilmiö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Sisällön paikkamerkki 2">
                <a:extLst>
                  <a:ext uri="{FF2B5EF4-FFF2-40B4-BE49-F238E27FC236}">
                    <a16:creationId xmlns:a16="http://schemas.microsoft.com/office/drawing/2014/main" id="{E83373BC-74DF-ADED-87ED-6C33B319414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fi-FI" dirty="0">
                    <a:solidFill>
                      <a:schemeClr val="bg1"/>
                    </a:solidFill>
                    <a:effectLst/>
                  </a:rPr>
                  <a:t>Aikojen kuluessa Maa on saavuttanut Auringon kanssa säteilytasapainon: Maa saa saman verran säteilyenergiaa kuin se luovuttaa </a:t>
                </a:r>
                <a:r>
                  <a:rPr lang="fi-FI" dirty="0">
                    <a:solidFill>
                      <a:schemeClr val="bg1"/>
                    </a:solidFill>
                    <a:effectLst/>
                    <a:sym typeface="Wingdings" panose="05000000000000000000" pitchFamily="2" charset="2"/>
                  </a:rPr>
                  <a:t> lämpötila pysyy samana.</a:t>
                </a:r>
              </a:p>
              <a:p>
                <a:pPr marL="0" indent="0">
                  <a:buNone/>
                </a:pPr>
                <a:endParaRPr lang="fi-FI" dirty="0">
                  <a:solidFill>
                    <a:schemeClr val="bg1"/>
                  </a:solidFill>
                  <a:effectLst/>
                  <a:sym typeface="Wingdings" panose="05000000000000000000" pitchFamily="2" charset="2"/>
                </a:endParaRPr>
              </a:p>
              <a:p>
                <a:pPr marL="0" indent="0">
                  <a:buNone/>
                </a:pPr>
                <a:r>
                  <a:rPr lang="fi-FI" b="1" u="sng" dirty="0">
                    <a:solidFill>
                      <a:schemeClr val="bg1"/>
                    </a:solidFill>
                    <a:effectLst/>
                    <a:sym typeface="Wingdings" panose="05000000000000000000" pitchFamily="2" charset="2"/>
                  </a:rPr>
                  <a:t>Kasvihuonekaasut</a:t>
                </a:r>
                <a:r>
                  <a:rPr lang="fi-FI" dirty="0">
                    <a:solidFill>
                      <a:schemeClr val="bg1"/>
                    </a:solidFill>
                    <a:effectLst/>
                    <a:sym typeface="Wingdings" panose="05000000000000000000" pitchFamily="2" charset="2"/>
                  </a:rPr>
                  <a:t>, esim. vesihöyry, hiilidioksidi, metaani, otsoni ja dityppioksidi, luovat </a:t>
                </a:r>
                <a:r>
                  <a:rPr lang="fi-FI" b="1" u="sng" dirty="0">
                    <a:solidFill>
                      <a:schemeClr val="bg1"/>
                    </a:solidFill>
                    <a:effectLst/>
                    <a:sym typeface="Wingdings" panose="05000000000000000000" pitchFamily="2" charset="2"/>
                  </a:rPr>
                  <a:t>luonnollisen kasvihuoneilmiön</a:t>
                </a:r>
                <a:r>
                  <a:rPr lang="fi-FI" dirty="0">
                    <a:solidFill>
                      <a:schemeClr val="bg1"/>
                    </a:solidFill>
                    <a:effectLst/>
                    <a:sym typeface="Wingdings" panose="05000000000000000000" pitchFamily="2" charset="2"/>
                  </a:rPr>
                  <a:t>, jonka seurauksena Maan keskilämpötila on noin </a:t>
                </a:r>
                <a14:m>
                  <m:oMath xmlns:m="http://schemas.openxmlformats.org/officeDocument/2006/math">
                    <m:r>
                      <a:rPr lang="fi-FI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+14</m:t>
                    </m:r>
                    <m:r>
                      <a:rPr lang="fi-FI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anose="05000000000000000000" pitchFamily="2" charset="2"/>
                      </a:rPr>
                      <m:t>℃</m:t>
                    </m:r>
                  </m:oMath>
                </a14:m>
                <a:r>
                  <a:rPr lang="fi-FI" dirty="0">
                    <a:solidFill>
                      <a:schemeClr val="bg1"/>
                    </a:solidFill>
                    <a:effectLst/>
                  </a:rPr>
                  <a:t>.</a:t>
                </a:r>
              </a:p>
            </p:txBody>
          </p:sp>
        </mc:Choice>
        <mc:Fallback>
          <p:sp>
            <p:nvSpPr>
              <p:cNvPr id="3" name="Sisällön paikkamerkki 2">
                <a:extLst>
                  <a:ext uri="{FF2B5EF4-FFF2-40B4-BE49-F238E27FC236}">
                    <a16:creationId xmlns:a16="http://schemas.microsoft.com/office/drawing/2014/main" id="{E83373BC-74DF-ADED-87ED-6C33B319414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15" t="-2369" r="-571"/>
                </a:stretch>
              </a:blipFill>
            </p:spPr>
            <p:txBody>
              <a:bodyPr/>
              <a:lstStyle/>
              <a:p>
                <a:r>
                  <a:rPr lang="fi-F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687105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D018609-12DB-2466-9166-AA891EE1C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Kasvihuoneilmiö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83373BC-74DF-ADED-87ED-6C33B31941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i-FI" dirty="0">
                <a:solidFill>
                  <a:schemeClr val="bg1"/>
                </a:solidFill>
                <a:effectLst/>
              </a:rPr>
              <a:t>Nyt kasvihuonekaasujen määrät ilmakehässä ovat kasvaneet, mikä aiheuttaa kasvihuoneilmiön voimistumisen ja täten ilmasto lämpiää.</a:t>
            </a:r>
          </a:p>
          <a:p>
            <a:pPr marL="0" indent="0">
              <a:buNone/>
            </a:pPr>
            <a:endParaRPr lang="fi-FI" dirty="0">
              <a:solidFill>
                <a:schemeClr val="bg1"/>
              </a:solidFill>
              <a:effectLst/>
            </a:endParaRPr>
          </a:p>
          <a:p>
            <a:pPr marL="0" indent="0">
              <a:buNone/>
            </a:pPr>
            <a:r>
              <a:rPr lang="fi-FI" dirty="0">
                <a:solidFill>
                  <a:schemeClr val="bg1"/>
                </a:solidFill>
                <a:effectLst/>
              </a:rPr>
              <a:t>Tätä lämpenemistä ja siitä aiheutuvia ilmaston häiriöitä kutsutaan </a:t>
            </a:r>
            <a:r>
              <a:rPr lang="fi-FI" b="1" u="sng" dirty="0">
                <a:solidFill>
                  <a:schemeClr val="bg1"/>
                </a:solidFill>
                <a:effectLst/>
              </a:rPr>
              <a:t>ilmastonmuutokseksi</a:t>
            </a:r>
            <a:r>
              <a:rPr lang="fi-FI" dirty="0">
                <a:solidFill>
                  <a:schemeClr val="bg1"/>
                </a:solidFill>
                <a:effectLst/>
              </a:rPr>
              <a:t>.</a:t>
            </a:r>
          </a:p>
          <a:p>
            <a:pPr marL="0" indent="0">
              <a:buNone/>
            </a:pPr>
            <a:endParaRPr lang="fi-FI" dirty="0">
              <a:solidFill>
                <a:schemeClr val="bg1"/>
              </a:solidFill>
              <a:effectLst/>
            </a:endParaRPr>
          </a:p>
          <a:p>
            <a:pPr marL="0" indent="0">
              <a:buNone/>
            </a:pPr>
            <a:r>
              <a:rPr lang="fi-FI" dirty="0">
                <a:solidFill>
                  <a:schemeClr val="bg1"/>
                </a:solidFill>
                <a:effectLst/>
              </a:rPr>
              <a:t>Ihminen tuottaa kasvihuonekaasuja esim. polttaessaan fossiilisia polttoaineita.</a:t>
            </a:r>
          </a:p>
        </p:txBody>
      </p:sp>
    </p:spTree>
    <p:extLst>
      <p:ext uri="{BB962C8B-B14F-4D97-AF65-F5344CB8AC3E}">
        <p14:creationId xmlns:p14="http://schemas.microsoft.com/office/powerpoint/2010/main" val="2009231176"/>
      </p:ext>
    </p:extLst>
  </p:cSld>
  <p:clrMapOvr>
    <a:masterClrMapping/>
  </p:clrMapOvr>
</p:sld>
</file>

<file path=ppt/theme/theme1.xml><?xml version="1.0" encoding="utf-8"?>
<a:theme xmlns:a="http://schemas.openxmlformats.org/drawingml/2006/main" name="Berliini">
  <a:themeElements>
    <a:clrScheme name="Berliini">
      <a:dk1>
        <a:sysClr val="windowText" lastClr="000000"/>
      </a:dk1>
      <a:lt1>
        <a:sysClr val="window" lastClr="FFFFFF"/>
      </a:lt1>
      <a:dk2>
        <a:srgbClr val="6A9C41"/>
      </a:dk2>
      <a:lt2>
        <a:srgbClr val="E7E6E6"/>
      </a:lt2>
      <a:accent1>
        <a:srgbClr val="A7D535"/>
      </a:accent1>
      <a:accent2>
        <a:srgbClr val="EACA4F"/>
      </a:accent2>
      <a:accent3>
        <a:srgbClr val="FD9850"/>
      </a:accent3>
      <a:accent4>
        <a:srgbClr val="F46442"/>
      </a:accent4>
      <a:accent5>
        <a:srgbClr val="54D289"/>
      </a:accent5>
      <a:accent6>
        <a:srgbClr val="6AD8CB"/>
      </a:accent6>
      <a:hlink>
        <a:srgbClr val="CAFB50"/>
      </a:hlink>
      <a:folHlink>
        <a:srgbClr val="DEFF8B"/>
      </a:folHlink>
    </a:clrScheme>
    <a:fontScheme name="Berliini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ini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3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06000"/>
                <a:satMod val="120000"/>
                <a:lumMod val="7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B587E4A9-1405-4B4F-8BC3-512EE08D2EBF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TM04033917[[fn=Berliini]]</Template>
  <TotalTime>824</TotalTime>
  <Words>165</Words>
  <Application>Microsoft Office PowerPoint</Application>
  <PresentationFormat>Laajakuva</PresentationFormat>
  <Paragraphs>21</Paragraphs>
  <Slides>4</Slides>
  <Notes>3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4</vt:i4>
      </vt:variant>
    </vt:vector>
  </HeadingPairs>
  <TitlesOfParts>
    <vt:vector size="9" baseType="lpstr">
      <vt:lpstr>Arial</vt:lpstr>
      <vt:lpstr>Calibri</vt:lpstr>
      <vt:lpstr>Cambria Math</vt:lpstr>
      <vt:lpstr>Trebuchet MS</vt:lpstr>
      <vt:lpstr>Berliini</vt:lpstr>
      <vt:lpstr>Ilmastonmuutos ja ilmansaasteet</vt:lpstr>
      <vt:lpstr>Kasvihuoneilmiö</vt:lpstr>
      <vt:lpstr>Kasvihuoneilmiö</vt:lpstr>
      <vt:lpstr>Kasvihuoneilmiö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Kemia yhteiskunnassa</dc:title>
  <dc:creator>Harjulampi Esa</dc:creator>
  <cp:lastModifiedBy>Harjulampi Esa</cp:lastModifiedBy>
  <cp:revision>134</cp:revision>
  <dcterms:created xsi:type="dcterms:W3CDTF">2023-06-03T06:03:40Z</dcterms:created>
  <dcterms:modified xsi:type="dcterms:W3CDTF">2023-08-10T06:53:52Z</dcterms:modified>
</cp:coreProperties>
</file>