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7" r:id="rId9"/>
    <p:sldId id="263" r:id="rId10"/>
    <p:sldId id="26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998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92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97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8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629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264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25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448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36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97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78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68C2-005E-4ADC-992C-7F9F150B7C74}" type="datetimeFigureOut">
              <a:rPr lang="fi-FI" smtClean="0"/>
              <a:t>3.9.2023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17AE-455C-4FE3-B99D-8F46ACDDDB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256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latin typeface="+mn-lt"/>
              </a:rPr>
              <a:t>Epäsuora esitys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677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6675"/>
          </a:xfrm>
        </p:spPr>
        <p:txBody>
          <a:bodyPr/>
          <a:lstStyle/>
          <a:p>
            <a:r>
              <a:rPr lang="en-GB" dirty="0"/>
              <a:t>Checklist </a:t>
            </a:r>
            <a:r>
              <a:rPr lang="en-GB" dirty="0" err="1"/>
              <a:t>epäsuorille</a:t>
            </a:r>
            <a:r>
              <a:rPr lang="en-GB" dirty="0"/>
              <a:t> </a:t>
            </a:r>
            <a:r>
              <a:rPr lang="en-GB" dirty="0" err="1"/>
              <a:t>kysymyksille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209800"/>
            <a:ext cx="11353800" cy="444499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err="1"/>
              <a:t>Onko</a:t>
            </a:r>
            <a:r>
              <a:rPr lang="en-GB" dirty="0"/>
              <a:t> </a:t>
            </a:r>
            <a:r>
              <a:rPr lang="en-GB" dirty="0" err="1"/>
              <a:t>kysymyksessä</a:t>
            </a:r>
            <a:r>
              <a:rPr lang="en-GB" dirty="0"/>
              <a:t> (w-</a:t>
            </a:r>
            <a:r>
              <a:rPr lang="en-GB" dirty="0" err="1"/>
              <a:t>alkuinen</a:t>
            </a:r>
            <a:r>
              <a:rPr lang="en-GB" dirty="0"/>
              <a:t>) </a:t>
            </a:r>
            <a:r>
              <a:rPr lang="en-GB" dirty="0" err="1"/>
              <a:t>kysymyssana</a:t>
            </a:r>
            <a:r>
              <a:rPr lang="en-GB" dirty="0"/>
              <a:t>? Jos </a:t>
            </a:r>
            <a:r>
              <a:rPr lang="en-GB" dirty="0" err="1"/>
              <a:t>ei</a:t>
            </a:r>
            <a:r>
              <a:rPr lang="en-GB" dirty="0"/>
              <a:t> -&gt; IF</a:t>
            </a:r>
          </a:p>
          <a:p>
            <a:pPr marL="514350" indent="-514350">
              <a:buAutoNum type="arabicPeriod"/>
            </a:pPr>
            <a:r>
              <a:rPr lang="en-GB" dirty="0" err="1"/>
              <a:t>Vaihda</a:t>
            </a:r>
            <a:r>
              <a:rPr lang="en-GB" dirty="0"/>
              <a:t> </a:t>
            </a:r>
            <a:r>
              <a:rPr lang="en-GB" dirty="0" err="1"/>
              <a:t>kysymyslauseen</a:t>
            </a:r>
            <a:r>
              <a:rPr lang="en-GB" dirty="0"/>
              <a:t> </a:t>
            </a:r>
            <a:r>
              <a:rPr lang="en-GB" dirty="0" err="1"/>
              <a:t>sanajärjestys</a:t>
            </a:r>
            <a:r>
              <a:rPr lang="en-GB" dirty="0"/>
              <a:t> </a:t>
            </a:r>
            <a:r>
              <a:rPr lang="en-GB" dirty="0" err="1"/>
              <a:t>suoraksi</a:t>
            </a:r>
            <a:r>
              <a:rPr lang="en-GB" dirty="0"/>
              <a:t> =</a:t>
            </a:r>
            <a:br>
              <a:rPr lang="en-GB" dirty="0"/>
            </a:br>
            <a:r>
              <a:rPr lang="en-GB" dirty="0" err="1"/>
              <a:t>väitelauseen</a:t>
            </a:r>
            <a:r>
              <a:rPr lang="en-GB" dirty="0"/>
              <a:t> </a:t>
            </a:r>
            <a:r>
              <a:rPr lang="en-GB" dirty="0" err="1"/>
              <a:t>sanajärjestykseksi</a:t>
            </a:r>
            <a:r>
              <a:rPr lang="en-GB" dirty="0"/>
              <a:t>.</a:t>
            </a:r>
          </a:p>
          <a:p>
            <a:pPr marL="514350" indent="-514350">
              <a:buAutoNum type="arabicPeriod"/>
            </a:pPr>
            <a:r>
              <a:rPr lang="en-GB" dirty="0" err="1"/>
              <a:t>Tarkista</a:t>
            </a:r>
            <a:r>
              <a:rPr lang="en-GB" dirty="0"/>
              <a:t> </a:t>
            </a:r>
            <a:r>
              <a:rPr lang="en-GB" dirty="0" err="1"/>
              <a:t>johtolauseen</a:t>
            </a:r>
            <a:r>
              <a:rPr lang="en-GB" dirty="0"/>
              <a:t> </a:t>
            </a:r>
            <a:r>
              <a:rPr lang="en-GB" dirty="0" err="1"/>
              <a:t>aikamuoto</a:t>
            </a:r>
            <a:r>
              <a:rPr lang="en-GB" dirty="0"/>
              <a:t>: </a:t>
            </a:r>
            <a:br>
              <a:rPr lang="en-GB" dirty="0"/>
            </a:br>
            <a:r>
              <a:rPr lang="en-GB" dirty="0" err="1"/>
              <a:t>preesens</a:t>
            </a:r>
            <a:r>
              <a:rPr lang="en-GB" dirty="0"/>
              <a:t>, </a:t>
            </a:r>
            <a:r>
              <a:rPr lang="en-GB" dirty="0" err="1"/>
              <a:t>perfekti</a:t>
            </a:r>
            <a:r>
              <a:rPr lang="en-GB" dirty="0"/>
              <a:t> tai </a:t>
            </a:r>
            <a:r>
              <a:rPr lang="en-GB" dirty="0" err="1"/>
              <a:t>futuuri</a:t>
            </a:r>
            <a:r>
              <a:rPr lang="en-GB" dirty="0"/>
              <a:t> -&gt; </a:t>
            </a:r>
            <a:r>
              <a:rPr lang="en-GB" dirty="0" err="1"/>
              <a:t>epäsuorassa</a:t>
            </a:r>
            <a:r>
              <a:rPr lang="en-GB" dirty="0"/>
              <a:t> </a:t>
            </a:r>
            <a:r>
              <a:rPr lang="en-GB" dirty="0" err="1"/>
              <a:t>lauseessa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aikamuoto</a:t>
            </a:r>
            <a:br>
              <a:rPr lang="en-GB" dirty="0"/>
            </a:br>
            <a:r>
              <a:rPr lang="en-GB" dirty="0" err="1"/>
              <a:t>imperfekti</a:t>
            </a:r>
            <a:r>
              <a:rPr lang="en-GB" dirty="0"/>
              <a:t>, </a:t>
            </a:r>
            <a:r>
              <a:rPr lang="en-GB" dirty="0" err="1"/>
              <a:t>pluskvamperfekti</a:t>
            </a:r>
            <a:r>
              <a:rPr lang="en-GB" dirty="0"/>
              <a:t> tai </a:t>
            </a:r>
            <a:r>
              <a:rPr lang="en-GB" dirty="0" err="1"/>
              <a:t>konditionaali</a:t>
            </a:r>
            <a:r>
              <a:rPr lang="en-GB" dirty="0"/>
              <a:t> -&gt; </a:t>
            </a:r>
            <a:r>
              <a:rPr lang="en-GB" dirty="0" err="1"/>
              <a:t>aikamuoto</a:t>
            </a:r>
            <a:r>
              <a:rPr lang="en-GB" dirty="0"/>
              <a:t> </a:t>
            </a:r>
            <a:r>
              <a:rPr lang="en-GB" dirty="0" err="1"/>
              <a:t>muuttuu</a:t>
            </a:r>
            <a:endParaRPr lang="en-GB" dirty="0"/>
          </a:p>
          <a:p>
            <a:pPr marL="514350" indent="-514350">
              <a:buAutoNum type="arabicPeriod"/>
            </a:pPr>
            <a:r>
              <a:rPr lang="en-GB" dirty="0" err="1"/>
              <a:t>Kuka</a:t>
            </a:r>
            <a:r>
              <a:rPr lang="en-GB" dirty="0"/>
              <a:t> </a:t>
            </a:r>
            <a:r>
              <a:rPr lang="en-GB" dirty="0" err="1"/>
              <a:t>puhuu</a:t>
            </a:r>
            <a:r>
              <a:rPr lang="en-GB" dirty="0"/>
              <a:t> </a:t>
            </a:r>
            <a:r>
              <a:rPr lang="en-GB" dirty="0" err="1"/>
              <a:t>kenelle</a:t>
            </a:r>
            <a:r>
              <a:rPr lang="en-GB" dirty="0"/>
              <a:t>, </a:t>
            </a:r>
            <a:r>
              <a:rPr lang="en-GB" dirty="0" err="1"/>
              <a:t>missä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million?</a:t>
            </a:r>
            <a:br>
              <a:rPr lang="en-GB" dirty="0"/>
            </a:br>
            <a:r>
              <a:rPr lang="en-GB" dirty="0" err="1"/>
              <a:t>Muuttuvatko</a:t>
            </a:r>
            <a:r>
              <a:rPr lang="en-GB" dirty="0"/>
              <a:t> </a:t>
            </a:r>
            <a:r>
              <a:rPr lang="en-GB" dirty="0" err="1"/>
              <a:t>persoonapronominit</a:t>
            </a:r>
            <a:r>
              <a:rPr lang="en-GB" dirty="0"/>
              <a:t>, </a:t>
            </a:r>
            <a:r>
              <a:rPr lang="en-GB" dirty="0" err="1"/>
              <a:t>ajan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paikan</a:t>
            </a:r>
            <a:r>
              <a:rPr lang="en-GB" dirty="0"/>
              <a:t> </a:t>
            </a:r>
            <a:r>
              <a:rPr lang="en-GB" dirty="0" err="1"/>
              <a:t>määreet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49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Mikä on epäsuora esitys?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fi-FI" b="1" dirty="0"/>
              <a:t>Suora esitys</a:t>
            </a:r>
            <a:r>
              <a:rPr lang="fi-FI" dirty="0"/>
              <a:t>: jonkun suusta kuultava live-repliikki</a:t>
            </a:r>
          </a:p>
          <a:p>
            <a:pPr marL="0" indent="0">
              <a:buNone/>
            </a:pPr>
            <a:r>
              <a:rPr lang="fi-FI" i="1" dirty="0"/>
              <a:t>Päivi: ”Minä en kestä tätä enää.”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b="1" dirty="0"/>
              <a:t>Epäsuora esitys</a:t>
            </a:r>
            <a:r>
              <a:rPr lang="fi-FI" dirty="0"/>
              <a:t>: toisten live-repliikkien toistaminen jälkeenpäin.</a:t>
            </a:r>
          </a:p>
          <a:p>
            <a:pPr marL="0" indent="0">
              <a:buNone/>
            </a:pPr>
            <a:r>
              <a:rPr lang="fi-FI" i="1" dirty="0"/>
              <a:t>Päivi sanoo ettei (hän) kestä sitä enää.</a:t>
            </a:r>
            <a:br>
              <a:rPr lang="fi-FI" i="1" dirty="0"/>
            </a:br>
            <a:r>
              <a:rPr lang="fi-FI" i="1" dirty="0"/>
              <a:t>Päivi sanoi ettei (hän) kestä sitä enää.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Epäsuora esitys = </a:t>
            </a:r>
            <a:r>
              <a:rPr lang="fi-FI" dirty="0" err="1"/>
              <a:t>reported</a:t>
            </a:r>
            <a:r>
              <a:rPr lang="fi-FI" dirty="0"/>
              <a:t> </a:t>
            </a:r>
            <a:r>
              <a:rPr lang="fi-FI" dirty="0" err="1"/>
              <a:t>speech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Toistettu repliikki, epäsuoran esityksen ydin, alkaa </a:t>
            </a:r>
            <a:r>
              <a:rPr lang="fi-FI" b="1" dirty="0"/>
              <a:t>johtolause</a:t>
            </a:r>
            <a:r>
              <a:rPr lang="fi-FI" dirty="0"/>
              <a:t>ella, joka kertoo, kuka (ja miten) repliikin on sanonut.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338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53961"/>
            <a:ext cx="10515600" cy="1082952"/>
          </a:xfrm>
        </p:spPr>
        <p:txBody>
          <a:bodyPr>
            <a:normAutofit fontScale="90000"/>
          </a:bodyPr>
          <a:lstStyle/>
          <a:p>
            <a:r>
              <a:rPr lang="fi-FI" dirty="0"/>
              <a:t>Epäsuorat väitelauseet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106129"/>
            <a:ext cx="10515600" cy="5545394"/>
          </a:xfrm>
        </p:spPr>
        <p:txBody>
          <a:bodyPr/>
          <a:lstStyle/>
          <a:p>
            <a:r>
              <a:rPr lang="fi-FI" dirty="0"/>
              <a:t>Kun suorasta esityksestä siirtyy epäsuoraan, muutoksia tapahtuu kolmessa asiassa:</a:t>
            </a:r>
          </a:p>
          <a:p>
            <a:pPr marL="514350" indent="-514350">
              <a:buAutoNum type="arabicPeriod"/>
            </a:pPr>
            <a:r>
              <a:rPr lang="fi-FI" dirty="0"/>
              <a:t>Persoonapronominit muuttuvat uuden näkökulman mukaisiksi.</a:t>
            </a:r>
          </a:p>
          <a:p>
            <a:pPr marL="514350" indent="-514350">
              <a:buAutoNum type="arabicPeriod"/>
            </a:pPr>
            <a:r>
              <a:rPr lang="fi-FI" dirty="0"/>
              <a:t>Ajan- ja paikan määreet sekä demonstratiivipronominit muuttuvat.</a:t>
            </a:r>
          </a:p>
          <a:p>
            <a:pPr marL="514350" indent="-514350">
              <a:buAutoNum type="arabicPeriod"/>
            </a:pPr>
            <a:r>
              <a:rPr lang="fi-FI" dirty="0"/>
              <a:t>Aikamuodot muuttuvat JOS johtolauseen predikaatti (verbi) on imperfektissä.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Päivi: ”Minä kävin täällä eilen.”</a:t>
            </a:r>
          </a:p>
          <a:p>
            <a:pPr marL="0" indent="0">
              <a:buNone/>
            </a:pPr>
            <a:r>
              <a:rPr lang="fi-FI" dirty="0"/>
              <a:t>Päivi huokaa, että hän kävi siellä edellisenä päivänä.</a:t>
            </a:r>
          </a:p>
          <a:p>
            <a:pPr marL="0" indent="0">
              <a:buNone/>
            </a:pPr>
            <a:r>
              <a:rPr lang="fi-FI" dirty="0"/>
              <a:t>Päivi huokasi, että hän kävi/oli käynyt siellä edellisenä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273107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Persoonapronominit muuttuvat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1516" cy="4351338"/>
          </a:xfrm>
        </p:spPr>
        <p:txBody>
          <a:bodyPr/>
          <a:lstStyle/>
          <a:p>
            <a:pPr lvl="0"/>
            <a:r>
              <a:rPr lang="fi-FI" dirty="0"/>
              <a:t>Persoonapronominit muuttuvat uuden näkökulman mukaisiksi.</a:t>
            </a:r>
          </a:p>
          <a:p>
            <a:pPr marL="0" lvl="0" indent="0">
              <a:buNone/>
            </a:pPr>
            <a:endParaRPr lang="fi-FI" dirty="0"/>
          </a:p>
          <a:p>
            <a:r>
              <a:rPr lang="fi-FI" b="1" i="1" dirty="0"/>
              <a:t>                        I</a:t>
            </a:r>
            <a:r>
              <a:rPr lang="fi-FI" i="1" dirty="0"/>
              <a:t>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been</a:t>
            </a:r>
            <a:r>
              <a:rPr lang="fi-FI" i="1" dirty="0"/>
              <a:t> </a:t>
            </a:r>
            <a:r>
              <a:rPr lang="fi-FI" i="1" dirty="0" err="1"/>
              <a:t>ill</a:t>
            </a:r>
            <a:r>
              <a:rPr lang="fi-FI" i="1" dirty="0"/>
              <a:t> and          </a:t>
            </a:r>
            <a:r>
              <a:rPr lang="fi-FI" b="1" i="1" dirty="0" err="1"/>
              <a:t>I</a:t>
            </a:r>
            <a:r>
              <a:rPr lang="fi-FI" i="1" dirty="0" err="1"/>
              <a:t>’ve</a:t>
            </a:r>
            <a:r>
              <a:rPr lang="fi-FI" i="1" dirty="0"/>
              <a:t> </a:t>
            </a:r>
            <a:r>
              <a:rPr lang="fi-FI" i="1" dirty="0" err="1"/>
              <a:t>tried</a:t>
            </a:r>
            <a:r>
              <a:rPr lang="fi-FI" i="1" dirty="0"/>
              <a:t> to </a:t>
            </a:r>
            <a:r>
              <a:rPr lang="fi-FI" i="1" dirty="0" err="1"/>
              <a:t>phone</a:t>
            </a:r>
            <a:r>
              <a:rPr lang="fi-FI" i="1" dirty="0"/>
              <a:t>       </a:t>
            </a:r>
            <a:r>
              <a:rPr lang="fi-FI" b="1" i="1" dirty="0" err="1"/>
              <a:t>you</a:t>
            </a:r>
            <a:r>
              <a:rPr lang="fi-FI" i="1" dirty="0"/>
              <a:t>.	</a:t>
            </a:r>
          </a:p>
          <a:p>
            <a:r>
              <a:rPr lang="fi-FI" i="1" u="sng" dirty="0"/>
              <a:t>He </a:t>
            </a:r>
            <a:r>
              <a:rPr lang="fi-FI" i="1" u="sng" dirty="0" err="1"/>
              <a:t>says</a:t>
            </a:r>
            <a:r>
              <a:rPr lang="fi-FI" i="1" u="sng" dirty="0"/>
              <a:t> </a:t>
            </a:r>
            <a:r>
              <a:rPr lang="fi-FI" i="1" dirty="0" err="1"/>
              <a:t>that</a:t>
            </a:r>
            <a:r>
              <a:rPr lang="fi-FI" i="1" dirty="0"/>
              <a:t> </a:t>
            </a:r>
            <a:r>
              <a:rPr lang="fi-FI" b="1" i="1" dirty="0"/>
              <a:t>he </a:t>
            </a:r>
            <a:r>
              <a:rPr lang="fi-FI" i="1" dirty="0" err="1"/>
              <a:t>has</a:t>
            </a:r>
            <a:r>
              <a:rPr lang="fi-FI" i="1" dirty="0"/>
              <a:t> </a:t>
            </a:r>
            <a:r>
              <a:rPr lang="fi-FI" i="1" dirty="0" err="1"/>
              <a:t>been</a:t>
            </a:r>
            <a:r>
              <a:rPr lang="fi-FI" i="1" dirty="0"/>
              <a:t> </a:t>
            </a:r>
            <a:r>
              <a:rPr lang="fi-FI" i="1" dirty="0" err="1"/>
              <a:t>ill</a:t>
            </a:r>
            <a:r>
              <a:rPr lang="fi-FI" dirty="0"/>
              <a:t> </a:t>
            </a:r>
            <a:r>
              <a:rPr lang="fi-FI" i="1" dirty="0"/>
              <a:t>and </a:t>
            </a:r>
            <a:r>
              <a:rPr lang="fi-FI" i="1" dirty="0" err="1"/>
              <a:t>that</a:t>
            </a:r>
            <a:r>
              <a:rPr lang="fi-FI" i="1" dirty="0"/>
              <a:t> </a:t>
            </a:r>
            <a:r>
              <a:rPr lang="fi-FI" b="1" i="1" dirty="0"/>
              <a:t>he</a:t>
            </a:r>
            <a:r>
              <a:rPr lang="fi-FI" i="1" dirty="0"/>
              <a:t> </a:t>
            </a:r>
            <a:r>
              <a:rPr lang="fi-FI" i="1" dirty="0" err="1"/>
              <a:t>has</a:t>
            </a:r>
            <a:r>
              <a:rPr lang="fi-FI" i="1" dirty="0"/>
              <a:t> </a:t>
            </a:r>
            <a:r>
              <a:rPr lang="fi-FI" i="1" dirty="0" err="1"/>
              <a:t>tried</a:t>
            </a:r>
            <a:r>
              <a:rPr lang="fi-FI" i="1" dirty="0"/>
              <a:t> to </a:t>
            </a:r>
            <a:r>
              <a:rPr lang="fi-FI" i="1" dirty="0" err="1"/>
              <a:t>phone</a:t>
            </a:r>
            <a:r>
              <a:rPr lang="fi-FI" i="1" dirty="0"/>
              <a:t> </a:t>
            </a:r>
            <a:r>
              <a:rPr lang="fi-FI" b="1" i="1" dirty="0"/>
              <a:t>me/us</a:t>
            </a:r>
            <a:r>
              <a:rPr lang="fi-FI" i="1" dirty="0"/>
              <a:t>.</a:t>
            </a:r>
          </a:p>
          <a:p>
            <a:endParaRPr lang="fi-FI" i="1" dirty="0"/>
          </a:p>
          <a:p>
            <a:r>
              <a:rPr lang="fi-FI" dirty="0"/>
              <a:t>johtolause</a:t>
            </a:r>
          </a:p>
          <a:p>
            <a:endParaRPr lang="fi-FI" dirty="0"/>
          </a:p>
        </p:txBody>
      </p:sp>
      <p:sp>
        <p:nvSpPr>
          <p:cNvPr id="4" name="Ylänuoli 3"/>
          <p:cNvSpPr/>
          <p:nvPr/>
        </p:nvSpPr>
        <p:spPr>
          <a:xfrm>
            <a:off x="1416676" y="3815331"/>
            <a:ext cx="270456" cy="5537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737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9093" y="365125"/>
            <a:ext cx="11565227" cy="1325563"/>
          </a:xfrm>
        </p:spPr>
        <p:txBody>
          <a:bodyPr/>
          <a:lstStyle/>
          <a:p>
            <a:pPr algn="ctr"/>
            <a:r>
              <a:rPr lang="fi-FI" dirty="0"/>
              <a:t>Ajan- ja paikan määreet sekä </a:t>
            </a:r>
            <a:r>
              <a:rPr lang="fi-FI" dirty="0" err="1"/>
              <a:t>demonstratiivi</a:t>
            </a:r>
            <a:r>
              <a:rPr lang="fi-FI" dirty="0"/>
              <a:t>-pronominit muuttuvat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2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b="1" dirty="0"/>
              <a:t>SUORA ESITYS	EPÄSUORA ESITYS</a:t>
            </a:r>
            <a:endParaRPr lang="fi-FI" dirty="0"/>
          </a:p>
          <a:p>
            <a:r>
              <a:rPr lang="fi-FI" dirty="0" err="1"/>
              <a:t>this</a:t>
            </a:r>
            <a:r>
              <a:rPr lang="fi-FI" dirty="0"/>
              <a:t>			</a:t>
            </a:r>
            <a:r>
              <a:rPr lang="fi-FI" dirty="0" err="1"/>
              <a:t>that</a:t>
            </a:r>
            <a:endParaRPr lang="fi-FI" dirty="0"/>
          </a:p>
          <a:p>
            <a:r>
              <a:rPr lang="fi-FI" dirty="0" err="1"/>
              <a:t>these</a:t>
            </a:r>
            <a:r>
              <a:rPr lang="fi-FI" dirty="0"/>
              <a:t>		</a:t>
            </a:r>
            <a:r>
              <a:rPr lang="fi-FI" dirty="0" err="1"/>
              <a:t>the</a:t>
            </a:r>
            <a:r>
              <a:rPr lang="fi-FI" dirty="0"/>
              <a:t> /</a:t>
            </a:r>
            <a:r>
              <a:rPr lang="fi-FI" dirty="0" err="1"/>
              <a:t>those</a:t>
            </a:r>
            <a:endParaRPr lang="fi-FI" dirty="0"/>
          </a:p>
          <a:p>
            <a:r>
              <a:rPr lang="fi-FI" dirty="0" err="1"/>
              <a:t>here</a:t>
            </a:r>
            <a:r>
              <a:rPr lang="fi-FI" dirty="0"/>
              <a:t>			</a:t>
            </a:r>
            <a:r>
              <a:rPr lang="fi-FI" dirty="0" err="1"/>
              <a:t>there</a:t>
            </a:r>
            <a:endParaRPr lang="fi-FI" dirty="0"/>
          </a:p>
          <a:p>
            <a:r>
              <a:rPr lang="fi-FI" dirty="0" err="1"/>
              <a:t>today</a:t>
            </a:r>
            <a:r>
              <a:rPr lang="fi-FI" dirty="0"/>
              <a:t>		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 /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day</a:t>
            </a:r>
            <a:endParaRPr lang="fi-FI" dirty="0"/>
          </a:p>
          <a:p>
            <a:r>
              <a:rPr lang="fi-FI" dirty="0" err="1"/>
              <a:t>yesterday</a:t>
            </a:r>
            <a:r>
              <a:rPr lang="fi-FI" dirty="0"/>
              <a:t>		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 </a:t>
            </a:r>
            <a:r>
              <a:rPr lang="fi-FI" dirty="0" err="1"/>
              <a:t>before</a:t>
            </a:r>
            <a:endParaRPr lang="fi-FI" dirty="0"/>
          </a:p>
          <a:p>
            <a:r>
              <a:rPr lang="fi-FI" dirty="0" err="1"/>
              <a:t>tomorrow</a:t>
            </a:r>
            <a:r>
              <a:rPr lang="fi-FI" dirty="0"/>
              <a:t>		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 /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day</a:t>
            </a:r>
            <a:endParaRPr lang="fi-FI" dirty="0"/>
          </a:p>
          <a:p>
            <a:r>
              <a:rPr lang="fi-FI" dirty="0" err="1"/>
              <a:t>now</a:t>
            </a:r>
            <a:r>
              <a:rPr lang="fi-FI" dirty="0"/>
              <a:t>			</a:t>
            </a:r>
            <a:r>
              <a:rPr lang="fi-FI" dirty="0" err="1"/>
              <a:t>then</a:t>
            </a:r>
            <a:endParaRPr lang="fi-FI" dirty="0"/>
          </a:p>
          <a:p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		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/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</a:t>
            </a:r>
            <a:r>
              <a:rPr lang="fi-FI" dirty="0" err="1"/>
              <a:t>after</a:t>
            </a:r>
            <a:endParaRPr lang="fi-FI" dirty="0"/>
          </a:p>
          <a:p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		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previous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 /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 </a:t>
            </a:r>
            <a:r>
              <a:rPr lang="fi-FI" dirty="0" err="1"/>
              <a:t>before</a:t>
            </a:r>
            <a:endParaRPr lang="fi-FI" dirty="0"/>
          </a:p>
          <a:p>
            <a:r>
              <a:rPr lang="fi-FI" dirty="0" err="1"/>
              <a:t>ago</a:t>
            </a:r>
            <a:r>
              <a:rPr lang="fi-FI" dirty="0"/>
              <a:t>			</a:t>
            </a:r>
            <a:r>
              <a:rPr lang="fi-FI" dirty="0" err="1"/>
              <a:t>earlier</a:t>
            </a:r>
            <a:r>
              <a:rPr lang="fi-FI" dirty="0"/>
              <a:t> /</a:t>
            </a:r>
            <a:r>
              <a:rPr lang="fi-FI" dirty="0" err="1"/>
              <a:t>before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580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3183" y="135230"/>
            <a:ext cx="11681138" cy="965984"/>
          </a:xfrm>
        </p:spPr>
        <p:txBody>
          <a:bodyPr>
            <a:normAutofit/>
          </a:bodyPr>
          <a:lstStyle/>
          <a:p>
            <a:r>
              <a:rPr lang="fi-FI" sz="4000" dirty="0"/>
              <a:t>Aikamuoto muuttuu, jos johtolause on imperfektissä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101214"/>
            <a:ext cx="10515600" cy="5621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latin typeface="+mj-lt"/>
              </a:rPr>
              <a:t>SUORA ESITYS		EPÄSUORA ESITYS</a:t>
            </a:r>
          </a:p>
          <a:p>
            <a:r>
              <a:rPr lang="fi-FI" dirty="0"/>
              <a:t>preesens			imperfekti</a:t>
            </a:r>
          </a:p>
          <a:p>
            <a:r>
              <a:rPr lang="fi-FI" dirty="0"/>
              <a:t>imperfekti			pluskvamperfekti</a:t>
            </a:r>
          </a:p>
          <a:p>
            <a:r>
              <a:rPr lang="fi-FI" dirty="0"/>
              <a:t>perfekti			pluskvamperfekti</a:t>
            </a:r>
          </a:p>
          <a:p>
            <a:r>
              <a:rPr lang="fi-FI" dirty="0"/>
              <a:t>pluskvamperfekti		pluskvamperfekti</a:t>
            </a:r>
          </a:p>
          <a:p>
            <a:r>
              <a:rPr lang="fi-FI" dirty="0"/>
              <a:t>futuuri			I konditionaali</a:t>
            </a:r>
          </a:p>
          <a:p>
            <a:r>
              <a:rPr lang="fi-FI" dirty="0"/>
              <a:t>I konditionaali		II konditionaali</a:t>
            </a:r>
          </a:p>
          <a:p>
            <a:r>
              <a:rPr lang="fi-FI" dirty="0" err="1"/>
              <a:t>can</a:t>
            </a:r>
            <a:r>
              <a:rPr lang="fi-FI" dirty="0"/>
              <a:t>				</a:t>
            </a:r>
            <a:r>
              <a:rPr lang="fi-FI" dirty="0" err="1"/>
              <a:t>could</a:t>
            </a:r>
            <a:endParaRPr lang="fi-FI" dirty="0"/>
          </a:p>
          <a:p>
            <a:r>
              <a:rPr lang="fi-FI" dirty="0" err="1"/>
              <a:t>may</a:t>
            </a:r>
            <a:r>
              <a:rPr lang="fi-FI" dirty="0"/>
              <a:t>				</a:t>
            </a:r>
            <a:r>
              <a:rPr lang="fi-FI" dirty="0" err="1"/>
              <a:t>might</a:t>
            </a:r>
            <a:endParaRPr lang="fi-FI" dirty="0"/>
          </a:p>
          <a:p>
            <a:r>
              <a:rPr lang="fi-FI" dirty="0" err="1"/>
              <a:t>must</a:t>
            </a:r>
            <a:r>
              <a:rPr lang="fi-FI" dirty="0"/>
              <a:t>			</a:t>
            </a:r>
            <a:r>
              <a:rPr lang="fi-FI" dirty="0" err="1"/>
              <a:t>had</a:t>
            </a:r>
            <a:r>
              <a:rPr lang="fi-FI" dirty="0"/>
              <a:t> to (mennyt aika)</a:t>
            </a:r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to (tuleva aika)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7234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Aikamuoto muuttuu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Kun johtolause on menneen ajan aikamuodossa (imperfekti, pluskvamperfekti tai konditionaali), raportoidunkin lauseen verbien täytyy olla saman aikamuotokategorian aikamuodoissa.</a:t>
            </a:r>
          </a:p>
          <a:p>
            <a:pPr marL="0" lvl="0" indent="0">
              <a:buNone/>
            </a:pPr>
            <a:endParaRPr lang="fi-FI" dirty="0"/>
          </a:p>
          <a:p>
            <a:r>
              <a:rPr lang="fi-FI" i="1" dirty="0"/>
              <a:t>                        I </a:t>
            </a:r>
            <a:r>
              <a:rPr lang="fi-FI" b="1" i="1" dirty="0" err="1"/>
              <a:t>have</a:t>
            </a:r>
            <a:r>
              <a:rPr lang="fi-FI" b="1" i="1" dirty="0"/>
              <a:t> </a:t>
            </a:r>
            <a:r>
              <a:rPr lang="fi-FI" b="1" i="1" dirty="0" err="1"/>
              <a:t>been</a:t>
            </a:r>
            <a:r>
              <a:rPr lang="fi-FI" b="1" i="1" dirty="0"/>
              <a:t> </a:t>
            </a:r>
            <a:r>
              <a:rPr lang="fi-FI" i="1" dirty="0" err="1"/>
              <a:t>ill</a:t>
            </a:r>
            <a:r>
              <a:rPr lang="fi-FI" i="1" dirty="0"/>
              <a:t> and </a:t>
            </a:r>
            <a:r>
              <a:rPr lang="fi-FI" i="1" dirty="0" err="1"/>
              <a:t>I’</a:t>
            </a:r>
            <a:r>
              <a:rPr lang="fi-FI" b="1" i="1" dirty="0" err="1"/>
              <a:t>ve</a:t>
            </a:r>
            <a:r>
              <a:rPr lang="fi-FI" b="1" i="1" dirty="0"/>
              <a:t> </a:t>
            </a:r>
            <a:r>
              <a:rPr lang="fi-FI" b="1" i="1" dirty="0" err="1"/>
              <a:t>tried</a:t>
            </a:r>
            <a:r>
              <a:rPr lang="fi-FI" b="1" i="1" dirty="0"/>
              <a:t> </a:t>
            </a:r>
            <a:r>
              <a:rPr lang="fi-FI" i="1" dirty="0"/>
              <a:t>to </a:t>
            </a:r>
            <a:r>
              <a:rPr lang="fi-FI" i="1" dirty="0" err="1"/>
              <a:t>phone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.		</a:t>
            </a:r>
          </a:p>
          <a:p>
            <a:r>
              <a:rPr lang="fi-FI" i="1" u="sng" dirty="0"/>
              <a:t>He </a:t>
            </a:r>
            <a:r>
              <a:rPr lang="fi-FI" i="1" u="sng" dirty="0" err="1"/>
              <a:t>said</a:t>
            </a:r>
            <a:r>
              <a:rPr lang="fi-FI" i="1" u="sng" dirty="0"/>
              <a:t> </a:t>
            </a:r>
            <a:r>
              <a:rPr lang="fi-FI" i="1" dirty="0" err="1"/>
              <a:t>that</a:t>
            </a:r>
            <a:r>
              <a:rPr lang="fi-FI" i="1" dirty="0"/>
              <a:t> he</a:t>
            </a:r>
            <a:r>
              <a:rPr lang="fi-FI" b="1" i="1" dirty="0"/>
              <a:t> </a:t>
            </a:r>
            <a:r>
              <a:rPr lang="fi-FI" b="1" i="1" dirty="0" err="1"/>
              <a:t>had</a:t>
            </a:r>
            <a:r>
              <a:rPr lang="fi-FI" b="1" i="1" dirty="0"/>
              <a:t> </a:t>
            </a:r>
            <a:r>
              <a:rPr lang="fi-FI" b="1" i="1" dirty="0" err="1"/>
              <a:t>been</a:t>
            </a:r>
            <a:r>
              <a:rPr lang="fi-FI" b="1" i="1" dirty="0"/>
              <a:t> </a:t>
            </a:r>
            <a:r>
              <a:rPr lang="fi-FI" i="1" dirty="0" err="1"/>
              <a:t>ill</a:t>
            </a:r>
            <a:r>
              <a:rPr lang="fi-FI" dirty="0"/>
              <a:t> </a:t>
            </a:r>
            <a:r>
              <a:rPr lang="fi-FI" i="1" dirty="0"/>
              <a:t>and </a:t>
            </a:r>
            <a:r>
              <a:rPr lang="fi-FI" i="1" dirty="0" err="1"/>
              <a:t>that</a:t>
            </a:r>
            <a:r>
              <a:rPr lang="fi-FI" i="1" dirty="0"/>
              <a:t> he </a:t>
            </a:r>
            <a:r>
              <a:rPr lang="fi-FI" b="1" i="1" dirty="0" err="1"/>
              <a:t>had</a:t>
            </a:r>
            <a:r>
              <a:rPr lang="fi-FI" b="1" i="1" dirty="0"/>
              <a:t> </a:t>
            </a:r>
            <a:r>
              <a:rPr lang="fi-FI" b="1" i="1" dirty="0" err="1"/>
              <a:t>tried</a:t>
            </a:r>
            <a:r>
              <a:rPr lang="fi-FI" b="1" i="1" dirty="0"/>
              <a:t> </a:t>
            </a:r>
            <a:r>
              <a:rPr lang="fi-FI" i="1" dirty="0"/>
              <a:t>to </a:t>
            </a:r>
            <a:r>
              <a:rPr lang="fi-FI" i="1" dirty="0" err="1"/>
              <a:t>phone</a:t>
            </a:r>
            <a:r>
              <a:rPr lang="fi-FI" i="1" dirty="0"/>
              <a:t> me/us.</a:t>
            </a:r>
          </a:p>
          <a:p>
            <a:endParaRPr lang="fi-FI" i="1" dirty="0"/>
          </a:p>
          <a:p>
            <a:r>
              <a:rPr lang="fi-FI" dirty="0"/>
              <a:t>johtolause</a:t>
            </a:r>
          </a:p>
          <a:p>
            <a:endParaRPr lang="fi-FI" dirty="0"/>
          </a:p>
        </p:txBody>
      </p:sp>
      <p:sp>
        <p:nvSpPr>
          <p:cNvPr id="4" name="Ylänuoli 3"/>
          <p:cNvSpPr/>
          <p:nvPr/>
        </p:nvSpPr>
        <p:spPr>
          <a:xfrm>
            <a:off x="1408229" y="4621300"/>
            <a:ext cx="270456" cy="5537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713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Epäsuora kysymys: 3 lisäsääntöä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b="1" dirty="0"/>
              <a:t>1. Sanajärjestys on suora (subjekti ennen predikaattia): </a:t>
            </a:r>
            <a:br>
              <a:rPr lang="fi-FI" dirty="0"/>
            </a:br>
            <a:r>
              <a:rPr lang="fi-FI" dirty="0"/>
              <a:t>             </a:t>
            </a:r>
            <a:r>
              <a:rPr lang="fi-FI" i="1" dirty="0"/>
              <a:t>”</a:t>
            </a:r>
            <a:r>
              <a:rPr lang="fi-FI" i="1" dirty="0" err="1"/>
              <a:t>Why</a:t>
            </a:r>
            <a:r>
              <a:rPr lang="fi-FI" i="1" dirty="0"/>
              <a:t>  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 </a:t>
            </a:r>
            <a:r>
              <a:rPr lang="fi-FI" i="1" dirty="0" err="1"/>
              <a:t>late</a:t>
            </a:r>
            <a:r>
              <a:rPr lang="fi-FI" i="1" dirty="0"/>
              <a:t>   </a:t>
            </a:r>
            <a:r>
              <a:rPr lang="fi-FI" i="1" dirty="0" err="1"/>
              <a:t>today</a:t>
            </a:r>
            <a:r>
              <a:rPr lang="fi-FI" i="1" dirty="0"/>
              <a:t>?”	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i="1" u="sng" dirty="0"/>
              <a:t>He </a:t>
            </a:r>
            <a:r>
              <a:rPr lang="fi-FI" i="1" u="sng" dirty="0" err="1"/>
              <a:t>asked</a:t>
            </a:r>
            <a:r>
              <a:rPr lang="fi-FI" i="1" u="sng" dirty="0"/>
              <a:t> </a:t>
            </a:r>
            <a:r>
              <a:rPr lang="fi-FI" i="1" dirty="0" err="1"/>
              <a:t>why</a:t>
            </a:r>
            <a:r>
              <a:rPr lang="fi-FI" i="1" dirty="0"/>
              <a:t>   I </a:t>
            </a:r>
            <a:r>
              <a:rPr lang="fi-FI" i="1" dirty="0" err="1"/>
              <a:t>was</a:t>
            </a:r>
            <a:r>
              <a:rPr lang="fi-FI" i="1" dirty="0"/>
              <a:t>      </a:t>
            </a:r>
            <a:r>
              <a:rPr lang="fi-FI" i="1" dirty="0" err="1"/>
              <a:t>late</a:t>
            </a:r>
            <a:r>
              <a:rPr lang="fi-FI" i="1" dirty="0"/>
              <a:t>   </a:t>
            </a:r>
            <a:r>
              <a:rPr lang="fi-FI" i="1" dirty="0" err="1"/>
              <a:t>that</a:t>
            </a:r>
            <a:r>
              <a:rPr lang="fi-FI" i="1" dirty="0"/>
              <a:t> </a:t>
            </a:r>
            <a:r>
              <a:rPr lang="fi-FI" i="1" dirty="0" err="1"/>
              <a:t>day</a:t>
            </a:r>
            <a:r>
              <a:rPr lang="fi-FI" i="1" dirty="0"/>
              <a:t>. </a:t>
            </a:r>
            <a:br>
              <a:rPr lang="fi-FI" i="1" dirty="0"/>
            </a:br>
            <a:br>
              <a:rPr lang="fi-FI" i="1" dirty="0"/>
            </a:br>
            <a:endParaRPr lang="fi-FI" i="1" dirty="0"/>
          </a:p>
          <a:p>
            <a:pPr marL="0" indent="0">
              <a:buNone/>
            </a:pPr>
            <a:r>
              <a:rPr lang="fi-FI" i="1" dirty="0"/>
              <a:t>			   ”</a:t>
            </a:r>
            <a:r>
              <a:rPr lang="fi-FI" i="1" dirty="0" err="1"/>
              <a:t>Do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</a:t>
            </a:r>
            <a:r>
              <a:rPr lang="fi-FI" i="1" dirty="0" err="1"/>
              <a:t>know</a:t>
            </a:r>
            <a:r>
              <a:rPr lang="fi-FI" i="1" dirty="0"/>
              <a:t> </a:t>
            </a:r>
            <a:r>
              <a:rPr lang="fi-FI" i="1" dirty="0" err="1"/>
              <a:t>them</a:t>
            </a:r>
            <a:r>
              <a:rPr lang="fi-FI" i="1" dirty="0"/>
              <a:t>?”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i="1" dirty="0"/>
              <a:t>He </a:t>
            </a:r>
            <a:r>
              <a:rPr lang="fi-FI" i="1" dirty="0" err="1"/>
              <a:t>wanted</a:t>
            </a:r>
            <a:r>
              <a:rPr lang="fi-FI" i="1" dirty="0"/>
              <a:t> to </a:t>
            </a:r>
            <a:r>
              <a:rPr lang="fi-FI" i="1" dirty="0" err="1"/>
              <a:t>know</a:t>
            </a:r>
            <a:r>
              <a:rPr lang="fi-FI" i="1" dirty="0"/>
              <a:t> </a:t>
            </a:r>
            <a:r>
              <a:rPr lang="fi-FI" b="1" i="1" dirty="0" err="1"/>
              <a:t>if</a:t>
            </a:r>
            <a:r>
              <a:rPr lang="fi-FI" b="1" i="1" dirty="0"/>
              <a:t> </a:t>
            </a:r>
            <a:r>
              <a:rPr lang="fi-FI" i="1" dirty="0"/>
              <a:t> I/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knew</a:t>
            </a:r>
            <a:r>
              <a:rPr lang="fi-FI" i="1" dirty="0"/>
              <a:t> </a:t>
            </a:r>
            <a:r>
              <a:rPr lang="fi-FI" i="1" dirty="0" err="1"/>
              <a:t>them</a:t>
            </a:r>
            <a:r>
              <a:rPr lang="fi-FI" i="1" dirty="0"/>
              <a:t>.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endParaRPr lang="fi-FI" i="1" dirty="0"/>
          </a:p>
          <a:p>
            <a:endParaRPr lang="fi-FI" dirty="0"/>
          </a:p>
        </p:txBody>
      </p:sp>
      <p:cxnSp>
        <p:nvCxnSpPr>
          <p:cNvPr id="9" name="Suora nuoliyhdysviiva 8"/>
          <p:cNvCxnSpPr/>
          <p:nvPr/>
        </p:nvCxnSpPr>
        <p:spPr>
          <a:xfrm>
            <a:off x="3271234" y="2659778"/>
            <a:ext cx="476518" cy="7212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/>
          <p:nvPr/>
        </p:nvCxnSpPr>
        <p:spPr>
          <a:xfrm flipH="1">
            <a:off x="3271234" y="2762809"/>
            <a:ext cx="592428" cy="6181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nuoliyhdysviiva 14"/>
          <p:cNvCxnSpPr/>
          <p:nvPr/>
        </p:nvCxnSpPr>
        <p:spPr>
          <a:xfrm>
            <a:off x="4262907" y="4913581"/>
            <a:ext cx="425003" cy="7856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 flipH="1">
            <a:off x="4282918" y="4871207"/>
            <a:ext cx="579550" cy="7469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65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9656"/>
            <a:ext cx="11226800" cy="653142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i-FI" b="1" dirty="0"/>
              <a:t>2. </a:t>
            </a:r>
            <a:r>
              <a:rPr lang="fi-FI" b="1" dirty="0" err="1"/>
              <a:t>Do</a:t>
            </a:r>
            <a:r>
              <a:rPr lang="fi-FI" b="1" dirty="0"/>
              <a:t>-apuverbiä ei käytetä</a:t>
            </a:r>
          </a:p>
          <a:p>
            <a:pPr marL="0" indent="0">
              <a:buNone/>
            </a:pPr>
            <a:r>
              <a:rPr lang="fi-FI" i="1" dirty="0"/>
              <a:t>                                    </a:t>
            </a:r>
            <a:r>
              <a:rPr lang="fi-FI" i="1" dirty="0" err="1"/>
              <a:t>What</a:t>
            </a:r>
            <a:r>
              <a:rPr lang="fi-FI" i="1" dirty="0"/>
              <a:t> </a:t>
            </a:r>
            <a:r>
              <a:rPr lang="fi-FI" b="1" i="1" dirty="0" err="1"/>
              <a:t>do</a:t>
            </a:r>
            <a:r>
              <a:rPr lang="fi-FI" b="1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</a:t>
            </a:r>
            <a:r>
              <a:rPr lang="fi-FI" b="1" i="1" dirty="0" err="1"/>
              <a:t>think</a:t>
            </a:r>
            <a:r>
              <a:rPr lang="fi-FI" b="1" i="1" dirty="0"/>
              <a:t> </a:t>
            </a:r>
            <a:r>
              <a:rPr lang="fi-FI" i="1" dirty="0"/>
              <a:t>of my </a:t>
            </a:r>
            <a:r>
              <a:rPr lang="fi-FI" i="1" dirty="0" err="1"/>
              <a:t>new</a:t>
            </a:r>
            <a:r>
              <a:rPr lang="fi-FI" i="1" dirty="0"/>
              <a:t> </a:t>
            </a:r>
            <a:r>
              <a:rPr lang="fi-FI" i="1" dirty="0" err="1"/>
              <a:t>laptop</a:t>
            </a:r>
            <a:r>
              <a:rPr lang="fi-FI" i="1" dirty="0"/>
              <a:t>?	</a:t>
            </a:r>
            <a:br>
              <a:rPr lang="fi-FI" i="1" dirty="0"/>
            </a:br>
            <a:r>
              <a:rPr lang="fi-FI" i="1" dirty="0"/>
              <a:t>Jesse </a:t>
            </a:r>
            <a:r>
              <a:rPr lang="fi-FI" i="1" dirty="0" err="1"/>
              <a:t>wants</a:t>
            </a:r>
            <a:r>
              <a:rPr lang="fi-FI" i="1" dirty="0"/>
              <a:t> to </a:t>
            </a:r>
            <a:r>
              <a:rPr lang="fi-FI" i="1" dirty="0" err="1"/>
              <a:t>know</a:t>
            </a:r>
            <a:r>
              <a:rPr lang="fi-FI" i="1" dirty="0"/>
              <a:t> </a:t>
            </a:r>
            <a:r>
              <a:rPr lang="fi-FI" i="1" dirty="0" err="1"/>
              <a:t>what</a:t>
            </a:r>
            <a:r>
              <a:rPr lang="fi-FI" i="1" dirty="0"/>
              <a:t> </a:t>
            </a:r>
            <a:r>
              <a:rPr lang="fi-FI" b="1" i="1" dirty="0" err="1"/>
              <a:t>we</a:t>
            </a:r>
            <a:r>
              <a:rPr lang="fi-FI" b="1" i="1" dirty="0"/>
              <a:t> </a:t>
            </a:r>
            <a:r>
              <a:rPr lang="fi-FI" b="1" i="1" dirty="0" err="1"/>
              <a:t>think</a:t>
            </a:r>
            <a:r>
              <a:rPr lang="fi-FI" i="1" dirty="0"/>
              <a:t> of </a:t>
            </a:r>
            <a:r>
              <a:rPr lang="fi-FI" i="1" dirty="0" err="1"/>
              <a:t>his</a:t>
            </a:r>
            <a:r>
              <a:rPr lang="fi-FI" i="1" dirty="0"/>
              <a:t> </a:t>
            </a:r>
            <a:r>
              <a:rPr lang="fi-FI" i="1" dirty="0" err="1"/>
              <a:t>new</a:t>
            </a:r>
            <a:r>
              <a:rPr lang="fi-FI" i="1" dirty="0"/>
              <a:t> </a:t>
            </a:r>
            <a:r>
              <a:rPr lang="fi-FI" i="1" dirty="0" err="1"/>
              <a:t>laptop</a:t>
            </a:r>
            <a:r>
              <a:rPr lang="fi-FI" i="1" dirty="0"/>
              <a:t>.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 </a:t>
            </a:r>
            <a:br>
              <a:rPr lang="fi-FI" i="1" dirty="0"/>
            </a:br>
            <a:r>
              <a:rPr lang="fi-FI" i="1" dirty="0"/>
              <a:t>    </a:t>
            </a:r>
            <a:r>
              <a:rPr lang="fi-FI" dirty="0"/>
              <a:t>Kieltolauseessa on kuitenkin tarvittaessa </a:t>
            </a:r>
            <a:r>
              <a:rPr lang="fi-FI" b="1" dirty="0" err="1"/>
              <a:t>do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 i="1" dirty="0"/>
              <a:t>                                          </a:t>
            </a:r>
            <a:r>
              <a:rPr lang="fi-FI" i="1" dirty="0" err="1"/>
              <a:t>Why</a:t>
            </a:r>
            <a:r>
              <a:rPr lang="fi-FI" i="1" dirty="0"/>
              <a:t> </a:t>
            </a:r>
            <a:r>
              <a:rPr lang="fi-FI" b="1" i="1" dirty="0" err="1"/>
              <a:t>don’t</a:t>
            </a:r>
            <a:r>
              <a:rPr lang="fi-FI" b="1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</a:t>
            </a:r>
            <a:r>
              <a:rPr lang="fi-FI" b="1" i="1" dirty="0" err="1"/>
              <a:t>agree</a:t>
            </a:r>
            <a:r>
              <a:rPr lang="fi-FI" i="1" dirty="0"/>
              <a:t>?		</a:t>
            </a:r>
            <a:br>
              <a:rPr lang="fi-FI" i="1" dirty="0"/>
            </a:br>
            <a:r>
              <a:rPr lang="fi-FI" i="1" dirty="0"/>
              <a:t>He </a:t>
            </a:r>
            <a:r>
              <a:rPr lang="fi-FI" i="1" dirty="0" err="1"/>
              <a:t>keeps</a:t>
            </a:r>
            <a:r>
              <a:rPr lang="fi-FI" i="1" dirty="0"/>
              <a:t> </a:t>
            </a:r>
            <a:r>
              <a:rPr lang="fi-FI" i="1" dirty="0" err="1"/>
              <a:t>whining</a:t>
            </a:r>
            <a:r>
              <a:rPr lang="fi-FI" i="1" dirty="0"/>
              <a:t> </a:t>
            </a:r>
            <a:r>
              <a:rPr lang="fi-FI" i="1" dirty="0" err="1"/>
              <a:t>about</a:t>
            </a:r>
            <a:r>
              <a:rPr lang="fi-FI" i="1" dirty="0"/>
              <a:t> </a:t>
            </a:r>
            <a:r>
              <a:rPr lang="fi-FI" i="1" dirty="0" err="1"/>
              <a:t>why</a:t>
            </a:r>
            <a:r>
              <a:rPr lang="fi-FI" i="1" dirty="0"/>
              <a:t>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b="1" i="1" dirty="0" err="1"/>
              <a:t>don’t</a:t>
            </a:r>
            <a:r>
              <a:rPr lang="fi-FI" b="1" i="1" dirty="0"/>
              <a:t> </a:t>
            </a:r>
            <a:r>
              <a:rPr lang="fi-FI" b="1" i="1" dirty="0" err="1"/>
              <a:t>agree</a:t>
            </a:r>
            <a:r>
              <a:rPr lang="fi-FI" i="1" dirty="0"/>
              <a:t>.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lvl="0" indent="0">
              <a:buNone/>
            </a:pPr>
            <a:r>
              <a:rPr lang="fi-FI" dirty="0"/>
              <a:t>3. Jos kysymyssana puuttuu, kysymyssanaksi lisätään </a:t>
            </a:r>
            <a:r>
              <a:rPr lang="fi-FI" b="1" dirty="0" err="1"/>
              <a:t>if</a:t>
            </a:r>
            <a:r>
              <a:rPr lang="fi-FI" b="1" dirty="0"/>
              <a:t> </a:t>
            </a:r>
            <a:r>
              <a:rPr lang="fi-FI" dirty="0"/>
              <a:t>tai </a:t>
            </a:r>
            <a:r>
              <a:rPr lang="fi-FI" b="1" dirty="0" err="1"/>
              <a:t>whether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i="1" dirty="0"/>
              <a:t>                     </a:t>
            </a:r>
            <a:r>
              <a:rPr lang="fi-FI" i="1" strike="sngStrike" dirty="0" err="1"/>
              <a:t>Do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</a:t>
            </a:r>
            <a:r>
              <a:rPr lang="fi-FI" i="1" dirty="0" err="1"/>
              <a:t>need</a:t>
            </a:r>
            <a:r>
              <a:rPr lang="fi-FI" i="1" dirty="0"/>
              <a:t>   </a:t>
            </a:r>
            <a:r>
              <a:rPr lang="fi-FI" i="1" dirty="0" err="1"/>
              <a:t>further</a:t>
            </a:r>
            <a:r>
              <a:rPr lang="fi-FI" i="1" dirty="0"/>
              <a:t> </a:t>
            </a:r>
            <a:r>
              <a:rPr lang="fi-FI" i="1" dirty="0" err="1"/>
              <a:t>information</a:t>
            </a:r>
            <a:r>
              <a:rPr lang="fi-FI" i="1" dirty="0"/>
              <a:t>?	</a:t>
            </a:r>
            <a:br>
              <a:rPr lang="fi-FI" i="1" dirty="0"/>
            </a:br>
            <a:r>
              <a:rPr lang="fi-FI" i="1" dirty="0"/>
              <a:t>He </a:t>
            </a:r>
            <a:r>
              <a:rPr lang="fi-FI" i="1" dirty="0" err="1"/>
              <a:t>asked</a:t>
            </a:r>
            <a:r>
              <a:rPr lang="fi-FI" i="1" dirty="0"/>
              <a:t> us </a:t>
            </a:r>
            <a:r>
              <a:rPr lang="fi-FI" b="1" i="1" dirty="0" err="1"/>
              <a:t>if</a:t>
            </a:r>
            <a:r>
              <a:rPr lang="fi-FI" i="1" dirty="0"/>
              <a:t>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needed</a:t>
            </a:r>
            <a:r>
              <a:rPr lang="fi-FI" i="1" dirty="0"/>
              <a:t> </a:t>
            </a:r>
            <a:r>
              <a:rPr lang="fi-FI" i="1" dirty="0" err="1"/>
              <a:t>further</a:t>
            </a:r>
            <a:r>
              <a:rPr lang="fi-FI" i="1" dirty="0"/>
              <a:t> </a:t>
            </a:r>
            <a:r>
              <a:rPr lang="fi-FI" i="1" dirty="0" err="1"/>
              <a:t>information</a:t>
            </a:r>
            <a:r>
              <a:rPr lang="fi-FI" i="1" dirty="0"/>
              <a:t>.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                                      </a:t>
            </a:r>
            <a:r>
              <a:rPr lang="fi-FI" i="1" dirty="0" err="1"/>
              <a:t>Will</a:t>
            </a:r>
            <a:r>
              <a:rPr lang="fi-FI" i="1" dirty="0"/>
              <a:t> </a:t>
            </a:r>
            <a:r>
              <a:rPr lang="fi-FI" i="1" dirty="0" err="1"/>
              <a:t>you</a:t>
            </a:r>
            <a:r>
              <a:rPr lang="fi-FI" i="1" dirty="0"/>
              <a:t>     </a:t>
            </a:r>
            <a:r>
              <a:rPr lang="fi-FI" i="1" dirty="0" err="1"/>
              <a:t>come</a:t>
            </a:r>
            <a:r>
              <a:rPr lang="fi-FI" i="1" dirty="0"/>
              <a:t> on </a:t>
            </a:r>
            <a:r>
              <a:rPr lang="fi-FI" i="1" dirty="0" err="1"/>
              <a:t>Monday</a:t>
            </a:r>
            <a:r>
              <a:rPr lang="fi-FI" i="1" dirty="0"/>
              <a:t>? 		</a:t>
            </a:r>
            <a:br>
              <a:rPr lang="fi-FI" i="1" dirty="0"/>
            </a:br>
            <a:r>
              <a:rPr lang="fi-FI" i="1" dirty="0" err="1"/>
              <a:t>They</a:t>
            </a:r>
            <a:r>
              <a:rPr lang="fi-FI" i="1" dirty="0"/>
              <a:t> </a:t>
            </a:r>
            <a:r>
              <a:rPr lang="fi-FI" i="1" dirty="0" err="1"/>
              <a:t>asked</a:t>
            </a:r>
            <a:r>
              <a:rPr lang="fi-FI" i="1" dirty="0"/>
              <a:t> </a:t>
            </a:r>
            <a:r>
              <a:rPr lang="fi-FI" b="1" i="1" dirty="0" err="1"/>
              <a:t>if</a:t>
            </a:r>
            <a:r>
              <a:rPr lang="fi-FI" b="1" i="1" dirty="0"/>
              <a:t> /</a:t>
            </a:r>
            <a:r>
              <a:rPr lang="fi-FI" b="1" i="1" dirty="0" err="1"/>
              <a:t>whether</a:t>
            </a:r>
            <a:r>
              <a:rPr lang="fi-FI" i="1" dirty="0"/>
              <a:t>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would</a:t>
            </a:r>
            <a:r>
              <a:rPr lang="fi-FI" i="1" dirty="0"/>
              <a:t> </a:t>
            </a:r>
            <a:r>
              <a:rPr lang="fi-FI" i="1" dirty="0" err="1"/>
              <a:t>come</a:t>
            </a:r>
            <a:r>
              <a:rPr lang="fi-FI" i="1" dirty="0"/>
              <a:t> on Mon.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422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Laajakuva</PresentationFormat>
  <Paragraphs>78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Epäsuora esitys</vt:lpstr>
      <vt:lpstr>Mikä on epäsuora esitys?</vt:lpstr>
      <vt:lpstr>Epäsuorat väitelauseet </vt:lpstr>
      <vt:lpstr>Persoonapronominit muuttuvat</vt:lpstr>
      <vt:lpstr>Ajan- ja paikan määreet sekä demonstratiivi-pronominit muuttuvat</vt:lpstr>
      <vt:lpstr>Aikamuoto muuttuu, jos johtolause on imperfektissä</vt:lpstr>
      <vt:lpstr>Aikamuoto muuttuu</vt:lpstr>
      <vt:lpstr>Epäsuora kysymys: 3 lisäsääntöä</vt:lpstr>
      <vt:lpstr>PowerPoint-esitys</vt:lpstr>
      <vt:lpstr>Checklist epäsuorille kysymyksille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Epäsuora esitys</dc:title>
  <dc:creator>Franzon Päivi</dc:creator>
  <cp:lastModifiedBy>Franzon Päivi</cp:lastModifiedBy>
  <cp:revision>16</cp:revision>
  <dcterms:created xsi:type="dcterms:W3CDTF">2016-09-17T14:37:27Z</dcterms:created>
  <dcterms:modified xsi:type="dcterms:W3CDTF">2023-09-03T15:44:25Z</dcterms:modified>
</cp:coreProperties>
</file>