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25" d="100"/>
          <a:sy n="25" d="100"/>
        </p:scale>
        <p:origin x="84" y="147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Oy7Rb3Zuk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18. Tavoitteet motivoivat opiskelijaa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C32B720-B34A-4813-A9ED-0486612A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oppimisstrategia? Perustele!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CA03C4-841E-4D6B-9508-BD3B3827C4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i="1" dirty="0"/>
              <a:t>Se on yksinkertaisesti niin, että kun ymmärtää sen asian ja kun on se laajempi kokonaisuus, niin yksityiskohdat tarttuvat siihen itsestään. Ei niihin erityisesti tarvitse kiinnittää huomiota. </a:t>
            </a:r>
            <a:r>
              <a:rPr lang="fi-FI" i="1" dirty="0" err="1"/>
              <a:t>Tää</a:t>
            </a:r>
            <a:r>
              <a:rPr lang="fi-FI" i="1" dirty="0"/>
              <a:t> on kyllä semmoinen juttu, joka on loksahtanut paikalleen, kun luki </a:t>
            </a:r>
            <a:r>
              <a:rPr lang="fi-FI" i="1" dirty="0" err="1"/>
              <a:t>ylppäreihin</a:t>
            </a:r>
            <a:r>
              <a:rPr lang="fi-FI" i="1" dirty="0"/>
              <a:t>. Se oli sellainen rajapyykki.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9414F4-93EE-4E2E-9155-956ED3E80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163FC0-481F-4822-B1AD-AA08BFB818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5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C32B720-B34A-4813-A9ED-0486612A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oppimisstrategia? Perustele!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CA03C4-841E-4D6B-9508-BD3B3827C4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i="1" dirty="0"/>
              <a:t>Kun valmistaudun arviointitilanteeseen, noudatan “saksalaista järjestystä”: yritän suunnitella hirveän tarkkaan, miten luen. Katson, paljonko on aikaa ja miten paljon pitää lukea. Treenien ja pelien aikataulu määrittää, milloin mulla on rauhallista aikaa opiskella.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9414F4-93EE-4E2E-9155-956ED3E80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163FC0-481F-4822-B1AD-AA08BFB818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06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C32B720-B34A-4813-A9ED-0486612A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oppimisstrategia? Perustele!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CA03C4-841E-4D6B-9508-BD3B3827C4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i="1" dirty="0" err="1"/>
              <a:t>Mä</a:t>
            </a:r>
            <a:r>
              <a:rPr lang="fi-FI" i="1" dirty="0"/>
              <a:t> alleviivaan kirjasta tai sitten </a:t>
            </a:r>
            <a:r>
              <a:rPr lang="fi-FI" i="1" dirty="0" err="1"/>
              <a:t>mä</a:t>
            </a:r>
            <a:r>
              <a:rPr lang="fi-FI" i="1" dirty="0"/>
              <a:t> vaan luen tai sitten </a:t>
            </a:r>
            <a:r>
              <a:rPr lang="fi-FI" i="1" dirty="0" err="1"/>
              <a:t>mä</a:t>
            </a:r>
            <a:r>
              <a:rPr lang="fi-FI" i="1" dirty="0"/>
              <a:t> voin tehdä myös muistiinpanoja, jos on joku tosi hankala kirja. </a:t>
            </a:r>
            <a:r>
              <a:rPr lang="fi-FI" i="1" dirty="0" err="1"/>
              <a:t>Mä</a:t>
            </a:r>
            <a:r>
              <a:rPr lang="fi-FI" i="1" dirty="0"/>
              <a:t> teen yleensä ranskalaisia viivoja tai kokonaisia lauseita. Joskus, kun on ranskalaisia viivoja, niin en </a:t>
            </a:r>
            <a:r>
              <a:rPr lang="fi-FI" i="1" dirty="0" err="1"/>
              <a:t>mä</a:t>
            </a:r>
            <a:r>
              <a:rPr lang="fi-FI" i="1" dirty="0"/>
              <a:t> niistä välttämättä sitten enää hyödy, kun </a:t>
            </a:r>
            <a:r>
              <a:rPr lang="fi-FI" i="1" dirty="0" err="1"/>
              <a:t>mä</a:t>
            </a:r>
            <a:r>
              <a:rPr lang="fi-FI" i="1" dirty="0"/>
              <a:t> en muista miten yhdistää niitä. Välillä kyllä tuntuu, ettei kokeen jälkeen enää muista mitään, vaikka saisikin hyvän numeron.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9414F4-93EE-4E2E-9155-956ED3E80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163FC0-481F-4822-B1AD-AA08BFB818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4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F27AA0-5DB4-45DB-B687-B00CA34E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Metakognitiolla on suuri merkitys laadukkaassa oppimisessa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F4FCC95-CC3C-47D1-ACE5-A8CFE78692D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432917" y="3730513"/>
            <a:ext cx="17518165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9D6541-77DA-471D-8D53-1B8C04A7E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0A572B-4CE4-44AD-A801-7AC515C60E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28897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B3C2B-7B54-426C-B11F-14F29895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238ED-D733-480D-9BCF-A00F7812FC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Opiskelijoiden suhtautumista oppimiseen on kuvattu neljän tavoiteorientaation avulla. Nimeä ne ja selitä, mitä ne tarkoittavat.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pintasuuntautunut ja syväsuuntautunut opiskelustrategia eroavat toisistaan?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oppijan metakognitiiviset tiedot ja taidot vaikuttavat oppimiseen?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CE6C03-FEEB-422F-89AF-4A379B224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F59FBA-E00D-46E7-971D-E3094A66AF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6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BAD079D-F879-4879-B0D1-38CB6E15CA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t">
            <a:normAutofit/>
          </a:bodyPr>
          <a:lstStyle/>
          <a:p>
            <a:r>
              <a:rPr lang="fi-FI" sz="6600" dirty="0"/>
              <a:t>Paljonko sinulle pitäisi maksaa, että jättäisit lukio-opintosi kesken?</a:t>
            </a:r>
          </a:p>
        </p:txBody>
      </p:sp>
      <p:pic>
        <p:nvPicPr>
          <p:cNvPr id="6" name="Kuvan paikkamerkki 5" descr="Kuva, joka sisältää kohteen nuoli&#10;&#10;Kuvaus luotu automaattisesti">
            <a:extLst>
              <a:ext uri="{FF2B5EF4-FFF2-40B4-BE49-F238E27FC236}">
                <a16:creationId xmlns:a16="http://schemas.microsoft.com/office/drawing/2014/main" id="{FC632E6B-F5C4-4FC4-B9B8-E79F733E738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-9601" t="-17607" r="-5104" b="-21927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3DE422E3-A98F-478C-8DBA-9DE3A3C4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48490-44B9-4AE0-8243-3A222CD7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Tavoiteorientaatiot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7ACB9D-5928-43E8-8EAB-A9836EF345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Oppimisorientaatio</a:t>
            </a:r>
            <a:r>
              <a:rPr lang="fi-FI" dirty="0"/>
              <a:t>: asioiden oppiminen motivoi, sisäinen motivaatio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Saavutusorientaatio</a:t>
            </a:r>
            <a:r>
              <a:rPr lang="fi-FI" dirty="0"/>
              <a:t>: menestys ja kyvykkyyden osoittaminen muille motivoi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Riippuvuusorientaatio</a:t>
            </a:r>
            <a:r>
              <a:rPr lang="fi-FI" dirty="0"/>
              <a:t>: oppiminen ei ole tavoite, vaan väline, jolla saadaan hyväksyntää tai miellytetään muita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Välttämisorientaatio</a:t>
            </a:r>
            <a:r>
              <a:rPr lang="fi-FI" dirty="0"/>
              <a:t>: epäonnistumisen välttäminen motivoi</a:t>
            </a:r>
          </a:p>
          <a:p>
            <a:endParaRPr lang="fi-FI" dirty="0"/>
          </a:p>
          <a:p>
            <a:r>
              <a:rPr lang="fi-FI" dirty="0"/>
              <a:t>Opiskelijalla voi olla samanaikaisesti useita tavoiteorientaatioita.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6D2BB2-089B-4E38-AEEB-BA4C4D412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7E8A61-3690-4FF0-8EDD-234A66F305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1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3A49156-AC81-4A8B-8FB9-D3F6450757A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9591" r="-3881" b="3159"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A49674-7A9A-4987-BE57-0AB4F73A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Tavoiteorientaatioiden lähde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681F3A-69F7-4BC8-B249-9870BAE62D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Tavoiteorientaatiot syntyvät sosiaalisessa vuorovaikutuksessa, eivätkä ne ole pysyviä.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Orientaatioiden syntymiseen vaikuttaa se, kuinka oppija tulkitsee esimerkiksi opettajan ja vanhempien odotukset, kommentit ja palautteen.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BD85DA-18C5-407E-82E8-F0C27EC39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51B1F3-53A7-4D8A-96F4-F74B7A05650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32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7CE9196-D769-47D4-B21B-8A7E427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4639BBB-FCB7-44B7-A153-B75328BB66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Mikä sinua motivoi opiskelemaan lukiossa?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Mikä on ensisijainen syy opiskeluusi?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Kuka ottaa vastuun opiskelustasi?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Kuinka paljon tarvitset ”valvontaa” ja ohjeistusta läksyjen teossa?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Kuka tekee aikataulut opiskelusi suhteen?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Keneltä saat tukea opiskeluusi?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E5E45D-3083-4C18-8313-C6156790F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C51912-943A-45FA-971E-E0D0B7ED13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3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64524-27BF-48D4-90B7-5076F64E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Tavoiteorientaatiot oppimisessa</a:t>
            </a:r>
          </a:p>
        </p:txBody>
      </p:sp>
      <p:pic>
        <p:nvPicPr>
          <p:cNvPr id="6" name="Online-media 5" title="3 Oppiminen, asenteet ja itsetunto">
            <a:hlinkClick r:id="" action="ppaction://media"/>
            <a:extLst>
              <a:ext uri="{FF2B5EF4-FFF2-40B4-BE49-F238E27FC236}">
                <a16:creationId xmlns:a16="http://schemas.microsoft.com/office/drawing/2014/main" id="{D9013728-C256-4DBC-B53C-097FD8422DC3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76525" y="2976058"/>
            <a:ext cx="16630950" cy="9354909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A03A57-E904-4E0D-A88B-C3D24B5B8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08E972-4D9C-4F68-ADF5-147B62E220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6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C547C-AA99-49DD-846F-E354AC85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153CE8-1FF4-41E0-81D8-09D220BCD38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Jakautukaa ryhmiin ja kirjoittakaa kuvaus lukiolaisopiskelijasta, jolla on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oppimisorientaatio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saavutusorientaatio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riippuvuusorientaatio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välttämisorientaatio.</a:t>
            </a:r>
          </a:p>
          <a:p>
            <a:endParaRPr lang="fi-FI" dirty="0"/>
          </a:p>
          <a:p>
            <a:r>
              <a:rPr lang="fi-FI" dirty="0"/>
              <a:t>Kuvatkaa opiskelijan ajatuksia ja sitä, miten ne vaikuttavat hänen toimintaansa. Miettikää, minkälaista palautetta hän saa opiskelustaan ja miten se vaikuttaa häneen. Miten hän voisi muuttaa tilannettaan?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1C021E-0FF8-438F-AC79-5A6E0B10A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AFCE75-2A1B-49E4-B1AE-61EF8D0567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5175D7-CCAC-40B8-A4F6-6DBC388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 opiskelutapojasi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07D06-20E5-49EC-AB59-C1AB7B9879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Mieti, miten luit viime kerralla jonkin reaaliaineen kokeeseen.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Pyritkö opettelemaan oppikirjan tekstin ulkoa mahdollisimman tarkasti? Vai yrititkö ymmärtää opiskeltavaa asiaa kokonaisuutena?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Oliko mielessäsi enimmäkseen kokeesta selviytyminen vai halusitko ymmärtää opiskelemiasi asioita? Vai ajattelitko molempia?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Mietitkö, minkälaisia koekysymyksiä opettaja on aiemmin käyttänyt? Pyritkö opiskelemaan niin, että osaat vastata juuri sellaisiin kysymyksiin?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E2EA20-0110-47D7-ACD0-0E98ABAA7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DD7AD6-8FD1-4D94-8156-348E437C06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92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pöytä, objekti, sisä&#10;&#10;Kuvaus luotu automaattisesti">
            <a:extLst>
              <a:ext uri="{FF2B5EF4-FFF2-40B4-BE49-F238E27FC236}">
                <a16:creationId xmlns:a16="http://schemas.microsoft.com/office/drawing/2014/main" id="{0E2127B2-6922-4866-9F5E-19E2D7778C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60E184C-A609-4A3A-8F1E-CAD3F3E4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Erilaiset oppimisstrategiat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B78B9-C6F4-47A0-BB8E-AC3F090F40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Pintasuuntautunut</a:t>
            </a:r>
            <a:r>
              <a:rPr lang="fi-FI" dirty="0"/>
              <a:t> oppimisstrategia keskittyy tiedon toistamiseen.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Syväsuuntautunut</a:t>
            </a:r>
            <a:r>
              <a:rPr lang="fi-FI" dirty="0"/>
              <a:t> oppimisstrategia pyrkii asian ymmärtämiseen.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Suunnitelmallinen</a:t>
            </a:r>
            <a:r>
              <a:rPr lang="fi-FI" dirty="0"/>
              <a:t> oppimisstrategia voi yhdistyä sekä pinta- että syväsuuntautuneeseen strategiaan. Suunnitelmallinen oppija työskentelee mahdollisimman johdonmukaisesti.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CC98DE-1691-4E30-B305-92C277A69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8B3677-E878-4D10-A040-C4F0CA0C819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39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533</Words>
  <Application>Microsoft Office PowerPoint</Application>
  <PresentationFormat>Mukautettu</PresentationFormat>
  <Paragraphs>77</Paragraphs>
  <Slides>14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18. Tavoitteet motivoivat opiskelijaa</vt:lpstr>
      <vt:lpstr>Oivallustehtävä</vt:lpstr>
      <vt:lpstr>Tavoiteorientaatiot</vt:lpstr>
      <vt:lpstr>Tavoiteorientaatioiden lähde</vt:lpstr>
      <vt:lpstr>Keskusteltavaksi</vt:lpstr>
      <vt:lpstr>Tavoiteorientaatiot oppimisessa</vt:lpstr>
      <vt:lpstr>Ryhmätehtävä</vt:lpstr>
      <vt:lpstr>Pohdi opiskelutapojasi</vt:lpstr>
      <vt:lpstr>Erilaiset oppimisstrategiat</vt:lpstr>
      <vt:lpstr>Mikä oppimisstrategia? Perustele!</vt:lpstr>
      <vt:lpstr>Mikä oppimisstrategia? Perustele!</vt:lpstr>
      <vt:lpstr>Mikä oppimisstrategia? Perustele!</vt:lpstr>
      <vt:lpstr>Metakognitiolla on suuri merkitys laadukkaassa oppimisessa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Tavoitteet motivoivat opiskelijaa</dc:title>
  <dc:creator>Mika Kortelainen</dc:creator>
  <cp:lastModifiedBy>Kortelainen, Mika K</cp:lastModifiedBy>
  <cp:revision>10</cp:revision>
  <dcterms:created xsi:type="dcterms:W3CDTF">2020-10-30T12:18:09Z</dcterms:created>
  <dcterms:modified xsi:type="dcterms:W3CDTF">2020-11-05T10:06:35Z</dcterms:modified>
</cp:coreProperties>
</file>