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4" r:id="rId4"/>
    <p:sldId id="300" r:id="rId5"/>
    <p:sldId id="295" r:id="rId6"/>
    <p:sldId id="296" r:id="rId7"/>
    <p:sldId id="297" r:id="rId8"/>
    <p:sldId id="298" r:id="rId9"/>
    <p:sldId id="301" r:id="rId10"/>
    <p:sldId id="299" r:id="rId11"/>
    <p:sldId id="30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D97A"/>
    <a:srgbClr val="898E2A"/>
    <a:srgbClr val="FFB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3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F5B7-D733-4DD4-A3CF-F3D000078A37}" type="datetimeFigureOut">
              <a:rPr lang="fi-FI" smtClean="0"/>
              <a:t>29.8.2019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akennus, henkilöt, ulko&#10;&#10;Kuvaus luotu automaattisesti">
            <a:extLst>
              <a:ext uri="{FF2B5EF4-FFF2-40B4-BE49-F238E27FC236}">
                <a16:creationId xmlns:a16="http://schemas.microsoft.com/office/drawing/2014/main" id="{0CC09037-B53E-4D29-8ED1-F73BA9376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5536"/>
          </a:xfrm>
          <a:prstGeom prst="rect">
            <a:avLst/>
          </a:prstGeom>
        </p:spPr>
      </p:pic>
      <p:sp>
        <p:nvSpPr>
          <p:cNvPr id="4" name="Shape 89">
            <a:extLst>
              <a:ext uri="{FF2B5EF4-FFF2-40B4-BE49-F238E27FC236}">
                <a16:creationId xmlns:a16="http://schemas.microsoft.com/office/drawing/2014/main" id="{C6335F8A-AC91-47F7-8668-7A59F4A2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36000">
                <a:srgbClr val="898E2A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6AEA7-45C9-443E-9CE9-387452C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02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18. Venäjän suuriruhtinaskunnaksi</a:t>
            </a:r>
          </a:p>
        </p:txBody>
      </p:sp>
      <p:sp>
        <p:nvSpPr>
          <p:cNvPr id="6" name="Shape 91">
            <a:extLst>
              <a:ext uri="{FF2B5EF4-FFF2-40B4-BE49-F238E27FC236}">
                <a16:creationId xmlns:a16="http://schemas.microsoft.com/office/drawing/2014/main" id="{6BB26A0C-5390-485A-8D7B-06356E12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79613"/>
            <a:ext cx="9144000" cy="368300"/>
          </a:xfrm>
          <a:prstGeom prst="rect">
            <a:avLst/>
          </a:prstGeom>
          <a:solidFill>
            <a:srgbClr val="FFBA0D">
              <a:alpha val="62000"/>
            </a:srgbClr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buFont typeface="Times New Roman" panose="02020603050405020304" pitchFamily="18" charset="0"/>
              <a:buNone/>
            </a:pPr>
            <a:r>
              <a:rPr lang="en-US" altLang="fi-FI" sz="2000" b="1" i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s. 156-165 </a:t>
            </a:r>
            <a:endParaRPr lang="fi-FI" altLang="fi-FI" sz="2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3747" y="365126"/>
            <a:ext cx="8091604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Autonomisen Suomen hallinto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3746" y="1438507"/>
            <a:ext cx="8091604" cy="4480245"/>
          </a:xfrm>
        </p:spPr>
        <p:txBody>
          <a:bodyPr>
            <a:noAutofit/>
          </a:bodyPr>
          <a:lstStyle/>
          <a:p>
            <a:r>
              <a:rPr lang="fi-FI" sz="2400" dirty="0"/>
              <a:t>Ruotsin aikainen hallinto säilyi jokseenkin ennallaan autonomisessa Suomessa.</a:t>
            </a:r>
          </a:p>
          <a:p>
            <a:r>
              <a:rPr lang="fi-FI" sz="2400" dirty="0"/>
              <a:t>Keskushallintoa perustettiin hoitamaan Suomen senaatti, jonka jäsenet hallitsija nimitti. Puheenjohtajana toimi keisaria edustava kenraalikuvernööri.</a:t>
            </a:r>
          </a:p>
          <a:p>
            <a:r>
              <a:rPr lang="fi-FI" sz="2400" dirty="0"/>
              <a:t>Senaatin ja hallitsijan yhteydenpitoa varten Pietariin perustettiin virasto, jonka johdossa oli Suomen asioiden ministerivaltiosihteeri. </a:t>
            </a:r>
          </a:p>
          <a:p>
            <a:r>
              <a:rPr lang="fi-FI" sz="2400" dirty="0"/>
              <a:t>Koska valtiopäiviä ei kutsuttu koolle pitkään aikaan, Suomen poliittinen järjestelmä sai hyvin virkamiesvaltaisen luonteen.</a:t>
            </a:r>
          </a:p>
          <a:p>
            <a:r>
              <a:rPr lang="fi-FI" sz="2400" dirty="0"/>
              <a:t>1800-luvun alkupuoliskoa on tästä syystä usein kutsuttu ”valtioyöksi”.</a:t>
            </a:r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3903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C3F4DC3-70F8-46CA-A8C7-A32D427E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25"/>
            <a:ext cx="9144000" cy="65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6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361" y="103225"/>
            <a:ext cx="7886700" cy="1325563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+mn-lt"/>
              </a:rPr>
              <a:t>Suomen alueen vakiintuminen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45327" y="1215025"/>
            <a:ext cx="5441795" cy="5051959"/>
          </a:xfrm>
        </p:spPr>
        <p:txBody>
          <a:bodyPr>
            <a:noAutofit/>
          </a:bodyPr>
          <a:lstStyle/>
          <a:p>
            <a:r>
              <a:rPr lang="fi-FI" sz="2200" dirty="0"/>
              <a:t>Suomen alue laajeni huomattavasti 1800-luvulla.</a:t>
            </a:r>
          </a:p>
          <a:p>
            <a:r>
              <a:rPr lang="fi-FI" sz="2200" dirty="0"/>
              <a:t>Uusiin alueisiin kuului mm. suuri osa Ruotsin Lappia. Sen ja Norjan raja oli määritelty jo 1751. Norjan ja Suomen suuriruhtinaskunnan raja määriteltiin 1826.</a:t>
            </a:r>
          </a:p>
          <a:p>
            <a:r>
              <a:rPr lang="fi-FI" sz="2200" dirty="0"/>
              <a:t>Suomeen liitettiin myös väestöltään ”suomalaisia” alueita kuten ns. Vanha Suomi, johon kuului osa Ruotsin 1700-luvulla Venäjälle luovuttamista alueista. </a:t>
            </a:r>
          </a:p>
          <a:p>
            <a:r>
              <a:rPr lang="fi-FI" sz="2200" dirty="0"/>
              <a:t>Huomaa, että suuriruhtinaskuntaan kuului myös jo keskiajalta lähtien Suomeen hallinnollisesti kuulunut Ahvenanmaa. Ruotsi siis luovutti senkin Venäjälle Haminan rauhassa.</a:t>
            </a:r>
          </a:p>
          <a:p>
            <a:pPr marL="0" indent="0">
              <a:buNone/>
            </a:pPr>
            <a:endParaRPr lang="fi-FI" sz="2200" dirty="0"/>
          </a:p>
          <a:p>
            <a:endParaRPr lang="fi-FI" sz="2200" dirty="0"/>
          </a:p>
        </p:txBody>
      </p:sp>
      <p:pic>
        <p:nvPicPr>
          <p:cNvPr id="8" name="Sisällön paikkamerkki 7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E99E36A4-88AC-48AC-9E01-4135A58F57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97" y="980617"/>
            <a:ext cx="3122342" cy="5786741"/>
          </a:xfrm>
        </p:spPr>
      </p:pic>
    </p:spTree>
    <p:extLst>
      <p:ext uri="{BB962C8B-B14F-4D97-AF65-F5344CB8AC3E}">
        <p14:creationId xmlns:p14="http://schemas.microsoft.com/office/powerpoint/2010/main" val="307121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2535" y="408386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b="1" dirty="0">
                <a:latin typeface="+mn-lt"/>
                <a:ea typeface="ＭＳ Ｐゴシック" panose="020B0600070205080204" pitchFamily="34" charset="-128"/>
              </a:rPr>
              <a:t>Suomesta tulee osa Venäjää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77533" y="1453314"/>
            <a:ext cx="4569515" cy="4996299"/>
          </a:xfrm>
          <a:prstGeom prst="rightArrowCallout">
            <a:avLst>
              <a:gd name="adj1" fmla="val 25000"/>
              <a:gd name="adj2" fmla="val 25000"/>
              <a:gd name="adj3" fmla="val 18649"/>
              <a:gd name="adj4" fmla="val 66667"/>
            </a:avLst>
          </a:prstGeom>
          <a:solidFill>
            <a:srgbClr val="898E2A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SUURVALTAPOLITIIKKA VAIKUTTAA SUOMEN KOHTALOON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009361" y="1656976"/>
            <a:ext cx="3871445" cy="4609556"/>
          </a:xfrm>
          <a:prstGeom prst="rect">
            <a:avLst/>
          </a:prstGeom>
          <a:solidFill>
            <a:srgbClr val="FFD97A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2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SUOMEN SOTA  </a:t>
            </a:r>
          </a:p>
          <a:p>
            <a:pPr algn="ctr" eaLnBrk="1" hangingPunct="1"/>
            <a:r>
              <a:rPr lang="fi-FI" altLang="fi-FI" sz="20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1808–1809</a:t>
            </a:r>
          </a:p>
          <a:p>
            <a:pPr algn="ctr" eaLnBrk="1" hangingPunct="1"/>
            <a:endParaRPr lang="fi-FI" altLang="fi-FI" sz="2000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kstiruutu 4"/>
          <p:cNvSpPr txBox="1">
            <a:spLocks noChangeArrowheads="1"/>
          </p:cNvSpPr>
          <p:nvPr/>
        </p:nvSpPr>
        <p:spPr bwMode="auto">
          <a:xfrm>
            <a:off x="591146" y="2524746"/>
            <a:ext cx="2688767" cy="41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Napoleon pyrki Euroopan herruuteen.</a:t>
            </a:r>
          </a:p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Venäjä joutui pyytämään rauhaa Napoleonilta 1807.</a:t>
            </a:r>
          </a:p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Vastineeksi Venäjän piti taivuttaa Ruotsi Britannian vastaiseen saartoon.</a:t>
            </a:r>
          </a:p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Ruotsi ei halunnut omien etujensa vuoksi suostua. </a:t>
            </a:r>
          </a:p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endParaRPr lang="fi-FI" altLang="fi-FI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kstiruutu 5"/>
          <p:cNvSpPr txBox="1">
            <a:spLocks noChangeArrowheads="1"/>
          </p:cNvSpPr>
          <p:nvPr/>
        </p:nvSpPr>
        <p:spPr bwMode="auto">
          <a:xfrm>
            <a:off x="5337312" y="2427687"/>
            <a:ext cx="3215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Venäjä hyökkää Suomeen ja Ruotsin armeija vetäytyy Pohjanmaalle.</a:t>
            </a:r>
          </a:p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Venäjä päättää pitää Suomen ja kutsuu Suomen säädyt Porvooseen. </a:t>
            </a:r>
          </a:p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i-FI" altLang="fi-FI" sz="20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Sveaborg</a:t>
            </a:r>
            <a:r>
              <a:rPr lang="fi-FI" altLang="fi-FI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(Suomenlinna) antautuu toukokuussa 1809.</a:t>
            </a:r>
          </a:p>
          <a:p>
            <a:pPr marL="179388" indent="-179388" eaLnBrk="1" hangingPunct="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Ruotsi luopuu Suomesta Haminan rauhassa 1809.</a:t>
            </a:r>
          </a:p>
        </p:txBody>
      </p:sp>
      <p:sp>
        <p:nvSpPr>
          <p:cNvPr id="2" name="Ellipsi 1"/>
          <p:cNvSpPr/>
          <p:nvPr/>
        </p:nvSpPr>
        <p:spPr>
          <a:xfrm>
            <a:off x="3647661" y="105782"/>
            <a:ext cx="5054047" cy="155119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Tehtävä 1, s. 165:</a:t>
            </a:r>
          </a:p>
          <a:p>
            <a:pPr algn="ctr"/>
            <a:r>
              <a:rPr lang="fi-FI" dirty="0"/>
              <a:t>Laadi aikajana tapahtumista, jotka johtivat Suomen alueen irrottamiseen Ruotsista ja liittämiseen Venäjään.</a:t>
            </a:r>
          </a:p>
        </p:txBody>
      </p:sp>
    </p:spTree>
    <p:extLst>
      <p:ext uri="{BB962C8B-B14F-4D97-AF65-F5344CB8AC3E}">
        <p14:creationId xmlns:p14="http://schemas.microsoft.com/office/powerpoint/2010/main" val="12824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6" grpId="0" uiExpand="1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90656" y="369152"/>
            <a:ext cx="7886700" cy="933555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Suomen sota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90656" y="1302707"/>
            <a:ext cx="4494495" cy="4713565"/>
          </a:xfrm>
        </p:spPr>
        <p:txBody>
          <a:bodyPr>
            <a:noAutofit/>
          </a:bodyPr>
          <a:lstStyle/>
          <a:p>
            <a:r>
              <a:rPr lang="fi-FI" sz="2200" dirty="0"/>
              <a:t>Venäläiset joukot olivat ylivoimaisia, koska Ruotsin armeijan pääjoukot oli sijoitettu tanskalaisten maihinnousun varalta Etelä-Ruotsiin.</a:t>
            </a:r>
          </a:p>
          <a:p>
            <a:r>
              <a:rPr lang="fi-FI" sz="2200" dirty="0"/>
              <a:t>Suomeen sijoitetut joukot vetäytyivät venäläisten tieltä pohjoiseen.</a:t>
            </a:r>
          </a:p>
          <a:p>
            <a:r>
              <a:rPr lang="fi-FI" sz="2200" dirty="0"/>
              <a:t>Ruotsin vastahyökkäyksen oli tarkoitus tukeutua Etelä-Suomen linnoituksiin. Viapori ja </a:t>
            </a:r>
            <a:r>
              <a:rPr lang="fi-FI" sz="2200" dirty="0" err="1"/>
              <a:t>Svartholma</a:t>
            </a:r>
            <a:r>
              <a:rPr lang="fi-FI" sz="2200" dirty="0"/>
              <a:t> kuitenkin antautuivat.</a:t>
            </a:r>
          </a:p>
          <a:p>
            <a:r>
              <a:rPr lang="fi-FI" sz="2200" dirty="0"/>
              <a:t>Vastahyökkäyksestä huolimatta sota päättyi Venäjän voittoon jo syksyllä 1808.</a:t>
            </a:r>
          </a:p>
          <a:p>
            <a:endParaRPr lang="fi-FI" sz="2200" dirty="0"/>
          </a:p>
          <a:p>
            <a:endParaRPr lang="fi-FI" sz="2200" dirty="0"/>
          </a:p>
        </p:txBody>
      </p:sp>
      <p:pic>
        <p:nvPicPr>
          <p:cNvPr id="8" name="Kuva 7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6FA788A4-6334-42B4-A194-D03C6E72B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59" y="1534023"/>
            <a:ext cx="4049097" cy="42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6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32226D2E-E02C-4C3A-BD78-2D1CC5C75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9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17" y="231523"/>
            <a:ext cx="5073041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b="1" dirty="0">
                <a:latin typeface="+mn-lt"/>
                <a:ea typeface="ＭＳ Ｐゴシック" panose="020B0600070205080204" pitchFamily="34" charset="-128"/>
              </a:rPr>
              <a:t>Kuninkaan alamaisista keisarin vallan alle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7198" y="1477421"/>
            <a:ext cx="4224802" cy="44862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2400" dirty="0">
                <a:ea typeface="ＭＳ Ｐゴシック" panose="020B0600070205080204" pitchFamily="34" charset="-128"/>
              </a:rPr>
              <a:t>Vielä sodan kestäessä Venäjän päätti, ettei Suomea palauteta Ruotsille.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400" dirty="0">
                <a:ea typeface="ＭＳ Ｐゴシック" panose="020B0600070205080204" pitchFamily="34" charset="-128"/>
              </a:rPr>
              <a:t>Ylemmät säädyt ryhtyivät nopeasti yhteistyöhön valloittajan kanssa, mutta talonpoikaisväestö ei halunnut alistua.</a:t>
            </a:r>
          </a:p>
          <a:p>
            <a:r>
              <a:rPr lang="fi-FI" altLang="fi-FI" sz="2400" dirty="0">
                <a:ea typeface="ＭＳ Ｐゴシック" panose="020B0600070205080204" pitchFamily="34" charset="-128"/>
              </a:rPr>
              <a:t>Venäjän kannalta oli tärkeää rauhoittaa valloitettu Suomi. </a:t>
            </a:r>
          </a:p>
          <a:p>
            <a:r>
              <a:rPr lang="fi-FI" altLang="fi-FI" sz="2400" dirty="0">
                <a:ea typeface="ＭＳ Ｐゴシック" panose="020B0600070205080204" pitchFamily="34" charset="-128"/>
              </a:rPr>
              <a:t>Aleksanteri kutsui Suomen säätyjen edustajat valtiopäiville Porvooseen.</a:t>
            </a:r>
          </a:p>
        </p:txBody>
      </p:sp>
      <p:pic>
        <p:nvPicPr>
          <p:cNvPr id="7" name="Kuva 6" descr="Kuva, joka sisältää kohteen rakennus, henkilöt, ulko&#10;&#10;Kuvaus luotu automaattisesti">
            <a:extLst>
              <a:ext uri="{FF2B5EF4-FFF2-40B4-BE49-F238E27FC236}">
                <a16:creationId xmlns:a16="http://schemas.microsoft.com/office/drawing/2014/main" id="{EB8D2323-ED5C-4E97-82FD-CD60850A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23265" r="45027" b="506"/>
          <a:stretch/>
        </p:blipFill>
        <p:spPr>
          <a:xfrm>
            <a:off x="4985359" y="894304"/>
            <a:ext cx="3648605" cy="55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555" y="369466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b="1" dirty="0">
                <a:latin typeface="+mn-lt"/>
                <a:ea typeface="ＭＳ Ｐゴシック" panose="020B0600070205080204" pitchFamily="34" charset="-128"/>
              </a:rPr>
              <a:t>Porvoon valtiopäivät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73554" y="1226716"/>
            <a:ext cx="5212845" cy="386880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>
                <a:ea typeface="ＭＳ Ｐゴシック" panose="020B0600070205080204" pitchFamily="34" charset="-128"/>
              </a:rPr>
              <a:t>Aleksanteri I lupasi Porvoon säätykokouksessa pitämässään puheessa nostaa Suomen kansakuntien joukkoon ja säilyttää Ruotsin vallan aikaiset lait.</a:t>
            </a:r>
          </a:p>
          <a:p>
            <a:r>
              <a:rPr lang="fi-FI" altLang="fi-FI" dirty="0">
                <a:ea typeface="ＭＳ Ｐゴシック" panose="020B0600070205080204" pitchFamily="34" charset="-128"/>
              </a:rPr>
              <a:t>Keisari antoi säädyille hallitsijanvakuutuksen.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>
                <a:ea typeface="ＭＳ Ｐゴシック" panose="020B0600070205080204" pitchFamily="34" charset="-128"/>
              </a:rPr>
              <a:t>Paikalle saapuneet säätyjen edustajat vannoivat puolestaan uskollisuutta keisarille.</a:t>
            </a:r>
          </a:p>
        </p:txBody>
      </p:sp>
      <p:pic>
        <p:nvPicPr>
          <p:cNvPr id="15364" name="Kuva 3" descr="manifesti_1809_Aleksanteri_I_l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0306">
            <a:off x="5543892" y="1849942"/>
            <a:ext cx="32194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6E6B126F-03D4-44D7-AF7B-08C2AF66964D}"/>
              </a:ext>
            </a:extLst>
          </p:cNvPr>
          <p:cNvSpPr/>
          <p:nvPr/>
        </p:nvSpPr>
        <p:spPr>
          <a:xfrm>
            <a:off x="273554" y="5095522"/>
            <a:ext cx="8499802" cy="1625060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Porvoon valtiopäivät</a:t>
            </a:r>
          </a:p>
          <a:p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Aleksanteri I:n suomalaisille antama hallitsijavakuutus. Mitä lupauksia hallitsijanvakuutus sisältää? Mitä voit päätellä hallitsijan asemasta?  </a:t>
            </a:r>
          </a:p>
        </p:txBody>
      </p:sp>
      <p:pic>
        <p:nvPicPr>
          <p:cNvPr id="7" name="Kuva 6" descr="Asiakirja">
            <a:extLst>
              <a:ext uri="{FF2B5EF4-FFF2-40B4-BE49-F238E27FC236}">
                <a16:creationId xmlns:a16="http://schemas.microsoft.com/office/drawing/2014/main" id="{37C25FD7-051F-49C9-A239-27C9BC1D8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4007" y="5179353"/>
            <a:ext cx="729349" cy="7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C555D14-A460-424B-B17F-7BA456C44FBB}"/>
              </a:ext>
            </a:extLst>
          </p:cNvPr>
          <p:cNvSpPr/>
          <p:nvPr/>
        </p:nvSpPr>
        <p:spPr>
          <a:xfrm>
            <a:off x="1340285" y="475989"/>
            <a:ext cx="7315200" cy="6382011"/>
          </a:xfrm>
          <a:prstGeom prst="rect">
            <a:avLst/>
          </a:prstGeom>
          <a:solidFill>
            <a:srgbClr val="FFFFCC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27551" y="609861"/>
            <a:ext cx="7315200" cy="466907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ME ALEXANDER I.,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Jumalan Armosta,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Kejsari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ja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Itsewaldias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yli koko Ryssänmaan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etc. etc. etc.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Suuri Ruhtinas Suomen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maasa</a:t>
            </a:r>
            <a:endParaRPr lang="fi-FI" altLang="fi-FI" sz="1800" b="1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etc. etc.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Teemme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tiettäwäxi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Että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sitte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kuin ME Sen Korkeimman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edeskatsomisesta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olemma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ottanet Suuren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Ruhtinan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maan Suomen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hallituxemme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ala,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olemma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ME tämän kautta tahtoneet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wahvistaa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ja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kiinittää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Maasa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olevan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Christillisen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Opin ja perustuslait niin myös niitä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wapauxia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ja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oikeuxia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kuin kukin Sääty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nimitetysä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Suuresa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Ruhtinan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maasa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erinomattain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ja kaikki sen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Asuwaiset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yhteisesti, niin ylhäiset kuin alhaiset tähän saakka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Constitutionin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eli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säättämisen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jälkeen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owat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nautinneet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Lupaamme myös pitää kaikkia niitä etuja ja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asetuxia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wahwana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ja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järkähtämättämänä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heidän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täydellisä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woimasansa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Suuremmaxi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wisseydexi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olemma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ME tämän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Wakutus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-Kirjan MEIDÄN omalla kädellämme ala kirjoittaneet. Annettu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Borgåsa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sinä 15/27</a:t>
            </a:r>
            <a:r>
              <a:rPr lang="fi-FI" altLang="fi-FI" sz="1800" b="1" i="1" baseline="3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*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päiwänä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MaalisKuusa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1809.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Pääkirja on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korkiammasti</a:t>
            </a: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omalla kädellä </a:t>
            </a:r>
            <a:r>
              <a:rPr lang="fi-FI" altLang="fi-FI" sz="18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alakirjoitetu</a:t>
            </a:r>
            <a:endParaRPr lang="fi-FI" altLang="fi-FI" sz="1800" b="1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ALEXANDER.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18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4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7340" y="45510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b="1" dirty="0">
                <a:latin typeface="+mn-lt"/>
                <a:ea typeface="ＭＳ Ｐゴシック" panose="020B0600070205080204" pitchFamily="34" charset="-128"/>
              </a:rPr>
              <a:t>Autonominen Suomi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877340" y="1780664"/>
            <a:ext cx="7389319" cy="4307902"/>
          </a:xfrm>
        </p:spPr>
        <p:txBody>
          <a:bodyPr>
            <a:noAutofit/>
          </a:bodyPr>
          <a:lstStyle/>
          <a:p>
            <a:r>
              <a:rPr lang="fi-FI" sz="2400" dirty="0"/>
              <a:t>Aleksanteri I:n antama hallitsijanvakuutus oli sisällöltään niukka, mutta sen katsottiin luovan pohjan Suomen autonomialle.</a:t>
            </a:r>
          </a:p>
          <a:p>
            <a:r>
              <a:rPr lang="fi-FI" sz="2400" dirty="0"/>
              <a:t>Itsehallinto laajeni, kun Suomen suuriruhtinaskunta sai oman budjetin ja Suomen ja Venäjän väliin nousu tulli- ja passiraja. </a:t>
            </a:r>
          </a:p>
          <a:p>
            <a:r>
              <a:rPr lang="fi-FI" sz="2400" dirty="0"/>
              <a:t>Toisaalta Ruotsin aikaisten lakien hallitsijalle antama suuri valta rajoitti Suomen itsehallintoa.</a:t>
            </a:r>
          </a:p>
          <a:p>
            <a:r>
              <a:rPr lang="fi-FI" sz="2400" dirty="0"/>
              <a:t>Autonomia mahdollisti Suomen Venäjästä erillisen kehityksen, mutta 1900-luvun taitteessa autonomian perusteista ja sisällöstä alkoi syntyä ristiriitaa. </a:t>
            </a:r>
          </a:p>
        </p:txBody>
      </p:sp>
    </p:spTree>
    <p:extLst>
      <p:ext uri="{BB962C8B-B14F-4D97-AF65-F5344CB8AC3E}">
        <p14:creationId xmlns:p14="http://schemas.microsoft.com/office/powerpoint/2010/main" val="344735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DAC6382-8D50-4EA1-B8F3-EB3E211A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029"/>
            <a:ext cx="9144000" cy="37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477</Words>
  <Application>Microsoft Office PowerPoint</Application>
  <PresentationFormat>Näytössä katseltava diaesitys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Office-teema</vt:lpstr>
      <vt:lpstr>18. Venäjän suuriruhtinaskunnaksi</vt:lpstr>
      <vt:lpstr>Suomesta tulee osa Venäjää</vt:lpstr>
      <vt:lpstr>Suomen sota</vt:lpstr>
      <vt:lpstr>PowerPoint-esitys</vt:lpstr>
      <vt:lpstr>Kuninkaan alamaisista keisarin vallan alle</vt:lpstr>
      <vt:lpstr>Porvoon valtiopäivät</vt:lpstr>
      <vt:lpstr>PowerPoint-esitys</vt:lpstr>
      <vt:lpstr>Autonominen Suomi</vt:lpstr>
      <vt:lpstr>PowerPoint-esitys</vt:lpstr>
      <vt:lpstr>Autonomisen Suomen hallinto</vt:lpstr>
      <vt:lpstr>PowerPoint-esitys</vt:lpstr>
      <vt:lpstr>Suomen alueen vakiintuminen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Venäjän suuriruhtinaskunnaksi</dc:title>
  <dc:creator>Minna Sallanen</dc:creator>
  <cp:lastModifiedBy>Minna Sallanen</cp:lastModifiedBy>
  <cp:revision>14</cp:revision>
  <dcterms:created xsi:type="dcterms:W3CDTF">2019-08-27T11:50:30Z</dcterms:created>
  <dcterms:modified xsi:type="dcterms:W3CDTF">2019-08-29T08:48:34Z</dcterms:modified>
</cp:coreProperties>
</file>