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1B72-27CE-40BA-9C7A-A17EE35F0844}" type="datetimeFigureOut">
              <a:rPr lang="fi-FI" smtClean="0"/>
              <a:t>4.8.2022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EC046-1BB7-4E45-8F24-472DD13F56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70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8B0DB0-714D-4942-B3F0-071849A4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2B7F7-049A-4717-BD39-E0AF5617590F}" type="datetime1">
              <a:rPr lang="fi-FI" smtClean="0"/>
              <a:t>4.8.2022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C707A0-A39C-4F26-82CD-CD00F91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6EA5F-C6A1-4ECC-B2D1-BC45C4EB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2959-2333-471C-8BD5-D73F1AEEC5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06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BC0CDC-B2E4-4A41-B3A8-90B22D14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C8076-0C36-414E-8093-58D034FAE29B}" type="datetime1">
              <a:rPr lang="fi-FI" smtClean="0"/>
              <a:t>4.8.2022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4DCEAF-0DCB-4DCD-99F3-820A7FB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3DE28B-6A38-448D-9294-E8A4F63E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3331-8653-43C8-9822-FB20E43CF9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4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160CE1-60C2-4D2A-B118-66EF38BE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397E7-10DE-4AD5-81A0-7941DB7F683E}" type="datetime1">
              <a:rPr lang="fi-FI" smtClean="0"/>
              <a:t>4.8.2022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F67DC0-D192-41D8-8EF3-D7F120C4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02C89-204C-4A25-AD71-13353D35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E661-F3A9-4381-BAE1-A1A8773D15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9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9200AB-15F9-4B69-8522-36785041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9D6BC-B912-48AC-8447-644AC1DC3882}" type="datetime1">
              <a:rPr lang="fi-FI" smtClean="0"/>
              <a:t>4.8.2022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C3A185-7F0B-4ACE-BBEE-4A613881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DCC385-2570-4919-BCB0-4066596E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B1B-E8C8-4B5E-B1C1-0BFDAE84AB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07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F15B99-E9C6-4283-AEC2-84D98F54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F1CCA-4F93-40E4-8D43-B8BFE41BEE04}" type="datetime1">
              <a:rPr lang="fi-FI" smtClean="0"/>
              <a:t>4.8.2022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3E1310-6A79-4BDB-8D36-3FF3B87F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308A27-1B83-40A1-9376-89239C90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C3E0-6CEA-4058-931F-EEEE5E3076D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1F5300B-6543-4872-921F-3E94D072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89F5C-D1A3-4742-A8EC-D9CA8072E823}" type="datetime1">
              <a:rPr lang="fi-FI" smtClean="0"/>
              <a:t>4.8.2022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3DB2936-B3DE-4AE1-A618-D0B2F931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CADAEFC-99F6-4E28-A64B-2B24D131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FBB9-9B24-4BF5-828E-D0A91B1327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85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7708C4E4-3B30-4811-9D8D-36BAEF34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AC16-F819-45BD-986A-C4192ADFBF86}" type="datetime1">
              <a:rPr lang="fi-FI" smtClean="0"/>
              <a:t>4.8.2022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80BD086-619A-47AA-9420-14FE939D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423806F-4DC8-48FA-9DFC-38EA2285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AF6A-3AD8-4608-A88D-DE5912880D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73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C2F5586-E500-47F6-A295-1BB262F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DB398-C9F1-456A-9199-A4FB678E975B}" type="datetime1">
              <a:rPr lang="fi-FI" smtClean="0"/>
              <a:t>4.8.2022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DA567EE0-BDCC-458E-B0DA-591E1FF9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3C1BFC34-80DF-4991-B6FB-579AED6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8B9D-E9A1-420E-A508-E539CFAF85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5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F4B3C23E-6667-4184-8840-3675D28F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5887A-5A0A-4007-B2DF-B25F9B64B142}" type="datetime1">
              <a:rPr lang="fi-FI" smtClean="0"/>
              <a:t>4.8.2022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88046CA-5570-4D5E-BBA4-674FDD24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96D59866-23FD-41E2-B8EC-9B511ED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44CC-96F3-4320-801D-EB5DB229DA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2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2ED750D-FD58-4404-B6A5-30CDDB54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00976-30EA-4940-9FF7-58260A3BE639}" type="datetime1">
              <a:rPr lang="fi-FI" smtClean="0"/>
              <a:t>4.8.2022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87D7741-E6DB-4A50-BA24-59067483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29A21E4-6838-42C9-812C-052181A0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DF0D-19BD-4C54-9BE4-9779AF01D9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38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65EA9AC-E186-41C8-8B52-422C7FB2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15E74-05C5-45C9-9FD2-3693F5D9B1D8}" type="datetime1">
              <a:rPr lang="fi-FI" smtClean="0"/>
              <a:t>4.8.2022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1276AF-C27E-409F-AACA-00293850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C5E2F57-3B6F-480B-ABBB-7EBFC06A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EBD6-6EEF-4875-877D-BE29F49C47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24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14085B97-98C2-49A5-8470-E778B42E5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6978D60B-4095-4493-8799-E92A10BBC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1D57F6-CAAD-41DC-BC20-4CD2ABA67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4A3E9D-AE58-41BB-9F30-5A5872B58CE5}" type="datetime1">
              <a:rPr lang="fi-FI" smtClean="0"/>
              <a:t>4.8.2022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FD9B32-E1DD-402A-9940-16925565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4DED2-AF73-4178-B310-59C4B70BB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5D05AB-3EA4-4E98-908F-7F30D17DE0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18. Uskonnottomat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/>
              <a:t>Ydinsisällöt</a:t>
            </a:r>
            <a:endParaRPr lang="fi-FI" altLang="fi-FI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Uskonnottomuus Suomessa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359554" cy="4633913"/>
          </a:xfrm>
        </p:spPr>
        <p:txBody>
          <a:bodyPr/>
          <a:lstStyle/>
          <a:p>
            <a:r>
              <a:rPr lang="fi-FI" altLang="fi-FI" sz="2200" dirty="0"/>
              <a:t>Suomen lain mukaan kansalaisella on oikeus olla harjoittamatta uskontoa ja olla kuulumatta mihinkään uskonnolliseen yhteisöön. </a:t>
            </a:r>
          </a:p>
          <a:p>
            <a:r>
              <a:rPr lang="fi-FI" altLang="fi-FI" sz="2200" dirty="0"/>
              <a:t>Uskonnottomuutta ei voida päätellä suoraan jättäytymisestä uskonnollisten yhteisöjen ulkopuolelle, koska myös uskonnollisiin yhdyskuntiin kuuluva voi mieltää itsensä uskonnottomaksi. </a:t>
            </a:r>
          </a:p>
          <a:p>
            <a:r>
              <a:rPr lang="fi-FI" altLang="fi-FI" sz="2200" dirty="0"/>
              <a:t>Tutkimusten mukaan noin 29 prosenttia suomalaisista voitaisiin luokitella uskonnottomiksi.</a:t>
            </a:r>
          </a:p>
          <a:p>
            <a:r>
              <a:rPr lang="fi-FI" altLang="fi-FI" sz="2200" dirty="0"/>
              <a:t>Uskonnottomien joukko on hyvin monimuotoinen.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pic>
        <p:nvPicPr>
          <p:cNvPr id="6" name="Kuva 5" descr="Kuva, joka sisältää kohteen puu, ulko, mies, henkilö&#10;&#10;Kuvaus luotu automaattisesti">
            <a:extLst>
              <a:ext uri="{FF2B5EF4-FFF2-40B4-BE49-F238E27FC236}">
                <a16:creationId xmlns:a16="http://schemas.microsoft.com/office/drawing/2014/main" id="{F99393EA-F997-1466-7E0E-AA3287A56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322" y="1862356"/>
            <a:ext cx="4699932" cy="31332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19532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Uskonnottomuus osana maailmankuvaa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fi-FI" altLang="fi-FI" sz="2200" dirty="0"/>
              <a:t>Osa uskonnottomista pohtii aktiivisesti omaa uskonnottomuuttaan, mutta osa on uskonnon suhteen pikemminkin välinpitämättömiä. </a:t>
            </a:r>
          </a:p>
          <a:p>
            <a:r>
              <a:rPr lang="fi-FI" altLang="fi-FI" sz="2200" dirty="0"/>
              <a:t>Uskonnoton ihminen voi kuvata itseään esimerkiksi humanistiksi, ateistiksi, agnostikoksi, skeptikoksi tai vapaa-ajattelijaksi. </a:t>
            </a:r>
          </a:p>
          <a:p>
            <a:r>
              <a:rPr lang="fi-FI" altLang="fi-FI" sz="2200" dirty="0"/>
              <a:t>Suomessa toimii muutamia uskonnottomien järjestöjä, mutta vain pieni joukko uskonnottomista toimii niissä aktiivisesti. </a:t>
            </a:r>
          </a:p>
          <a:p>
            <a:r>
              <a:rPr lang="fi-FI" altLang="fi-FI" sz="2200" dirty="0"/>
              <a:t>Uskonnottomien suhde uskontoon voi vaihdella myönteisestä kriittiseen. Uusateismi edustaa erityisen kriittistä näkemystä.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5070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19532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Uskonnoton ajattelu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534013" cy="4633913"/>
          </a:xfrm>
        </p:spPr>
        <p:txBody>
          <a:bodyPr/>
          <a:lstStyle/>
          <a:p>
            <a:r>
              <a:rPr lang="fi-FI" altLang="fi-FI" sz="2200" dirty="0"/>
              <a:t>Naturalistinen käsitys maailmasta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Näkyväisen luonnon ulkopuolella ei ole yliluonnollista.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Luotetaan tieteeseen.</a:t>
            </a:r>
          </a:p>
          <a:p>
            <a:r>
              <a:rPr lang="fi-FI" altLang="fi-FI" sz="2200" dirty="0"/>
              <a:t>Moraali osana inhimillistä todellisuutta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Moraalin perusteluina ei voida käyttää ihmisen ulkopuolista auktoriteettia, kuten jumalaa.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6" name="Kuva 5" descr="Kuva, joka sisältää kohteen puu, ulko, rock, taivas&#10;&#10;Kuvaus luotu automaattisesti">
            <a:extLst>
              <a:ext uri="{FF2B5EF4-FFF2-40B4-BE49-F238E27FC236}">
                <a16:creationId xmlns:a16="http://schemas.microsoft.com/office/drawing/2014/main" id="{A6583823-2084-39C1-D94B-278ACECE5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92" y="1423171"/>
            <a:ext cx="3073908" cy="460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19532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Uskonnottomuuden historiaa Suomessa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fi-FI" altLang="fi-FI" sz="2200" dirty="0"/>
              <a:t>Suomessa alettiin vaatia 1800-luvun lopulla uskonnon ja katsomuksen vapautta myös uskonnottomille.</a:t>
            </a:r>
          </a:p>
          <a:p>
            <a:r>
              <a:rPr lang="fi-FI" altLang="fi-FI" sz="2200" dirty="0"/>
              <a:t>Vuoden 1923 uskonnonvapauslaissa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annettiin oikeus erota kirkosta ja jättäytyä uskonnollisten yhdyskuntien ulkopuolelle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perustettiin uskonnottomien väestökirjanpitoa varten siviilirekisteri.</a:t>
            </a:r>
          </a:p>
          <a:p>
            <a:r>
              <a:rPr lang="fi-FI" altLang="fi-FI" sz="2200" dirty="0"/>
              <a:t>Siviilirekisteriin kuuluvat aloittivat yhdistystoiminnan 1930-luvulla.</a:t>
            </a:r>
          </a:p>
          <a:p>
            <a:r>
              <a:rPr lang="fi-FI" altLang="fi-FI" sz="2200" dirty="0"/>
              <a:t>Elämänkatsomustiedon opetus aloitettiin kouluissa 1985.</a:t>
            </a:r>
          </a:p>
          <a:p>
            <a:r>
              <a:rPr lang="fi-FI" altLang="fi-FI" sz="2200" dirty="0"/>
              <a:t>Suomalaiset järjestöt ovat mukana myös kansainvälisessä toiminnassa.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929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19532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Uskonnottomat järjestöt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315200" cy="4633913"/>
          </a:xfrm>
        </p:spPr>
        <p:txBody>
          <a:bodyPr/>
          <a:lstStyle/>
          <a:p>
            <a:r>
              <a:rPr lang="fi-FI" altLang="fi-FI" sz="2200" dirty="0"/>
              <a:t>Vapaa-ajattelijain Liitto perustettiin vuonna 1945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Ylläpitää Uskonnonvapaus.fi -sivustoa sekä osittain  Eroakirkosta.fi-sivustoa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Toimittaa </a:t>
            </a:r>
            <a:r>
              <a:rPr lang="fi-FI" altLang="fi-FI" sz="2200" i="1" dirty="0"/>
              <a:t>Vapaa Ajattelija </a:t>
            </a:r>
            <a:r>
              <a:rPr lang="fi-FI" altLang="fi-FI" sz="2200" dirty="0"/>
              <a:t>-lehteä </a:t>
            </a:r>
          </a:p>
          <a:p>
            <a:r>
              <a:rPr lang="fi-FI" altLang="fi-FI" sz="2200" dirty="0"/>
              <a:t>Suomen Humanistiliitto perustettiin 1960-luvulla.</a:t>
            </a:r>
          </a:p>
          <a:p>
            <a:r>
              <a:rPr lang="fi-FI" altLang="fi-FI" sz="2200" dirty="0"/>
              <a:t>Järjestöt ajavat negatiivista uskonnonvapautta, antavat neuvontaa, järjestävät erilaisia keskustelutapahtumia ja kampanjoita.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6" name="Kuva 5" descr="Kuva, joka sisältää kohteen teksti, sisä, sotkuinen&#10;&#10;Kuvaus luotu automaattisesti">
            <a:extLst>
              <a:ext uri="{FF2B5EF4-FFF2-40B4-BE49-F238E27FC236}">
                <a16:creationId xmlns:a16="http://schemas.microsoft.com/office/drawing/2014/main" id="{F180E502-9766-286E-8D99-0E142037D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18" y="1598743"/>
            <a:ext cx="3014628" cy="42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0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413147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Uskonnottomuus päiväkodissa ja koulussa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5255094" cy="4633913"/>
          </a:xfrm>
        </p:spPr>
        <p:txBody>
          <a:bodyPr/>
          <a:lstStyle/>
          <a:p>
            <a:r>
              <a:rPr lang="fi-FI" altLang="fi-FI" sz="2200" dirty="0"/>
              <a:t>Uskonnottomien perheiden lapset eivät yleensä osallistu päiväkodin tai koulun uskonnollisiin tilaisuuksiin.</a:t>
            </a:r>
          </a:p>
          <a:p>
            <a:r>
              <a:rPr lang="fi-FI" altLang="fi-FI" sz="2200" dirty="0"/>
              <a:t>Kouluilla on velvollisuus järjestää vaihtoehtoista toimintaa juhlatilaisuuksien ajaksi.</a:t>
            </a:r>
          </a:p>
          <a:p>
            <a:r>
              <a:rPr lang="fi-FI" altLang="fi-FI" sz="2200" dirty="0"/>
              <a:t>Kouluissa tarjotaan uskonnon oppiaineen vaihtoehtona elämänkatsomustietoa.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6" name="Kuva 5" descr="Kuva, joka sisältää kohteen pöytä, henkilö, sisä, istuminen&#10;&#10;Kuvaus luotu automaattisesti">
            <a:extLst>
              <a:ext uri="{FF2B5EF4-FFF2-40B4-BE49-F238E27FC236}">
                <a16:creationId xmlns:a16="http://schemas.microsoft.com/office/drawing/2014/main" id="{9AA10CF7-4A89-BD84-E52D-C86016A6A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61" y="1974876"/>
            <a:ext cx="5255094" cy="350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67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413147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Uskonnottomuus ja elämänvaiheet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5889771" cy="4633913"/>
          </a:xfrm>
        </p:spPr>
        <p:txBody>
          <a:bodyPr/>
          <a:lstStyle/>
          <a:p>
            <a:r>
              <a:rPr lang="fi-FI" altLang="fi-FI" sz="2200" dirty="0"/>
              <a:t>Uskonnottomat perheet suunnittelevat itse perhejuhlansa.</a:t>
            </a:r>
          </a:p>
          <a:p>
            <a:r>
              <a:rPr lang="fi-FI" altLang="fi-FI" sz="2200" dirty="0"/>
              <a:t>Siirtymäriiteille on pyritty kehittämään uskonnottomat vaihtoehdot esim. nimiäiset. </a:t>
            </a:r>
          </a:p>
          <a:p>
            <a:r>
              <a:rPr lang="fi-FI" altLang="fi-FI" sz="2200" dirty="0"/>
              <a:t>Prometheus-leiri on uskonnollisesti ja poliittisesti sitoutumaton aikuistumisleiri, jonka monet uskonnottomat nuoret käyvät.</a:t>
            </a:r>
          </a:p>
          <a:p>
            <a:r>
              <a:rPr lang="fi-FI" altLang="fi-FI" sz="2200" dirty="0"/>
              <a:t>Avioliitto solmitaan siviilivihkimisenä maistraatissa tai muussa parin toivomassa paikassa.</a:t>
            </a:r>
          </a:p>
          <a:p>
            <a:r>
              <a:rPr lang="fi-FI" altLang="fi-FI" sz="2200" dirty="0"/>
              <a:t>Apua siirtymäriittien järjestämiseen voi saada esimerkiksi Pro-Seremoniat -palvelukeskuksesta.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pic>
        <p:nvPicPr>
          <p:cNvPr id="6" name="Kuva 5" descr="Kuva, joka sisältää kohteen puu, ulko, henkilö, seisominen&#10;&#10;Kuvaus luotu automaattisesti">
            <a:extLst>
              <a:ext uri="{FF2B5EF4-FFF2-40B4-BE49-F238E27FC236}">
                <a16:creationId xmlns:a16="http://schemas.microsoft.com/office/drawing/2014/main" id="{9CC430DD-6D4D-6886-A647-1AFB907E1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02" y="1964568"/>
            <a:ext cx="5274955" cy="3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4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360</Words>
  <Application>Microsoft Office PowerPoint</Application>
  <PresentationFormat>Laajakuva</PresentationFormat>
  <Paragraphs>56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Office-teema</vt:lpstr>
      <vt:lpstr>18. Uskonnottomat</vt:lpstr>
      <vt:lpstr>Uskonnottomuus Suomessa</vt:lpstr>
      <vt:lpstr>Uskonnottomuus osana maailmankuvaa</vt:lpstr>
      <vt:lpstr>Uskonnoton ajattelu</vt:lpstr>
      <vt:lpstr>Uskonnottomuuden historiaa Suomessa</vt:lpstr>
      <vt:lpstr>Uskonnottomat järjestöt</vt:lpstr>
      <vt:lpstr>Uskonnottomuus päiväkodissa ja koulussa</vt:lpstr>
      <vt:lpstr>Uskonnottomuus ja elämänvaiheet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Diaesityksen otsikko, koko 48</dc:title>
  <dc:creator>Taina Vuokko</dc:creator>
  <cp:lastModifiedBy>Riikka Kujanen</cp:lastModifiedBy>
  <cp:revision>42</cp:revision>
  <dcterms:created xsi:type="dcterms:W3CDTF">2021-06-01T16:07:13Z</dcterms:created>
  <dcterms:modified xsi:type="dcterms:W3CDTF">2022-08-04T08:59:25Z</dcterms:modified>
</cp:coreProperties>
</file>