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68" r:id="rId3"/>
    <p:sldId id="288" r:id="rId4"/>
    <p:sldId id="287" r:id="rId5"/>
    <p:sldId id="291" r:id="rId6"/>
    <p:sldId id="293" r:id="rId7"/>
    <p:sldId id="286" r:id="rId8"/>
    <p:sldId id="289" r:id="rId9"/>
    <p:sldId id="290" r:id="rId10"/>
    <p:sldId id="285" r:id="rId11"/>
    <p:sldId id="284" r:id="rId12"/>
    <p:sldId id="292" r:id="rId13"/>
    <p:sldId id="282" r:id="rId14"/>
    <p:sldId id="283" r:id="rId15"/>
    <p:sldId id="271" r:id="rId16"/>
    <p:sldId id="294" r:id="rId17"/>
  </p:sldIdLst>
  <p:sldSz cx="9144000" cy="6858000" type="screen4x3"/>
  <p:notesSz cx="6858000" cy="9144000"/>
  <p:defaultTextStyle>
    <a:defPPr>
      <a:defRPr lang="fi-F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Oletusosa" id="{626D762E-52A2-451D-BE5C-A22F78405226}">
          <p14:sldIdLst>
            <p14:sldId id="263"/>
            <p14:sldId id="268"/>
            <p14:sldId id="288"/>
            <p14:sldId id="287"/>
            <p14:sldId id="291"/>
            <p14:sldId id="293"/>
            <p14:sldId id="286"/>
            <p14:sldId id="289"/>
            <p14:sldId id="290"/>
            <p14:sldId id="285"/>
            <p14:sldId id="284"/>
            <p14:sldId id="292"/>
            <p14:sldId id="282"/>
            <p14:sldId id="283"/>
            <p14:sldId id="271"/>
            <p14:sldId id="294"/>
          </p14:sldIdLst>
        </p14:section>
        <p14:section name="Nimetön osa" id="{BB1D7425-40DD-48FE-A0FC-9155B3C17F59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90" autoAdjust="0"/>
    <p:restoredTop sz="94660"/>
  </p:normalViewPr>
  <p:slideViewPr>
    <p:cSldViewPr>
      <p:cViewPr varScale="1">
        <p:scale>
          <a:sx n="86" d="100"/>
          <a:sy n="86" d="100"/>
        </p:scale>
        <p:origin x="1387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Otsikko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i-FI"/>
              <a:t>Muokkaa perustyyl. napsautt.</a:t>
            </a:r>
          </a:p>
        </p:txBody>
      </p:sp>
      <p:sp>
        <p:nvSpPr>
          <p:cNvPr id="3" name="Alaotsikk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i-FI"/>
              <a:t>Muokkaa alaotsikon perustyyliä napsautt.</a:t>
            </a:r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4D796-DE2A-4D69-A85C-8A55C26BDBF3}" type="datetimeFigureOut">
              <a:rPr lang="fi-FI" smtClean="0"/>
              <a:t>10.1.2019</a:t>
            </a:fld>
            <a:endParaRPr lang="fi-FI"/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4359F-FC96-4230-A01C-41450E3BC61B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4835913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Otsikko ja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Muokkaa perustyyl. napsautt.</a:t>
            </a:r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4D796-DE2A-4D69-A85C-8A55C26BDBF3}" type="datetimeFigureOut">
              <a:rPr lang="fi-FI" smtClean="0"/>
              <a:t>10.1.2019</a:t>
            </a:fld>
            <a:endParaRPr lang="fi-FI"/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4359F-FC96-4230-A01C-41450E3BC61B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307924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Osan ylätunnis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i-FI"/>
              <a:t>Muokkaa perustyyl. napsautt.</a:t>
            </a:r>
          </a:p>
        </p:txBody>
      </p:sp>
      <p:sp>
        <p:nvSpPr>
          <p:cNvPr id="3" name="Tekstin paikkamerkki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4D796-DE2A-4D69-A85C-8A55C26BDBF3}" type="datetimeFigureOut">
              <a:rPr lang="fi-FI" smtClean="0"/>
              <a:t>10.1.2019</a:t>
            </a:fld>
            <a:endParaRPr lang="fi-FI"/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4359F-FC96-4230-A01C-41450E3BC61B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9930155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Kaksi sisältökohdet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Muokkaa perustyyl. napsautt.</a:t>
            </a:r>
          </a:p>
        </p:txBody>
      </p:sp>
      <p:sp>
        <p:nvSpPr>
          <p:cNvPr id="3" name="Sisällön paikkamerkk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4" name="Sisällön paikkamerkk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5" name="Päivämäärän paikkamerkki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4D796-DE2A-4D69-A85C-8A55C26BDBF3}" type="datetimeFigureOut">
              <a:rPr lang="fi-FI" smtClean="0"/>
              <a:t>10.1.2019</a:t>
            </a:fld>
            <a:endParaRPr lang="fi-FI"/>
          </a:p>
        </p:txBody>
      </p:sp>
      <p:sp>
        <p:nvSpPr>
          <p:cNvPr id="6" name="Alatunnisteen paikkamerk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7" name="Dian numeron paikkamerkki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4359F-FC96-4230-A01C-41450E3BC61B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8639535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tai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i-FI"/>
              <a:t>Muokkaa perustyyl. napsautt.</a:t>
            </a:r>
          </a:p>
        </p:txBody>
      </p:sp>
      <p:sp>
        <p:nvSpPr>
          <p:cNvPr id="3" name="Tekstin paikkamerkki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4" name="Sisällön paikkamerkk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5" name="Tekstin paikkamerkki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6" name="Sisällön paikkamerkk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7" name="Päivämäärän paikkamerkki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4D796-DE2A-4D69-A85C-8A55C26BDBF3}" type="datetimeFigureOut">
              <a:rPr lang="fi-FI" smtClean="0"/>
              <a:t>10.1.2019</a:t>
            </a:fld>
            <a:endParaRPr lang="fi-FI"/>
          </a:p>
        </p:txBody>
      </p:sp>
      <p:sp>
        <p:nvSpPr>
          <p:cNvPr id="8" name="Alatunnisteen paikkamerk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9" name="Dian numeron paikkamerkki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4359F-FC96-4230-A01C-41450E3BC61B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1986041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Vain otsikk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Muokkaa perustyyl. napsautt.</a:t>
            </a:r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4D796-DE2A-4D69-A85C-8A55C26BDBF3}" type="datetimeFigureOut">
              <a:rPr lang="fi-FI" smtClean="0"/>
              <a:t>10.1.2019</a:t>
            </a:fld>
            <a:endParaRPr lang="fi-FI"/>
          </a:p>
        </p:txBody>
      </p:sp>
      <p:sp>
        <p:nvSpPr>
          <p:cNvPr id="4" name="Alatunnisteen paikkamerk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Dian numeron paikkamerkki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4359F-FC96-4230-A01C-41450E3BC61B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4646449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yhjä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äivämäärän paikkamerkki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4D796-DE2A-4D69-A85C-8A55C26BDBF3}" type="datetimeFigureOut">
              <a:rPr lang="fi-FI" smtClean="0"/>
              <a:t>10.1.2019</a:t>
            </a:fld>
            <a:endParaRPr lang="fi-FI"/>
          </a:p>
        </p:txBody>
      </p:sp>
      <p:sp>
        <p:nvSpPr>
          <p:cNvPr id="3" name="Alatunnisteen paikkamerk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Dian numeron paikkamerkki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4359F-FC96-4230-A01C-41450E3BC61B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0011503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tsikollinen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i-FI"/>
              <a:t>Muokkaa perustyyl. napsautt.</a:t>
            </a:r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4" name="Tekstin paikkamerkki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5" name="Päivämäärän paikkamerkki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4D796-DE2A-4D69-A85C-8A55C26BDBF3}" type="datetimeFigureOut">
              <a:rPr lang="fi-FI" smtClean="0"/>
              <a:t>10.1.2019</a:t>
            </a:fld>
            <a:endParaRPr lang="fi-FI"/>
          </a:p>
        </p:txBody>
      </p:sp>
      <p:sp>
        <p:nvSpPr>
          <p:cNvPr id="6" name="Alatunnisteen paikkamerk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7" name="Dian numeron paikkamerkki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4359F-FC96-4230-A01C-41450E3BC61B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4689768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tsikollinen ku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i-FI"/>
              <a:t>Muokkaa perustyyl. napsautt.</a:t>
            </a:r>
          </a:p>
        </p:txBody>
      </p:sp>
      <p:sp>
        <p:nvSpPr>
          <p:cNvPr id="3" name="Kuvan paikkamerkki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i-FI"/>
          </a:p>
        </p:txBody>
      </p:sp>
      <p:sp>
        <p:nvSpPr>
          <p:cNvPr id="4" name="Tekstin paikkamerkki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5" name="Päivämäärän paikkamerkki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4D796-DE2A-4D69-A85C-8A55C26BDBF3}" type="datetimeFigureOut">
              <a:rPr lang="fi-FI" smtClean="0"/>
              <a:t>10.1.2019</a:t>
            </a:fld>
            <a:endParaRPr lang="fi-FI"/>
          </a:p>
        </p:txBody>
      </p:sp>
      <p:sp>
        <p:nvSpPr>
          <p:cNvPr id="6" name="Alatunnisteen paikkamerk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7" name="Dian numeron paikkamerkki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4359F-FC96-4230-A01C-41450E3BC61B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4112186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Otsikko ja pystysuora tek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Muokkaa perustyyl. napsautt.</a:t>
            </a:r>
          </a:p>
        </p:txBody>
      </p:sp>
      <p:sp>
        <p:nvSpPr>
          <p:cNvPr id="3" name="Pystysuoran tekstin paikkamerkki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4D796-DE2A-4D69-A85C-8A55C26BDBF3}" type="datetimeFigureOut">
              <a:rPr lang="fi-FI" smtClean="0"/>
              <a:t>10.1.2019</a:t>
            </a:fld>
            <a:endParaRPr lang="fi-FI"/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4359F-FC96-4230-A01C-41450E3BC61B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8945615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Pystysuora otsikko ja tek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ystysuora otsikko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i-FI"/>
              <a:t>Muokkaa perustyyl. napsautt.</a:t>
            </a:r>
          </a:p>
        </p:txBody>
      </p:sp>
      <p:sp>
        <p:nvSpPr>
          <p:cNvPr id="3" name="Pystysuoran tekstin paikkamerkki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4D796-DE2A-4D69-A85C-8A55C26BDBF3}" type="datetimeFigureOut">
              <a:rPr lang="fi-FI" smtClean="0"/>
              <a:t>10.1.2019</a:t>
            </a:fld>
            <a:endParaRPr lang="fi-FI"/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4359F-FC96-4230-A01C-41450E3BC61B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3181062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on paikkamerkki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i-FI"/>
              <a:t>Muokkaa perustyyl. napsautt.</a:t>
            </a:r>
          </a:p>
        </p:txBody>
      </p:sp>
      <p:sp>
        <p:nvSpPr>
          <p:cNvPr id="3" name="Tekstin paikkamerkki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E4D796-DE2A-4D69-A85C-8A55C26BDBF3}" type="datetimeFigureOut">
              <a:rPr lang="fi-FI" smtClean="0"/>
              <a:t>10.1.2019</a:t>
            </a:fld>
            <a:endParaRPr lang="fi-FI"/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i-FI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A4359F-FC96-4230-A01C-41450E3BC61B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6386941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i-F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uva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2536" y="-819472"/>
            <a:ext cx="9607996" cy="64053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kstiruutu 4"/>
          <p:cNvSpPr txBox="1"/>
          <p:nvPr/>
        </p:nvSpPr>
        <p:spPr>
          <a:xfrm>
            <a:off x="107504" y="1907932"/>
            <a:ext cx="9036496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i-FI" sz="4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LAADUKAS 5 VS 5 HARJOITTELU</a:t>
            </a:r>
          </a:p>
          <a:p>
            <a:br>
              <a:rPr lang="fi-FI" sz="4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fi-FI" sz="32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Joonas Iisalo</a:t>
            </a:r>
          </a:p>
          <a:p>
            <a:endParaRPr lang="fi-FI" sz="4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Kuva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026" y="5919790"/>
            <a:ext cx="762598" cy="762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6709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fi-FI" b="1" dirty="0">
                <a:solidFill>
                  <a:schemeClr val="bg1"/>
                </a:solidFill>
              </a:rPr>
              <a:t>Salon Vilpas Koripallo ry</a:t>
            </a:r>
          </a:p>
        </p:txBody>
      </p:sp>
      <p:pic>
        <p:nvPicPr>
          <p:cNvPr id="5" name="Kuva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6" y="-459432"/>
            <a:ext cx="9145016" cy="60966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Sisällön paikkamerkki 2"/>
          <p:cNvSpPr>
            <a:spLocks noGrp="1"/>
          </p:cNvSpPr>
          <p:nvPr>
            <p:ph idx="1"/>
          </p:nvPr>
        </p:nvSpPr>
        <p:spPr>
          <a:xfrm>
            <a:off x="89248" y="252022"/>
            <a:ext cx="8964488" cy="46737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b="1" dirty="0">
                <a:solidFill>
                  <a:schemeClr val="bg1"/>
                </a:solidFill>
              </a:rPr>
              <a:t>SISÄLTÖ</a:t>
            </a:r>
            <a:br>
              <a:rPr lang="en-US" sz="4000" b="1" dirty="0">
                <a:solidFill>
                  <a:schemeClr val="bg1"/>
                </a:solidFill>
              </a:rPr>
            </a:br>
            <a:r>
              <a:rPr lang="en-US" sz="4000" dirty="0">
                <a:solidFill>
                  <a:schemeClr val="bg1"/>
                </a:solidFill>
              </a:rPr>
              <a:t>-</a:t>
            </a:r>
            <a:r>
              <a:rPr lang="en-US" sz="4000" b="1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Laadukas</a:t>
            </a:r>
            <a:r>
              <a:rPr lang="en-US" dirty="0">
                <a:solidFill>
                  <a:schemeClr val="bg1"/>
                </a:solidFill>
              </a:rPr>
              <a:t> 5 vs 5 </a:t>
            </a:r>
            <a:r>
              <a:rPr lang="en-US" dirty="0" err="1">
                <a:solidFill>
                  <a:schemeClr val="bg1"/>
                </a:solidFill>
              </a:rPr>
              <a:t>harjoittelu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hyökkäyksen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näkökulmasta</a:t>
            </a:r>
            <a:endParaRPr lang="en-US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- </a:t>
            </a:r>
            <a:r>
              <a:rPr lang="en-US" dirty="0" err="1">
                <a:solidFill>
                  <a:schemeClr val="bg1"/>
                </a:solidFill>
              </a:rPr>
              <a:t>Erilaiset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edut</a:t>
            </a:r>
            <a:r>
              <a:rPr lang="en-US" dirty="0">
                <a:solidFill>
                  <a:schemeClr val="bg1"/>
                </a:solidFill>
              </a:rPr>
              <a:t> 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- </a:t>
            </a:r>
            <a:r>
              <a:rPr lang="en-US" dirty="0" err="1">
                <a:solidFill>
                  <a:schemeClr val="bg1"/>
                </a:solidFill>
              </a:rPr>
              <a:t>Hyökkäyksen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yksityiskohdat</a:t>
            </a:r>
            <a:r>
              <a:rPr lang="en-US" dirty="0">
                <a:solidFill>
                  <a:schemeClr val="bg1"/>
                </a:solidFill>
              </a:rPr>
              <a:t> </a:t>
            </a:r>
          </a:p>
          <a:p>
            <a:pPr marL="0" indent="0">
              <a:buNone/>
            </a:pPr>
            <a:r>
              <a:rPr lang="fi-FI" dirty="0">
                <a:solidFill>
                  <a:schemeClr val="bg1"/>
                </a:solidFill>
              </a:rPr>
              <a:t>- Erilaisia tapoja harjoitella 5 </a:t>
            </a:r>
            <a:r>
              <a:rPr lang="fi-FI" dirty="0" err="1">
                <a:solidFill>
                  <a:schemeClr val="bg1"/>
                </a:solidFill>
              </a:rPr>
              <a:t>vs</a:t>
            </a:r>
            <a:r>
              <a:rPr lang="fi-FI" dirty="0">
                <a:solidFill>
                  <a:schemeClr val="bg1"/>
                </a:solidFill>
              </a:rPr>
              <a:t> 5 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- </a:t>
            </a:r>
            <a:r>
              <a:rPr lang="en-US" dirty="0" err="1">
                <a:solidFill>
                  <a:schemeClr val="bg1"/>
                </a:solidFill>
              </a:rPr>
              <a:t>Palaute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mitä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dirty="0" err="1">
                <a:solidFill>
                  <a:schemeClr val="bg1"/>
                </a:solidFill>
              </a:rPr>
              <a:t>miten</a:t>
            </a:r>
            <a:r>
              <a:rPr lang="en-US" dirty="0">
                <a:solidFill>
                  <a:schemeClr val="bg1"/>
                </a:solidFill>
              </a:rPr>
              <a:t> ja </a:t>
            </a:r>
            <a:r>
              <a:rPr lang="en-US" dirty="0" err="1">
                <a:solidFill>
                  <a:schemeClr val="bg1"/>
                </a:solidFill>
              </a:rPr>
              <a:t>milloin</a:t>
            </a:r>
            <a:endParaRPr lang="en-US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fi-FI" dirty="0">
              <a:solidFill>
                <a:schemeClr val="bg1"/>
              </a:solidFill>
            </a:endParaRPr>
          </a:p>
        </p:txBody>
      </p:sp>
      <p:pic>
        <p:nvPicPr>
          <p:cNvPr id="7" name="Kuva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771" y="5877272"/>
            <a:ext cx="753609" cy="753609"/>
          </a:xfrm>
          <a:prstGeom prst="rect">
            <a:avLst/>
          </a:prstGeom>
        </p:spPr>
      </p:pic>
      <p:sp>
        <p:nvSpPr>
          <p:cNvPr id="8" name="Tekstiruutu 7"/>
          <p:cNvSpPr txBox="1"/>
          <p:nvPr/>
        </p:nvSpPr>
        <p:spPr>
          <a:xfrm>
            <a:off x="6156176" y="6109704"/>
            <a:ext cx="27430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sz="2800" i="1" spc="300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#</a:t>
            </a:r>
            <a:r>
              <a:rPr lang="fi-FI" sz="2800" i="1" spc="300" dirty="0" err="1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redandwhite</a:t>
            </a:r>
            <a:endParaRPr lang="fi-FI" sz="2800" i="1" spc="300" dirty="0">
              <a:solidFill>
                <a:srgbClr val="99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29298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fi-FI" b="1" dirty="0">
                <a:solidFill>
                  <a:schemeClr val="bg1"/>
                </a:solidFill>
              </a:rPr>
              <a:t>Salon Vilpas Koripallo ry</a:t>
            </a:r>
          </a:p>
        </p:txBody>
      </p:sp>
      <p:pic>
        <p:nvPicPr>
          <p:cNvPr id="5" name="Kuva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6" y="-459432"/>
            <a:ext cx="9145016" cy="60966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Sisällön paikkamerkki 2"/>
          <p:cNvSpPr>
            <a:spLocks noGrp="1"/>
          </p:cNvSpPr>
          <p:nvPr>
            <p:ph idx="1"/>
          </p:nvPr>
        </p:nvSpPr>
        <p:spPr>
          <a:xfrm>
            <a:off x="89248" y="252022"/>
            <a:ext cx="8964488" cy="467376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US" sz="4000" b="1" dirty="0">
                <a:solidFill>
                  <a:schemeClr val="bg1"/>
                </a:solidFill>
              </a:rPr>
              <a:t>“</a:t>
            </a:r>
            <a:r>
              <a:rPr lang="en-US" sz="4000" b="1" dirty="0" err="1">
                <a:solidFill>
                  <a:schemeClr val="bg1"/>
                </a:solidFill>
              </a:rPr>
              <a:t>Pelataaks</a:t>
            </a:r>
            <a:r>
              <a:rPr lang="en-US" sz="4000" b="1" dirty="0">
                <a:solidFill>
                  <a:schemeClr val="bg1"/>
                </a:solidFill>
              </a:rPr>
              <a:t> me </a:t>
            </a:r>
            <a:r>
              <a:rPr lang="en-US" sz="4000" b="1" dirty="0" err="1">
                <a:solidFill>
                  <a:schemeClr val="bg1"/>
                </a:solidFill>
              </a:rPr>
              <a:t>tänään</a:t>
            </a:r>
            <a:r>
              <a:rPr lang="en-US" sz="4000" b="1" dirty="0">
                <a:solidFill>
                  <a:schemeClr val="bg1"/>
                </a:solidFill>
              </a:rPr>
              <a:t>?”</a:t>
            </a:r>
            <a:endParaRPr lang="fi-FI" sz="4000" dirty="0">
              <a:solidFill>
                <a:schemeClr val="bg1"/>
              </a:solidFill>
            </a:endParaRPr>
          </a:p>
        </p:txBody>
      </p:sp>
      <p:pic>
        <p:nvPicPr>
          <p:cNvPr id="7" name="Kuva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771" y="5877272"/>
            <a:ext cx="753609" cy="753609"/>
          </a:xfrm>
          <a:prstGeom prst="rect">
            <a:avLst/>
          </a:prstGeom>
        </p:spPr>
      </p:pic>
      <p:sp>
        <p:nvSpPr>
          <p:cNvPr id="8" name="Tekstiruutu 7"/>
          <p:cNvSpPr txBox="1"/>
          <p:nvPr/>
        </p:nvSpPr>
        <p:spPr>
          <a:xfrm>
            <a:off x="6156176" y="6109704"/>
            <a:ext cx="27430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sz="2800" i="1" spc="300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#</a:t>
            </a:r>
            <a:r>
              <a:rPr lang="fi-FI" sz="2800" i="1" spc="300" dirty="0" err="1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redandwhite</a:t>
            </a:r>
            <a:endParaRPr lang="fi-FI" sz="2800" i="1" spc="300" dirty="0">
              <a:solidFill>
                <a:srgbClr val="99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11219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fi-FI" b="1" dirty="0">
                <a:solidFill>
                  <a:schemeClr val="bg1"/>
                </a:solidFill>
              </a:rPr>
              <a:t>Salon Vilpas Koripallo ry</a:t>
            </a:r>
          </a:p>
        </p:txBody>
      </p:sp>
      <p:pic>
        <p:nvPicPr>
          <p:cNvPr id="5" name="Kuva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6" y="-459432"/>
            <a:ext cx="9145016" cy="60966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Sisällön paikkamerkki 2"/>
          <p:cNvSpPr>
            <a:spLocks noGrp="1"/>
          </p:cNvSpPr>
          <p:nvPr>
            <p:ph idx="1"/>
          </p:nvPr>
        </p:nvSpPr>
        <p:spPr>
          <a:xfrm>
            <a:off x="89248" y="252022"/>
            <a:ext cx="8964488" cy="467376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US" sz="4000" dirty="0">
                <a:solidFill>
                  <a:schemeClr val="bg1"/>
                </a:solidFill>
              </a:rPr>
              <a:t>5 vs 5 </a:t>
            </a:r>
            <a:r>
              <a:rPr lang="en-US" sz="4000" dirty="0" err="1">
                <a:solidFill>
                  <a:schemeClr val="bg1"/>
                </a:solidFill>
              </a:rPr>
              <a:t>harjoittelu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kaikista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tärkein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aikuisissa</a:t>
            </a:r>
            <a:r>
              <a:rPr lang="en-US" sz="4000" dirty="0">
                <a:solidFill>
                  <a:schemeClr val="bg1"/>
                </a:solidFill>
              </a:rPr>
              <a:t> ja </a:t>
            </a:r>
            <a:r>
              <a:rPr lang="en-US" sz="4000" dirty="0" err="1">
                <a:solidFill>
                  <a:schemeClr val="bg1"/>
                </a:solidFill>
              </a:rPr>
              <a:t>vanhemmissa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junioreissa</a:t>
            </a:r>
            <a:r>
              <a:rPr lang="en-US" sz="4000" dirty="0">
                <a:solidFill>
                  <a:schemeClr val="bg1"/>
                </a:solidFill>
              </a:rPr>
              <a:t>. </a:t>
            </a:r>
          </a:p>
        </p:txBody>
      </p:sp>
      <p:pic>
        <p:nvPicPr>
          <p:cNvPr id="7" name="Kuva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771" y="5877272"/>
            <a:ext cx="753609" cy="753609"/>
          </a:xfrm>
          <a:prstGeom prst="rect">
            <a:avLst/>
          </a:prstGeom>
        </p:spPr>
      </p:pic>
      <p:sp>
        <p:nvSpPr>
          <p:cNvPr id="8" name="Tekstiruutu 7"/>
          <p:cNvSpPr txBox="1"/>
          <p:nvPr/>
        </p:nvSpPr>
        <p:spPr>
          <a:xfrm>
            <a:off x="6156176" y="6109704"/>
            <a:ext cx="27430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sz="2800" i="1" spc="300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#</a:t>
            </a:r>
            <a:r>
              <a:rPr lang="fi-FI" sz="2800" i="1" spc="300" dirty="0" err="1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redandwhite</a:t>
            </a:r>
            <a:endParaRPr lang="fi-FI" sz="2800" i="1" spc="300" dirty="0">
              <a:solidFill>
                <a:srgbClr val="99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36289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fi-FI" b="1" dirty="0">
                <a:solidFill>
                  <a:schemeClr val="bg1"/>
                </a:solidFill>
              </a:rPr>
              <a:t>Salon Vilpas Koripallo ry</a:t>
            </a:r>
          </a:p>
        </p:txBody>
      </p:sp>
      <p:pic>
        <p:nvPicPr>
          <p:cNvPr id="5" name="Kuva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6" y="-459432"/>
            <a:ext cx="9145016" cy="60966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Sisällön paikkamerkki 2"/>
          <p:cNvSpPr>
            <a:spLocks noGrp="1"/>
          </p:cNvSpPr>
          <p:nvPr>
            <p:ph idx="1"/>
          </p:nvPr>
        </p:nvSpPr>
        <p:spPr>
          <a:xfrm>
            <a:off x="89248" y="252022"/>
            <a:ext cx="8964488" cy="46737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b="1" dirty="0">
                <a:solidFill>
                  <a:schemeClr val="bg1"/>
                </a:solidFill>
              </a:rPr>
              <a:t>HYÖKKÄÄMISEN TAVOITE: </a:t>
            </a:r>
          </a:p>
          <a:p>
            <a:pPr marL="0" indent="0">
              <a:buNone/>
            </a:pPr>
            <a:br>
              <a:rPr lang="en-US" b="1" dirty="0">
                <a:solidFill>
                  <a:schemeClr val="bg1"/>
                </a:solidFill>
              </a:rPr>
            </a:br>
            <a:r>
              <a:rPr lang="en-US" dirty="0" err="1">
                <a:solidFill>
                  <a:schemeClr val="bg1"/>
                </a:solidFill>
              </a:rPr>
              <a:t>Mahdollisimman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korkea</a:t>
            </a:r>
            <a:r>
              <a:rPr lang="en-US" dirty="0">
                <a:solidFill>
                  <a:schemeClr val="bg1"/>
                </a:solidFill>
              </a:rPr>
              <a:t> PPP (points per possession / </a:t>
            </a:r>
            <a:r>
              <a:rPr lang="en-US" dirty="0" err="1">
                <a:solidFill>
                  <a:schemeClr val="bg1"/>
                </a:solidFill>
              </a:rPr>
              <a:t>piste</a:t>
            </a:r>
            <a:r>
              <a:rPr lang="en-US" dirty="0">
                <a:solidFill>
                  <a:schemeClr val="bg1"/>
                </a:solidFill>
              </a:rPr>
              <a:t> per </a:t>
            </a:r>
            <a:r>
              <a:rPr lang="en-US" dirty="0" err="1">
                <a:solidFill>
                  <a:schemeClr val="bg1"/>
                </a:solidFill>
              </a:rPr>
              <a:t>pallonhallinta</a:t>
            </a:r>
            <a:r>
              <a:rPr lang="en-US" dirty="0">
                <a:solidFill>
                  <a:schemeClr val="bg1"/>
                </a:solidFill>
              </a:rPr>
              <a:t>)</a:t>
            </a:r>
          </a:p>
        </p:txBody>
      </p:sp>
      <p:pic>
        <p:nvPicPr>
          <p:cNvPr id="7" name="Kuva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771" y="5877272"/>
            <a:ext cx="753609" cy="753609"/>
          </a:xfrm>
          <a:prstGeom prst="rect">
            <a:avLst/>
          </a:prstGeom>
        </p:spPr>
      </p:pic>
      <p:sp>
        <p:nvSpPr>
          <p:cNvPr id="8" name="Tekstiruutu 7"/>
          <p:cNvSpPr txBox="1"/>
          <p:nvPr/>
        </p:nvSpPr>
        <p:spPr>
          <a:xfrm>
            <a:off x="6156176" y="6109704"/>
            <a:ext cx="27430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sz="2800" i="1" spc="300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#</a:t>
            </a:r>
            <a:r>
              <a:rPr lang="fi-FI" sz="2800" i="1" spc="300" dirty="0" err="1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redandwhite</a:t>
            </a:r>
            <a:endParaRPr lang="fi-FI" sz="2800" i="1" spc="300" dirty="0">
              <a:solidFill>
                <a:srgbClr val="99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04820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fi-FI" b="1" dirty="0">
                <a:solidFill>
                  <a:schemeClr val="bg1"/>
                </a:solidFill>
              </a:rPr>
              <a:t>Salon Vilpas Koripallo ry</a:t>
            </a:r>
          </a:p>
        </p:txBody>
      </p:sp>
      <p:pic>
        <p:nvPicPr>
          <p:cNvPr id="5" name="Kuva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6" y="-459432"/>
            <a:ext cx="9145016" cy="60966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Sisällön paikkamerkki 2"/>
          <p:cNvSpPr>
            <a:spLocks noGrp="1"/>
          </p:cNvSpPr>
          <p:nvPr>
            <p:ph idx="1"/>
          </p:nvPr>
        </p:nvSpPr>
        <p:spPr>
          <a:xfrm>
            <a:off x="89248" y="252022"/>
            <a:ext cx="8964488" cy="46737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b="1" dirty="0">
                <a:solidFill>
                  <a:schemeClr val="bg1"/>
                </a:solidFill>
              </a:rPr>
              <a:t>PELITAPA/KONSEPTI</a:t>
            </a:r>
            <a:br>
              <a:rPr lang="en-US" sz="4000" b="1" dirty="0">
                <a:solidFill>
                  <a:schemeClr val="bg1"/>
                </a:solidFill>
              </a:rPr>
            </a:br>
            <a:r>
              <a:rPr lang="en-US" dirty="0">
                <a:solidFill>
                  <a:schemeClr val="bg1"/>
                </a:solidFill>
              </a:rPr>
              <a:t>- </a:t>
            </a:r>
            <a:r>
              <a:rPr lang="en-US" dirty="0" err="1">
                <a:solidFill>
                  <a:schemeClr val="bg1"/>
                </a:solidFill>
              </a:rPr>
              <a:t>Nopea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hyökkäys</a:t>
            </a:r>
            <a:r>
              <a:rPr lang="en-US" dirty="0">
                <a:solidFill>
                  <a:schemeClr val="bg1"/>
                </a:solidFill>
              </a:rPr>
              <a:t> </a:t>
            </a:r>
            <a:br>
              <a:rPr lang="en-US" dirty="0">
                <a:solidFill>
                  <a:schemeClr val="bg1"/>
                </a:solidFill>
              </a:rPr>
            </a:br>
            <a:r>
              <a:rPr lang="en-US" dirty="0">
                <a:solidFill>
                  <a:schemeClr val="bg1"/>
                </a:solidFill>
              </a:rPr>
              <a:t>- </a:t>
            </a:r>
            <a:r>
              <a:rPr lang="en-US" dirty="0" err="1">
                <a:solidFill>
                  <a:schemeClr val="bg1"/>
                </a:solidFill>
              </a:rPr>
              <a:t>Siirtymähyökkäys</a:t>
            </a:r>
            <a:r>
              <a:rPr lang="en-US" dirty="0">
                <a:solidFill>
                  <a:schemeClr val="bg1"/>
                </a:solidFill>
              </a:rPr>
              <a:t> 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- </a:t>
            </a:r>
            <a:r>
              <a:rPr lang="en-US" dirty="0" err="1">
                <a:solidFill>
                  <a:schemeClr val="bg1"/>
                </a:solidFill>
              </a:rPr>
              <a:t>Puolen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kentän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hyökkäys</a:t>
            </a:r>
            <a:r>
              <a:rPr lang="en-US" dirty="0">
                <a:solidFill>
                  <a:schemeClr val="bg1"/>
                </a:solidFill>
              </a:rPr>
              <a:t> </a:t>
            </a:r>
            <a:br>
              <a:rPr lang="en-US" dirty="0">
                <a:solidFill>
                  <a:schemeClr val="bg1"/>
                </a:solidFill>
              </a:rPr>
            </a:br>
            <a:r>
              <a:rPr lang="en-US" dirty="0">
                <a:solidFill>
                  <a:schemeClr val="bg1"/>
                </a:solidFill>
              </a:rPr>
              <a:t>- </a:t>
            </a:r>
            <a:r>
              <a:rPr lang="en-US" dirty="0" err="1">
                <a:solidFill>
                  <a:schemeClr val="bg1"/>
                </a:solidFill>
              </a:rPr>
              <a:t>Erikoistilanteet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7" name="Kuva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771" y="5877272"/>
            <a:ext cx="753609" cy="753609"/>
          </a:xfrm>
          <a:prstGeom prst="rect">
            <a:avLst/>
          </a:prstGeom>
        </p:spPr>
      </p:pic>
      <p:sp>
        <p:nvSpPr>
          <p:cNvPr id="8" name="Tekstiruutu 7"/>
          <p:cNvSpPr txBox="1"/>
          <p:nvPr/>
        </p:nvSpPr>
        <p:spPr>
          <a:xfrm>
            <a:off x="6156176" y="6109704"/>
            <a:ext cx="27430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sz="2800" i="1" spc="300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#</a:t>
            </a:r>
            <a:r>
              <a:rPr lang="fi-FI" sz="2800" i="1" spc="300" dirty="0" err="1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redandwhite</a:t>
            </a:r>
            <a:endParaRPr lang="fi-FI" sz="2800" i="1" spc="300" dirty="0">
              <a:solidFill>
                <a:srgbClr val="99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70817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fi-FI" b="1" dirty="0">
                <a:solidFill>
                  <a:schemeClr val="bg1"/>
                </a:solidFill>
              </a:rPr>
              <a:t>Salon Vilpas Koripallo ry</a:t>
            </a:r>
          </a:p>
        </p:txBody>
      </p:sp>
      <p:pic>
        <p:nvPicPr>
          <p:cNvPr id="5" name="Kuva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6" y="-459432"/>
            <a:ext cx="9145016" cy="60966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Sisällön paikkamerkki 2"/>
          <p:cNvSpPr>
            <a:spLocks noGrp="1"/>
          </p:cNvSpPr>
          <p:nvPr>
            <p:ph idx="1"/>
          </p:nvPr>
        </p:nvSpPr>
        <p:spPr>
          <a:xfrm>
            <a:off x="89248" y="252022"/>
            <a:ext cx="8964488" cy="467376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US" sz="4000" dirty="0" err="1">
                <a:solidFill>
                  <a:schemeClr val="bg1"/>
                </a:solidFill>
              </a:rPr>
              <a:t>Analysoi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pelejä</a:t>
            </a:r>
            <a:r>
              <a:rPr lang="en-US" sz="4000" dirty="0">
                <a:solidFill>
                  <a:schemeClr val="bg1"/>
                </a:solidFill>
              </a:rPr>
              <a:t>/</a:t>
            </a:r>
            <a:r>
              <a:rPr lang="en-US" sz="4000" dirty="0" err="1">
                <a:solidFill>
                  <a:schemeClr val="bg1"/>
                </a:solidFill>
              </a:rPr>
              <a:t>harjoituksia</a:t>
            </a:r>
            <a:r>
              <a:rPr lang="en-US" sz="4000" dirty="0">
                <a:solidFill>
                  <a:schemeClr val="bg1"/>
                </a:solidFill>
              </a:rPr>
              <a:t>. </a:t>
            </a:r>
            <a:r>
              <a:rPr lang="en-US" sz="4000" dirty="0" err="1">
                <a:solidFill>
                  <a:schemeClr val="bg1"/>
                </a:solidFill>
              </a:rPr>
              <a:t>Unohda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fanitus</a:t>
            </a:r>
            <a:r>
              <a:rPr lang="en-US" sz="4000" dirty="0">
                <a:solidFill>
                  <a:schemeClr val="bg1"/>
                </a:solidFill>
              </a:rPr>
              <a:t>. MUTE. </a:t>
            </a:r>
            <a:endParaRPr lang="fi-FI" sz="4000" dirty="0">
              <a:solidFill>
                <a:schemeClr val="bg1"/>
              </a:solidFill>
            </a:endParaRPr>
          </a:p>
        </p:txBody>
      </p:sp>
      <p:pic>
        <p:nvPicPr>
          <p:cNvPr id="7" name="Kuva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771" y="5877272"/>
            <a:ext cx="753609" cy="753609"/>
          </a:xfrm>
          <a:prstGeom prst="rect">
            <a:avLst/>
          </a:prstGeom>
        </p:spPr>
      </p:pic>
      <p:sp>
        <p:nvSpPr>
          <p:cNvPr id="8" name="Tekstiruutu 7"/>
          <p:cNvSpPr txBox="1"/>
          <p:nvPr/>
        </p:nvSpPr>
        <p:spPr>
          <a:xfrm>
            <a:off x="6156176" y="6109704"/>
            <a:ext cx="27430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sz="2800" i="1" spc="300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#</a:t>
            </a:r>
            <a:r>
              <a:rPr lang="fi-FI" sz="2800" i="1" spc="300" dirty="0" err="1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redandwhite</a:t>
            </a:r>
            <a:endParaRPr lang="fi-FI" sz="2800" i="1" spc="300" dirty="0">
              <a:solidFill>
                <a:srgbClr val="99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57673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fi-FI" b="1" dirty="0">
                <a:solidFill>
                  <a:schemeClr val="bg1"/>
                </a:solidFill>
              </a:rPr>
              <a:t>Salon Vilpas Koripallo ry</a:t>
            </a:r>
          </a:p>
        </p:txBody>
      </p:sp>
      <p:pic>
        <p:nvPicPr>
          <p:cNvPr id="5" name="Kuva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6" y="-459432"/>
            <a:ext cx="9145016" cy="60966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Sisällön paikkamerkki 2"/>
          <p:cNvSpPr>
            <a:spLocks noGrp="1"/>
          </p:cNvSpPr>
          <p:nvPr>
            <p:ph idx="1"/>
          </p:nvPr>
        </p:nvSpPr>
        <p:spPr>
          <a:xfrm>
            <a:off x="89248" y="252022"/>
            <a:ext cx="8964488" cy="467376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US" sz="4000" dirty="0" err="1">
                <a:solidFill>
                  <a:schemeClr val="bg1"/>
                </a:solidFill>
              </a:rPr>
              <a:t>Aputyökalut</a:t>
            </a:r>
            <a:r>
              <a:rPr lang="en-US" sz="4000" dirty="0">
                <a:solidFill>
                  <a:schemeClr val="bg1"/>
                </a:solidFill>
              </a:rPr>
              <a:t>: video, </a:t>
            </a:r>
            <a:r>
              <a:rPr lang="en-US" sz="4000" dirty="0" err="1">
                <a:solidFill>
                  <a:schemeClr val="bg1"/>
                </a:solidFill>
              </a:rPr>
              <a:t>tilastot</a:t>
            </a:r>
            <a:r>
              <a:rPr lang="en-US" sz="4000" dirty="0">
                <a:solidFill>
                  <a:schemeClr val="bg1"/>
                </a:solidFill>
              </a:rPr>
              <a:t>, </a:t>
            </a:r>
            <a:r>
              <a:rPr lang="en-US" sz="4000" dirty="0" err="1">
                <a:solidFill>
                  <a:schemeClr val="bg1"/>
                </a:solidFill>
              </a:rPr>
              <a:t>edistyneet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tilastot</a:t>
            </a:r>
            <a:r>
              <a:rPr lang="en-US" sz="4000" dirty="0">
                <a:solidFill>
                  <a:schemeClr val="bg1"/>
                </a:solidFill>
              </a:rPr>
              <a:t>, </a:t>
            </a:r>
            <a:r>
              <a:rPr lang="en-US" sz="4000" dirty="0" err="1">
                <a:solidFill>
                  <a:schemeClr val="bg1"/>
                </a:solidFill>
              </a:rPr>
              <a:t>viivenäyttö</a:t>
            </a:r>
            <a:r>
              <a:rPr lang="en-US" sz="4000" dirty="0">
                <a:solidFill>
                  <a:schemeClr val="bg1"/>
                </a:solidFill>
              </a:rPr>
              <a:t>, mentor…</a:t>
            </a:r>
            <a:endParaRPr lang="fi-FI" sz="4000" dirty="0">
              <a:solidFill>
                <a:schemeClr val="bg1"/>
              </a:solidFill>
            </a:endParaRPr>
          </a:p>
        </p:txBody>
      </p:sp>
      <p:pic>
        <p:nvPicPr>
          <p:cNvPr id="7" name="Kuva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771" y="5877272"/>
            <a:ext cx="753609" cy="753609"/>
          </a:xfrm>
          <a:prstGeom prst="rect">
            <a:avLst/>
          </a:prstGeom>
        </p:spPr>
      </p:pic>
      <p:sp>
        <p:nvSpPr>
          <p:cNvPr id="8" name="Tekstiruutu 7"/>
          <p:cNvSpPr txBox="1"/>
          <p:nvPr/>
        </p:nvSpPr>
        <p:spPr>
          <a:xfrm>
            <a:off x="6156176" y="6109704"/>
            <a:ext cx="27430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sz="2800" i="1" spc="300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#</a:t>
            </a:r>
            <a:r>
              <a:rPr lang="fi-FI" sz="2800" i="1" spc="300" dirty="0" err="1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redandwhite</a:t>
            </a:r>
            <a:endParaRPr lang="fi-FI" sz="2800" i="1" spc="300" dirty="0">
              <a:solidFill>
                <a:srgbClr val="99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08548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fi-FI" b="1" dirty="0">
                <a:solidFill>
                  <a:schemeClr val="bg1"/>
                </a:solidFill>
              </a:rPr>
              <a:t>Salon Vilpas Koripallo ry</a:t>
            </a:r>
          </a:p>
        </p:txBody>
      </p:sp>
      <p:pic>
        <p:nvPicPr>
          <p:cNvPr id="5" name="Kuva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6" y="-459432"/>
            <a:ext cx="9145016" cy="60966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Sisällön paikkamerkki 2"/>
          <p:cNvSpPr>
            <a:spLocks noGrp="1"/>
          </p:cNvSpPr>
          <p:nvPr>
            <p:ph idx="1"/>
          </p:nvPr>
        </p:nvSpPr>
        <p:spPr>
          <a:xfrm>
            <a:off x="89248" y="252022"/>
            <a:ext cx="8964488" cy="467376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US" b="1" dirty="0">
              <a:solidFill>
                <a:schemeClr val="bg1"/>
              </a:solidFill>
            </a:endParaRPr>
          </a:p>
        </p:txBody>
      </p:sp>
      <p:pic>
        <p:nvPicPr>
          <p:cNvPr id="7" name="Kuva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771" y="5877272"/>
            <a:ext cx="753609" cy="753609"/>
          </a:xfrm>
          <a:prstGeom prst="rect">
            <a:avLst/>
          </a:prstGeom>
        </p:spPr>
      </p:pic>
      <p:sp>
        <p:nvSpPr>
          <p:cNvPr id="8" name="Tekstiruutu 7"/>
          <p:cNvSpPr txBox="1"/>
          <p:nvPr/>
        </p:nvSpPr>
        <p:spPr>
          <a:xfrm>
            <a:off x="6156176" y="6109704"/>
            <a:ext cx="27430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sz="2800" i="1" spc="300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#</a:t>
            </a:r>
            <a:r>
              <a:rPr lang="fi-FI" sz="2800" i="1" spc="300" dirty="0" err="1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redandwhite</a:t>
            </a:r>
            <a:endParaRPr lang="fi-FI" sz="2800" i="1" spc="300" dirty="0">
              <a:solidFill>
                <a:srgbClr val="99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10" name="Kuva 9">
            <a:extLst>
              <a:ext uri="{FF2B5EF4-FFF2-40B4-BE49-F238E27FC236}">
                <a16:creationId xmlns:a16="http://schemas.microsoft.com/office/drawing/2014/main" id="{28D4D1CA-7F57-498C-838C-A25AD69564E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59432"/>
            <a:ext cx="9144000" cy="6096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46557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fi-FI" b="1" dirty="0">
                <a:solidFill>
                  <a:schemeClr val="bg1"/>
                </a:solidFill>
              </a:rPr>
              <a:t>Salon Vilpas Koripallo ry</a:t>
            </a:r>
          </a:p>
        </p:txBody>
      </p:sp>
      <p:pic>
        <p:nvPicPr>
          <p:cNvPr id="5" name="Kuva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6" y="-459432"/>
            <a:ext cx="9145016" cy="60966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Sisällön paikkamerkki 2"/>
          <p:cNvSpPr>
            <a:spLocks noGrp="1"/>
          </p:cNvSpPr>
          <p:nvPr>
            <p:ph idx="1"/>
          </p:nvPr>
        </p:nvSpPr>
        <p:spPr>
          <a:xfrm>
            <a:off x="89248" y="252022"/>
            <a:ext cx="8964488" cy="467376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US" sz="3600" b="1" dirty="0" err="1">
                <a:solidFill>
                  <a:schemeClr val="bg1"/>
                </a:solidFill>
              </a:rPr>
              <a:t>Kaikki</a:t>
            </a:r>
            <a:r>
              <a:rPr lang="en-US" sz="3600" b="1" dirty="0">
                <a:solidFill>
                  <a:schemeClr val="bg1"/>
                </a:solidFill>
              </a:rPr>
              <a:t> </a:t>
            </a:r>
            <a:r>
              <a:rPr lang="en-US" sz="3600" b="1" dirty="0" err="1">
                <a:solidFill>
                  <a:schemeClr val="bg1"/>
                </a:solidFill>
              </a:rPr>
              <a:t>alkaa</a:t>
            </a:r>
            <a:r>
              <a:rPr lang="en-US" sz="3600" b="1" dirty="0">
                <a:solidFill>
                  <a:schemeClr val="bg1"/>
                </a:solidFill>
              </a:rPr>
              <a:t> </a:t>
            </a:r>
            <a:r>
              <a:rPr lang="en-US" sz="3600" b="1" dirty="0" err="1">
                <a:solidFill>
                  <a:schemeClr val="bg1"/>
                </a:solidFill>
              </a:rPr>
              <a:t>harjoitussuunnitelmasta</a:t>
            </a:r>
            <a:r>
              <a:rPr lang="en-US" sz="3600" b="1" dirty="0">
                <a:solidFill>
                  <a:schemeClr val="bg1"/>
                </a:solidFill>
              </a:rPr>
              <a:t>: </a:t>
            </a:r>
          </a:p>
          <a:p>
            <a:pPr marL="0" indent="0">
              <a:buNone/>
            </a:pPr>
            <a:r>
              <a:rPr lang="en-US" dirty="0" err="1">
                <a:solidFill>
                  <a:schemeClr val="bg1"/>
                </a:solidFill>
              </a:rPr>
              <a:t>Analyysi</a:t>
            </a:r>
            <a:r>
              <a:rPr lang="en-US" dirty="0">
                <a:solidFill>
                  <a:schemeClr val="bg1"/>
                </a:solidFill>
              </a:rPr>
              <a:t>. </a:t>
            </a:r>
            <a:r>
              <a:rPr lang="en-US" dirty="0" err="1">
                <a:solidFill>
                  <a:schemeClr val="bg1"/>
                </a:solidFill>
              </a:rPr>
              <a:t>Ketkä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harjoituksissa</a:t>
            </a:r>
            <a:r>
              <a:rPr lang="en-US" dirty="0">
                <a:solidFill>
                  <a:schemeClr val="bg1"/>
                </a:solidFill>
              </a:rPr>
              <a:t>. </a:t>
            </a:r>
            <a:r>
              <a:rPr lang="en-US" dirty="0" err="1">
                <a:solidFill>
                  <a:schemeClr val="bg1"/>
                </a:solidFill>
              </a:rPr>
              <a:t>Viisikot</a:t>
            </a:r>
            <a:r>
              <a:rPr lang="en-US" dirty="0">
                <a:solidFill>
                  <a:schemeClr val="bg1"/>
                </a:solidFill>
              </a:rPr>
              <a:t>/</a:t>
            </a:r>
            <a:r>
              <a:rPr lang="en-US" dirty="0" err="1">
                <a:solidFill>
                  <a:schemeClr val="bg1"/>
                </a:solidFill>
              </a:rPr>
              <a:t>ryhmät</a:t>
            </a:r>
            <a:r>
              <a:rPr lang="en-US" dirty="0">
                <a:solidFill>
                  <a:schemeClr val="bg1"/>
                </a:solidFill>
              </a:rPr>
              <a:t>. </a:t>
            </a:r>
            <a:r>
              <a:rPr lang="en-US" dirty="0" err="1">
                <a:solidFill>
                  <a:schemeClr val="bg1"/>
                </a:solidFill>
              </a:rPr>
              <a:t>Tavoitteet</a:t>
            </a:r>
            <a:r>
              <a:rPr lang="en-US" dirty="0">
                <a:solidFill>
                  <a:schemeClr val="bg1"/>
                </a:solidFill>
              </a:rPr>
              <a:t>. </a:t>
            </a:r>
            <a:r>
              <a:rPr lang="en-US" dirty="0" err="1">
                <a:solidFill>
                  <a:schemeClr val="bg1"/>
                </a:solidFill>
              </a:rPr>
              <a:t>Aikataulu</a:t>
            </a:r>
            <a:r>
              <a:rPr lang="en-US" dirty="0">
                <a:solidFill>
                  <a:schemeClr val="bg1"/>
                </a:solidFill>
              </a:rPr>
              <a:t>/</a:t>
            </a:r>
            <a:r>
              <a:rPr lang="en-US" dirty="0" err="1">
                <a:solidFill>
                  <a:schemeClr val="bg1"/>
                </a:solidFill>
              </a:rPr>
              <a:t>suunnitelma</a:t>
            </a:r>
            <a:r>
              <a:rPr lang="en-US" dirty="0">
                <a:solidFill>
                  <a:schemeClr val="bg1"/>
                </a:solidFill>
              </a:rPr>
              <a:t>.  </a:t>
            </a:r>
            <a:endParaRPr lang="fi-FI" sz="4000" dirty="0">
              <a:solidFill>
                <a:schemeClr val="bg1"/>
              </a:solidFill>
            </a:endParaRPr>
          </a:p>
        </p:txBody>
      </p:sp>
      <p:pic>
        <p:nvPicPr>
          <p:cNvPr id="7" name="Kuva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771" y="5877272"/>
            <a:ext cx="753609" cy="753609"/>
          </a:xfrm>
          <a:prstGeom prst="rect">
            <a:avLst/>
          </a:prstGeom>
        </p:spPr>
      </p:pic>
      <p:sp>
        <p:nvSpPr>
          <p:cNvPr id="8" name="Tekstiruutu 7"/>
          <p:cNvSpPr txBox="1"/>
          <p:nvPr/>
        </p:nvSpPr>
        <p:spPr>
          <a:xfrm>
            <a:off x="6156176" y="6109704"/>
            <a:ext cx="27430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sz="2800" i="1" spc="300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#</a:t>
            </a:r>
            <a:r>
              <a:rPr lang="fi-FI" sz="2800" i="1" spc="300" dirty="0" err="1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redandwhite</a:t>
            </a:r>
            <a:endParaRPr lang="fi-FI" sz="2800" i="1" spc="300" dirty="0">
              <a:solidFill>
                <a:srgbClr val="99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2207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fi-FI" b="1" dirty="0">
                <a:solidFill>
                  <a:schemeClr val="bg1"/>
                </a:solidFill>
              </a:rPr>
              <a:t>Salon Vilpas Koripallo ry</a:t>
            </a:r>
          </a:p>
        </p:txBody>
      </p:sp>
      <p:pic>
        <p:nvPicPr>
          <p:cNvPr id="5" name="Kuva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6" y="-459432"/>
            <a:ext cx="9145016" cy="60966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Sisällön paikkamerkki 2"/>
          <p:cNvSpPr>
            <a:spLocks noGrp="1"/>
          </p:cNvSpPr>
          <p:nvPr>
            <p:ph idx="1"/>
          </p:nvPr>
        </p:nvSpPr>
        <p:spPr>
          <a:xfrm>
            <a:off x="89248" y="252022"/>
            <a:ext cx="8964488" cy="46737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b="1" dirty="0">
                <a:solidFill>
                  <a:schemeClr val="bg1"/>
                </a:solidFill>
              </a:rPr>
              <a:t>MILLÄ TAVOIN LUODA ETU?</a:t>
            </a:r>
          </a:p>
          <a:p>
            <a:pPr marL="0" indent="0">
              <a:buNone/>
            </a:pPr>
            <a:r>
              <a:rPr lang="en-US" b="1" dirty="0" err="1">
                <a:solidFill>
                  <a:schemeClr val="bg1"/>
                </a:solidFill>
              </a:rPr>
              <a:t>Nopea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hyökkäys</a:t>
            </a:r>
            <a:br>
              <a:rPr lang="en-US" b="1" dirty="0">
                <a:solidFill>
                  <a:schemeClr val="bg1"/>
                </a:solidFill>
              </a:rPr>
            </a:br>
            <a:r>
              <a:rPr lang="en-US" b="1" dirty="0">
                <a:solidFill>
                  <a:schemeClr val="bg1"/>
                </a:solidFill>
              </a:rPr>
              <a:t>Isolation </a:t>
            </a:r>
            <a:br>
              <a:rPr lang="en-US" b="1" dirty="0">
                <a:solidFill>
                  <a:schemeClr val="bg1"/>
                </a:solidFill>
              </a:rPr>
            </a:br>
            <a:r>
              <a:rPr lang="en-US" b="1" dirty="0">
                <a:solidFill>
                  <a:schemeClr val="bg1"/>
                </a:solidFill>
              </a:rPr>
              <a:t>Post</a:t>
            </a:r>
            <a:br>
              <a:rPr lang="en-US" b="1" dirty="0">
                <a:solidFill>
                  <a:schemeClr val="bg1"/>
                </a:solidFill>
              </a:rPr>
            </a:br>
            <a:r>
              <a:rPr lang="en-US" b="1" dirty="0" err="1">
                <a:solidFill>
                  <a:schemeClr val="bg1"/>
                </a:solidFill>
              </a:rPr>
              <a:t>Palloskriini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br>
              <a:rPr lang="en-US" b="1" dirty="0">
                <a:solidFill>
                  <a:schemeClr val="bg1"/>
                </a:solidFill>
              </a:rPr>
            </a:br>
            <a:r>
              <a:rPr lang="en-US" b="1" dirty="0">
                <a:solidFill>
                  <a:schemeClr val="bg1"/>
                </a:solidFill>
              </a:rPr>
              <a:t>Off the ball </a:t>
            </a:r>
            <a:r>
              <a:rPr lang="en-US" b="1" dirty="0" err="1">
                <a:solidFill>
                  <a:schemeClr val="bg1"/>
                </a:solidFill>
              </a:rPr>
              <a:t>skriini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br>
              <a:rPr lang="en-US" b="1" dirty="0">
                <a:solidFill>
                  <a:schemeClr val="bg1"/>
                </a:solidFill>
              </a:rPr>
            </a:br>
            <a:r>
              <a:rPr lang="en-US" b="1" dirty="0" err="1">
                <a:solidFill>
                  <a:schemeClr val="bg1"/>
                </a:solidFill>
              </a:rPr>
              <a:t>Yhdistelmät</a:t>
            </a:r>
            <a:endParaRPr lang="en-US" b="1" dirty="0">
              <a:solidFill>
                <a:schemeClr val="bg1"/>
              </a:solidFill>
            </a:endParaRPr>
          </a:p>
        </p:txBody>
      </p:sp>
      <p:pic>
        <p:nvPicPr>
          <p:cNvPr id="7" name="Kuva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771" y="5877272"/>
            <a:ext cx="753609" cy="753609"/>
          </a:xfrm>
          <a:prstGeom prst="rect">
            <a:avLst/>
          </a:prstGeom>
        </p:spPr>
      </p:pic>
      <p:sp>
        <p:nvSpPr>
          <p:cNvPr id="8" name="Tekstiruutu 7"/>
          <p:cNvSpPr txBox="1"/>
          <p:nvPr/>
        </p:nvSpPr>
        <p:spPr>
          <a:xfrm>
            <a:off x="6156176" y="6109704"/>
            <a:ext cx="27430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sz="2800" i="1" spc="300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#</a:t>
            </a:r>
            <a:r>
              <a:rPr lang="fi-FI" sz="2800" i="1" spc="300" dirty="0" err="1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redandwhite</a:t>
            </a:r>
            <a:endParaRPr lang="fi-FI" sz="2800" i="1" spc="300" dirty="0">
              <a:solidFill>
                <a:srgbClr val="99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64316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fi-FI" b="1" dirty="0">
                <a:solidFill>
                  <a:schemeClr val="bg1"/>
                </a:solidFill>
              </a:rPr>
              <a:t>Salon Vilpas Koripallo ry</a:t>
            </a:r>
          </a:p>
        </p:txBody>
      </p:sp>
      <p:pic>
        <p:nvPicPr>
          <p:cNvPr id="5" name="Kuva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6" y="-459432"/>
            <a:ext cx="9145016" cy="60966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Sisällön paikkamerkki 2"/>
          <p:cNvSpPr>
            <a:spLocks noGrp="1"/>
          </p:cNvSpPr>
          <p:nvPr>
            <p:ph idx="1"/>
          </p:nvPr>
        </p:nvSpPr>
        <p:spPr>
          <a:xfrm>
            <a:off x="89248" y="252022"/>
            <a:ext cx="8964488" cy="46737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b="1" dirty="0">
                <a:solidFill>
                  <a:schemeClr val="bg1"/>
                </a:solidFill>
              </a:rPr>
              <a:t>ERILAISET EDUT:</a:t>
            </a:r>
          </a:p>
          <a:p>
            <a:pPr marL="0" indent="0">
              <a:buNone/>
            </a:pPr>
            <a:r>
              <a:rPr lang="en-US" dirty="0" err="1">
                <a:solidFill>
                  <a:schemeClr val="bg1"/>
                </a:solidFill>
              </a:rPr>
              <a:t>Numeraalinen</a:t>
            </a:r>
            <a:r>
              <a:rPr lang="en-US" dirty="0">
                <a:solidFill>
                  <a:schemeClr val="bg1"/>
                </a:solidFill>
              </a:rPr>
              <a:t> = </a:t>
            </a:r>
            <a:r>
              <a:rPr lang="en-US" dirty="0" err="1">
                <a:solidFill>
                  <a:schemeClr val="bg1"/>
                </a:solidFill>
              </a:rPr>
              <a:t>esim</a:t>
            </a:r>
            <a:r>
              <a:rPr lang="en-US" dirty="0">
                <a:solidFill>
                  <a:schemeClr val="bg1"/>
                </a:solidFill>
              </a:rPr>
              <a:t>. </a:t>
            </a:r>
            <a:r>
              <a:rPr lang="en-US" dirty="0" err="1">
                <a:solidFill>
                  <a:schemeClr val="bg1"/>
                </a:solidFill>
              </a:rPr>
              <a:t>ylivoima</a:t>
            </a:r>
            <a:r>
              <a:rPr lang="en-US" dirty="0">
                <a:solidFill>
                  <a:schemeClr val="bg1"/>
                </a:solidFill>
              </a:rPr>
              <a:t> </a:t>
            </a:r>
            <a:br>
              <a:rPr lang="en-US" dirty="0">
                <a:solidFill>
                  <a:schemeClr val="bg1"/>
                </a:solidFill>
              </a:rPr>
            </a:br>
            <a:r>
              <a:rPr lang="en-US" dirty="0" err="1">
                <a:solidFill>
                  <a:schemeClr val="bg1"/>
                </a:solidFill>
              </a:rPr>
              <a:t>Positionaalinen</a:t>
            </a:r>
            <a:r>
              <a:rPr lang="en-US" dirty="0">
                <a:solidFill>
                  <a:schemeClr val="bg1"/>
                </a:solidFill>
              </a:rPr>
              <a:t> = </a:t>
            </a:r>
            <a:r>
              <a:rPr lang="en-US" dirty="0" err="1">
                <a:solidFill>
                  <a:schemeClr val="bg1"/>
                </a:solidFill>
              </a:rPr>
              <a:t>esim</a:t>
            </a:r>
            <a:r>
              <a:rPr lang="en-US" dirty="0">
                <a:solidFill>
                  <a:schemeClr val="bg1"/>
                </a:solidFill>
              </a:rPr>
              <a:t>. close-out</a:t>
            </a:r>
            <a:br>
              <a:rPr lang="en-US" dirty="0">
                <a:solidFill>
                  <a:schemeClr val="bg1"/>
                </a:solidFill>
              </a:rPr>
            </a:br>
            <a:r>
              <a:rPr lang="en-US" dirty="0" err="1">
                <a:solidFill>
                  <a:schemeClr val="bg1"/>
                </a:solidFill>
              </a:rPr>
              <a:t>Laadullinen</a:t>
            </a:r>
            <a:r>
              <a:rPr lang="en-US" dirty="0">
                <a:solidFill>
                  <a:schemeClr val="bg1"/>
                </a:solidFill>
              </a:rPr>
              <a:t> = </a:t>
            </a:r>
            <a:r>
              <a:rPr lang="en-US" dirty="0" err="1">
                <a:solidFill>
                  <a:schemeClr val="bg1"/>
                </a:solidFill>
              </a:rPr>
              <a:t>esim</a:t>
            </a:r>
            <a:r>
              <a:rPr lang="en-US" dirty="0">
                <a:solidFill>
                  <a:schemeClr val="bg1"/>
                </a:solidFill>
              </a:rPr>
              <a:t>. mismatch</a:t>
            </a:r>
            <a:endParaRPr lang="fi-FI" dirty="0">
              <a:solidFill>
                <a:schemeClr val="bg1"/>
              </a:solidFill>
            </a:endParaRPr>
          </a:p>
        </p:txBody>
      </p:sp>
      <p:pic>
        <p:nvPicPr>
          <p:cNvPr id="7" name="Kuva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771" y="5877272"/>
            <a:ext cx="753609" cy="753609"/>
          </a:xfrm>
          <a:prstGeom prst="rect">
            <a:avLst/>
          </a:prstGeom>
        </p:spPr>
      </p:pic>
      <p:sp>
        <p:nvSpPr>
          <p:cNvPr id="8" name="Tekstiruutu 7"/>
          <p:cNvSpPr txBox="1"/>
          <p:nvPr/>
        </p:nvSpPr>
        <p:spPr>
          <a:xfrm>
            <a:off x="6156176" y="6109704"/>
            <a:ext cx="27430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sz="2800" i="1" spc="300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#</a:t>
            </a:r>
            <a:r>
              <a:rPr lang="fi-FI" sz="2800" i="1" spc="300" dirty="0" err="1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redandwhite</a:t>
            </a:r>
            <a:endParaRPr lang="fi-FI" sz="2800" i="1" spc="300" dirty="0">
              <a:solidFill>
                <a:srgbClr val="99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24195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fi-FI" b="1" dirty="0">
                <a:solidFill>
                  <a:schemeClr val="bg1"/>
                </a:solidFill>
              </a:rPr>
              <a:t>Salon Vilpas Koripallo ry</a:t>
            </a:r>
          </a:p>
        </p:txBody>
      </p:sp>
      <p:pic>
        <p:nvPicPr>
          <p:cNvPr id="5" name="Kuva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6" y="-459432"/>
            <a:ext cx="9145016" cy="60966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Sisällön paikkamerkki 2"/>
          <p:cNvSpPr>
            <a:spLocks noGrp="1"/>
          </p:cNvSpPr>
          <p:nvPr>
            <p:ph idx="1"/>
          </p:nvPr>
        </p:nvSpPr>
        <p:spPr>
          <a:xfrm>
            <a:off x="89248" y="252022"/>
            <a:ext cx="8964488" cy="467376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3600" b="1" dirty="0">
                <a:solidFill>
                  <a:schemeClr val="bg1"/>
                </a:solidFill>
              </a:rPr>
              <a:t>HYÖKKÄYS YKSITYISKOHDAT</a:t>
            </a:r>
          </a:p>
          <a:p>
            <a:pPr marL="0" indent="0">
              <a:buNone/>
            </a:pPr>
            <a:r>
              <a:rPr lang="en-US" dirty="0" err="1">
                <a:solidFill>
                  <a:schemeClr val="bg1"/>
                </a:solidFill>
              </a:rPr>
              <a:t>Päätöksenteko</a:t>
            </a:r>
            <a:endParaRPr lang="en-US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Tempo / </a:t>
            </a:r>
            <a:r>
              <a:rPr lang="en-US" dirty="0" err="1">
                <a:solidFill>
                  <a:schemeClr val="bg1"/>
                </a:solidFill>
              </a:rPr>
              <a:t>Rytmi</a:t>
            </a:r>
            <a:r>
              <a:rPr lang="en-US" dirty="0">
                <a:solidFill>
                  <a:schemeClr val="bg1"/>
                </a:solidFill>
              </a:rPr>
              <a:t> </a:t>
            </a:r>
            <a:br>
              <a:rPr lang="en-US" dirty="0">
                <a:solidFill>
                  <a:schemeClr val="bg1"/>
                </a:solidFill>
              </a:rPr>
            </a:br>
            <a:r>
              <a:rPr lang="en-US" dirty="0" err="1">
                <a:solidFill>
                  <a:schemeClr val="bg1"/>
                </a:solidFill>
              </a:rPr>
              <a:t>Tilankäyttö</a:t>
            </a:r>
            <a:r>
              <a:rPr lang="en-US" dirty="0">
                <a:solidFill>
                  <a:schemeClr val="bg1"/>
                </a:solidFill>
              </a:rPr>
              <a:t> (spacing) </a:t>
            </a:r>
            <a:br>
              <a:rPr lang="en-US" dirty="0">
                <a:solidFill>
                  <a:schemeClr val="bg1"/>
                </a:solidFill>
              </a:rPr>
            </a:br>
            <a:r>
              <a:rPr lang="en-US" dirty="0" err="1">
                <a:solidFill>
                  <a:schemeClr val="bg1"/>
                </a:solidFill>
              </a:rPr>
              <a:t>Ajoitus</a:t>
            </a:r>
            <a:r>
              <a:rPr lang="en-US" dirty="0">
                <a:solidFill>
                  <a:schemeClr val="bg1"/>
                </a:solidFill>
              </a:rPr>
              <a:t> (timing) </a:t>
            </a:r>
            <a:br>
              <a:rPr lang="en-US" dirty="0">
                <a:solidFill>
                  <a:schemeClr val="bg1"/>
                </a:solidFill>
              </a:rPr>
            </a:br>
            <a:r>
              <a:rPr lang="en-US" dirty="0" err="1">
                <a:solidFill>
                  <a:schemeClr val="bg1"/>
                </a:solidFill>
              </a:rPr>
              <a:t>Leikkaukset</a:t>
            </a:r>
            <a:r>
              <a:rPr lang="en-US" dirty="0">
                <a:solidFill>
                  <a:schemeClr val="bg1"/>
                </a:solidFill>
              </a:rPr>
              <a:t> </a:t>
            </a:r>
          </a:p>
          <a:p>
            <a:pPr marL="0" indent="0">
              <a:buNone/>
            </a:pPr>
            <a:r>
              <a:rPr lang="en-US" dirty="0" err="1">
                <a:solidFill>
                  <a:schemeClr val="bg1"/>
                </a:solidFill>
              </a:rPr>
              <a:t>Skriinit</a:t>
            </a:r>
            <a:r>
              <a:rPr lang="en-US" dirty="0">
                <a:solidFill>
                  <a:schemeClr val="bg1"/>
                </a:solidFill>
              </a:rPr>
              <a:t> ja </a:t>
            </a:r>
            <a:r>
              <a:rPr lang="en-US" dirty="0" err="1">
                <a:solidFill>
                  <a:schemeClr val="bg1"/>
                </a:solidFill>
              </a:rPr>
              <a:t>niiden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käyttäminen</a:t>
            </a:r>
            <a:r>
              <a:rPr lang="en-US" dirty="0">
                <a:solidFill>
                  <a:schemeClr val="bg1"/>
                </a:solidFill>
              </a:rPr>
              <a:t> </a:t>
            </a:r>
            <a:br>
              <a:rPr lang="en-US" dirty="0">
                <a:solidFill>
                  <a:schemeClr val="bg1"/>
                </a:solidFill>
              </a:rPr>
            </a:br>
            <a:r>
              <a:rPr lang="en-US" dirty="0" err="1">
                <a:solidFill>
                  <a:schemeClr val="bg1"/>
                </a:solidFill>
              </a:rPr>
              <a:t>Hyökkäyslevypallot</a:t>
            </a:r>
            <a:r>
              <a:rPr lang="en-US" dirty="0">
                <a:solidFill>
                  <a:schemeClr val="bg1"/>
                </a:solidFill>
              </a:rPr>
              <a:t> ja </a:t>
            </a:r>
            <a:r>
              <a:rPr lang="en-US" dirty="0" err="1">
                <a:solidFill>
                  <a:schemeClr val="bg1"/>
                </a:solidFill>
              </a:rPr>
              <a:t>paluu</a:t>
            </a:r>
            <a:r>
              <a:rPr lang="en-US" dirty="0">
                <a:solidFill>
                  <a:schemeClr val="bg1"/>
                </a:solidFill>
              </a:rPr>
              <a:t> </a:t>
            </a:r>
          </a:p>
          <a:p>
            <a:pPr marL="0" indent="0">
              <a:buNone/>
            </a:pPr>
            <a:r>
              <a:rPr lang="en-US" dirty="0" err="1">
                <a:solidFill>
                  <a:schemeClr val="bg1"/>
                </a:solidFill>
              </a:rPr>
              <a:t>Menetykset</a:t>
            </a:r>
            <a:r>
              <a:rPr lang="en-US" dirty="0">
                <a:solidFill>
                  <a:schemeClr val="bg1"/>
                </a:solidFill>
              </a:rPr>
              <a:t> (</a:t>
            </a:r>
            <a:r>
              <a:rPr lang="en-US" dirty="0" err="1">
                <a:solidFill>
                  <a:schemeClr val="bg1"/>
                </a:solidFill>
              </a:rPr>
              <a:t>mistä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syntyy</a:t>
            </a:r>
            <a:r>
              <a:rPr lang="en-US" dirty="0">
                <a:solidFill>
                  <a:schemeClr val="bg1"/>
                </a:solidFill>
              </a:rPr>
              <a:t>?)</a:t>
            </a:r>
          </a:p>
        </p:txBody>
      </p:sp>
      <p:pic>
        <p:nvPicPr>
          <p:cNvPr id="7" name="Kuva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771" y="5877272"/>
            <a:ext cx="753609" cy="753609"/>
          </a:xfrm>
          <a:prstGeom prst="rect">
            <a:avLst/>
          </a:prstGeom>
        </p:spPr>
      </p:pic>
      <p:sp>
        <p:nvSpPr>
          <p:cNvPr id="8" name="Tekstiruutu 7"/>
          <p:cNvSpPr txBox="1"/>
          <p:nvPr/>
        </p:nvSpPr>
        <p:spPr>
          <a:xfrm>
            <a:off x="6156176" y="6109704"/>
            <a:ext cx="27430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sz="2800" i="1" spc="300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#</a:t>
            </a:r>
            <a:r>
              <a:rPr lang="fi-FI" sz="2800" i="1" spc="300" dirty="0" err="1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redandwhite</a:t>
            </a:r>
            <a:endParaRPr lang="fi-FI" sz="2800" i="1" spc="300" dirty="0">
              <a:solidFill>
                <a:srgbClr val="99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55379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fi-FI" b="1" dirty="0">
                <a:solidFill>
                  <a:schemeClr val="bg1"/>
                </a:solidFill>
              </a:rPr>
              <a:t>Salon Vilpas Koripallo ry</a:t>
            </a:r>
          </a:p>
        </p:txBody>
      </p:sp>
      <p:pic>
        <p:nvPicPr>
          <p:cNvPr id="5" name="Kuva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6" y="-459432"/>
            <a:ext cx="9145016" cy="60966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Sisällön paikkamerkki 2"/>
          <p:cNvSpPr>
            <a:spLocks noGrp="1"/>
          </p:cNvSpPr>
          <p:nvPr>
            <p:ph idx="1"/>
          </p:nvPr>
        </p:nvSpPr>
        <p:spPr>
          <a:xfrm>
            <a:off x="89248" y="252022"/>
            <a:ext cx="8964488" cy="46737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b="1" dirty="0">
                <a:solidFill>
                  <a:schemeClr val="bg1"/>
                </a:solidFill>
              </a:rPr>
              <a:t>PALAUTE</a:t>
            </a:r>
            <a:br>
              <a:rPr lang="en-US" b="1" dirty="0">
                <a:solidFill>
                  <a:schemeClr val="bg1"/>
                </a:solidFill>
              </a:rPr>
            </a:b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7" name="Kuva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771" y="5877272"/>
            <a:ext cx="753609" cy="753609"/>
          </a:xfrm>
          <a:prstGeom prst="rect">
            <a:avLst/>
          </a:prstGeom>
        </p:spPr>
      </p:pic>
      <p:sp>
        <p:nvSpPr>
          <p:cNvPr id="8" name="Tekstiruutu 7"/>
          <p:cNvSpPr txBox="1"/>
          <p:nvPr/>
        </p:nvSpPr>
        <p:spPr>
          <a:xfrm>
            <a:off x="6156176" y="6109704"/>
            <a:ext cx="27430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sz="2800" i="1" spc="300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#</a:t>
            </a:r>
            <a:r>
              <a:rPr lang="fi-FI" sz="2800" i="1" spc="300" dirty="0" err="1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redandwhite</a:t>
            </a:r>
            <a:endParaRPr lang="fi-FI" sz="2800" i="1" spc="300" dirty="0">
              <a:solidFill>
                <a:srgbClr val="99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4" name="Kuva 3">
            <a:extLst>
              <a:ext uri="{FF2B5EF4-FFF2-40B4-BE49-F238E27FC236}">
                <a16:creationId xmlns:a16="http://schemas.microsoft.com/office/drawing/2014/main" id="{E4F29834-349D-4623-8188-15818AEA014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95936" y="338562"/>
            <a:ext cx="4463219" cy="2946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66596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fi-FI" b="1" dirty="0">
                <a:solidFill>
                  <a:schemeClr val="bg1"/>
                </a:solidFill>
              </a:rPr>
              <a:t>Salon Vilpas Koripallo ry</a:t>
            </a:r>
          </a:p>
        </p:txBody>
      </p:sp>
      <p:pic>
        <p:nvPicPr>
          <p:cNvPr id="5" name="Kuva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6" y="-459432"/>
            <a:ext cx="9145016" cy="60966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Sisällön paikkamerkki 2"/>
          <p:cNvSpPr>
            <a:spLocks noGrp="1"/>
          </p:cNvSpPr>
          <p:nvPr>
            <p:ph idx="1"/>
          </p:nvPr>
        </p:nvSpPr>
        <p:spPr>
          <a:xfrm>
            <a:off x="89248" y="11124"/>
            <a:ext cx="8964488" cy="518457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3600" b="1" dirty="0">
                <a:solidFill>
                  <a:schemeClr val="bg1"/>
                </a:solidFill>
              </a:rPr>
              <a:t>5 vs 5 HARJOITTELUN ERI MUODOT </a:t>
            </a:r>
            <a:br>
              <a:rPr lang="en-US" b="1" dirty="0">
                <a:solidFill>
                  <a:schemeClr val="bg1"/>
                </a:solidFill>
              </a:rPr>
            </a:br>
            <a:br>
              <a:rPr lang="en-US" b="1" dirty="0">
                <a:solidFill>
                  <a:schemeClr val="bg1"/>
                </a:solidFill>
              </a:rPr>
            </a:br>
            <a:r>
              <a:rPr lang="en-US" dirty="0">
                <a:solidFill>
                  <a:schemeClr val="bg1"/>
                </a:solidFill>
              </a:rPr>
              <a:t>5 vs 5 scrimmage 1/1 </a:t>
            </a:r>
            <a:r>
              <a:rPr lang="en-US" dirty="0" err="1">
                <a:solidFill>
                  <a:schemeClr val="bg1"/>
                </a:solidFill>
              </a:rPr>
              <a:t>aika</a:t>
            </a:r>
            <a:r>
              <a:rPr lang="en-US" dirty="0">
                <a:solidFill>
                  <a:schemeClr val="bg1"/>
                </a:solidFill>
              </a:rPr>
              <a:t> tai </a:t>
            </a:r>
            <a:r>
              <a:rPr lang="en-US" dirty="0" err="1">
                <a:solidFill>
                  <a:schemeClr val="bg1"/>
                </a:solidFill>
              </a:rPr>
              <a:t>pisteet</a:t>
            </a:r>
            <a:r>
              <a:rPr lang="en-US" dirty="0">
                <a:solidFill>
                  <a:schemeClr val="bg1"/>
                </a:solidFill>
              </a:rPr>
              <a:t> </a:t>
            </a:r>
            <a:br>
              <a:rPr lang="en-US" dirty="0">
                <a:solidFill>
                  <a:schemeClr val="bg1"/>
                </a:solidFill>
              </a:rPr>
            </a:br>
            <a:r>
              <a:rPr lang="en-US" dirty="0">
                <a:solidFill>
                  <a:schemeClr val="bg1"/>
                </a:solidFill>
              </a:rPr>
              <a:t>5 vs 5 </a:t>
            </a:r>
            <a:r>
              <a:rPr lang="en-US" dirty="0" err="1">
                <a:solidFill>
                  <a:schemeClr val="bg1"/>
                </a:solidFill>
              </a:rPr>
              <a:t>kolme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pallonhallintaa</a:t>
            </a:r>
            <a:r>
              <a:rPr lang="en-US" dirty="0">
                <a:solidFill>
                  <a:schemeClr val="bg1"/>
                </a:solidFill>
              </a:rPr>
              <a:t> ½ + 1/1 + 1/1 </a:t>
            </a:r>
            <a:br>
              <a:rPr lang="en-US" dirty="0">
                <a:solidFill>
                  <a:schemeClr val="bg1"/>
                </a:solidFill>
              </a:rPr>
            </a:br>
            <a:r>
              <a:rPr lang="en-US" dirty="0">
                <a:solidFill>
                  <a:schemeClr val="bg1"/>
                </a:solidFill>
              </a:rPr>
              <a:t>5 vs 4 + 1 / 5 vs 5 1/1 </a:t>
            </a:r>
            <a:br>
              <a:rPr lang="en-US" dirty="0">
                <a:solidFill>
                  <a:schemeClr val="bg1"/>
                </a:solidFill>
              </a:rPr>
            </a:br>
            <a:r>
              <a:rPr lang="en-US" dirty="0">
                <a:solidFill>
                  <a:schemeClr val="bg1"/>
                </a:solidFill>
              </a:rPr>
              <a:t>5 vs 5 vs 5 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5 vs 5 ½ 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5 vs 5 special situations (</a:t>
            </a:r>
            <a:r>
              <a:rPr lang="en-US" dirty="0" err="1">
                <a:solidFill>
                  <a:schemeClr val="bg1"/>
                </a:solidFill>
              </a:rPr>
              <a:t>prässi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dirty="0" err="1">
                <a:solidFill>
                  <a:schemeClr val="bg1"/>
                </a:solidFill>
              </a:rPr>
              <a:t>pääty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dirty="0" err="1">
                <a:solidFill>
                  <a:schemeClr val="bg1"/>
                </a:solidFill>
              </a:rPr>
              <a:t>sivu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dirty="0" err="1">
                <a:solidFill>
                  <a:schemeClr val="bg1"/>
                </a:solidFill>
              </a:rPr>
              <a:t>aikalisät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jne</a:t>
            </a:r>
            <a:r>
              <a:rPr lang="en-US" dirty="0">
                <a:solidFill>
                  <a:schemeClr val="bg1"/>
                </a:solidFill>
              </a:rPr>
              <a:t>.) </a:t>
            </a:r>
            <a:br>
              <a:rPr lang="en-US" dirty="0">
                <a:solidFill>
                  <a:schemeClr val="bg1"/>
                </a:solidFill>
              </a:rPr>
            </a:br>
            <a:r>
              <a:rPr lang="en-US" dirty="0">
                <a:solidFill>
                  <a:schemeClr val="bg1"/>
                </a:solidFill>
              </a:rPr>
              <a:t>5 vs 5 </a:t>
            </a:r>
            <a:r>
              <a:rPr lang="en-US" dirty="0" err="1">
                <a:solidFill>
                  <a:schemeClr val="bg1"/>
                </a:solidFill>
              </a:rPr>
              <a:t>kävely</a:t>
            </a:r>
            <a:r>
              <a:rPr lang="en-US" dirty="0">
                <a:solidFill>
                  <a:schemeClr val="bg1"/>
                </a:solidFill>
              </a:rPr>
              <a:t> </a:t>
            </a:r>
            <a:br>
              <a:rPr lang="en-US" b="1" dirty="0"/>
            </a:br>
            <a:endParaRPr lang="fi-FI" dirty="0"/>
          </a:p>
          <a:p>
            <a:endParaRPr lang="fi-FI" dirty="0"/>
          </a:p>
        </p:txBody>
      </p:sp>
      <p:pic>
        <p:nvPicPr>
          <p:cNvPr id="7" name="Kuva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771" y="5877272"/>
            <a:ext cx="753609" cy="753609"/>
          </a:xfrm>
          <a:prstGeom prst="rect">
            <a:avLst/>
          </a:prstGeom>
        </p:spPr>
      </p:pic>
      <p:sp>
        <p:nvSpPr>
          <p:cNvPr id="8" name="Tekstiruutu 7"/>
          <p:cNvSpPr txBox="1"/>
          <p:nvPr/>
        </p:nvSpPr>
        <p:spPr>
          <a:xfrm>
            <a:off x="6156176" y="6109704"/>
            <a:ext cx="27430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sz="2800" i="1" spc="300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#</a:t>
            </a:r>
            <a:r>
              <a:rPr lang="fi-FI" sz="2800" i="1" spc="300" dirty="0" err="1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redandwhite</a:t>
            </a:r>
            <a:endParaRPr lang="fi-FI" sz="2800" i="1" spc="300" dirty="0">
              <a:solidFill>
                <a:srgbClr val="99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36580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fi-FI" b="1" dirty="0">
                <a:solidFill>
                  <a:schemeClr val="bg1"/>
                </a:solidFill>
              </a:rPr>
              <a:t>Salon Vilpas Koripallo ry</a:t>
            </a:r>
          </a:p>
        </p:txBody>
      </p:sp>
      <p:pic>
        <p:nvPicPr>
          <p:cNvPr id="5" name="Kuva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6" y="-459432"/>
            <a:ext cx="9145016" cy="60966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Sisällön paikkamerkki 2"/>
          <p:cNvSpPr>
            <a:spLocks noGrp="1"/>
          </p:cNvSpPr>
          <p:nvPr>
            <p:ph idx="1"/>
          </p:nvPr>
        </p:nvSpPr>
        <p:spPr>
          <a:xfrm>
            <a:off x="89248" y="11124"/>
            <a:ext cx="8964488" cy="518457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br>
              <a:rPr lang="en-US" b="1" dirty="0"/>
            </a:br>
            <a:br>
              <a:rPr lang="en-US" b="1" dirty="0"/>
            </a:br>
            <a:br>
              <a:rPr lang="en-US" b="1" dirty="0"/>
            </a:br>
            <a:br>
              <a:rPr lang="en-US" b="1" dirty="0"/>
            </a:br>
            <a:r>
              <a:rPr lang="en-US" sz="4000" b="1" dirty="0">
                <a:solidFill>
                  <a:schemeClr val="bg1"/>
                </a:solidFill>
              </a:rPr>
              <a:t>KIITOS!</a:t>
            </a:r>
            <a:br>
              <a:rPr lang="en-US" b="1" dirty="0"/>
            </a:br>
            <a:endParaRPr lang="fi-FI" dirty="0"/>
          </a:p>
          <a:p>
            <a:endParaRPr lang="fi-FI" dirty="0"/>
          </a:p>
        </p:txBody>
      </p:sp>
      <p:pic>
        <p:nvPicPr>
          <p:cNvPr id="7" name="Kuva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771" y="5877272"/>
            <a:ext cx="753609" cy="753609"/>
          </a:xfrm>
          <a:prstGeom prst="rect">
            <a:avLst/>
          </a:prstGeom>
        </p:spPr>
      </p:pic>
      <p:sp>
        <p:nvSpPr>
          <p:cNvPr id="8" name="Tekstiruutu 7"/>
          <p:cNvSpPr txBox="1"/>
          <p:nvPr/>
        </p:nvSpPr>
        <p:spPr>
          <a:xfrm>
            <a:off x="6156176" y="6109704"/>
            <a:ext cx="27430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sz="2800" i="1" spc="300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#</a:t>
            </a:r>
            <a:r>
              <a:rPr lang="fi-FI" sz="2800" i="1" spc="300" dirty="0" err="1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redandwhite</a:t>
            </a:r>
            <a:endParaRPr lang="fi-FI" sz="2800" i="1" spc="300" dirty="0">
              <a:solidFill>
                <a:srgbClr val="99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38708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2742</TotalTime>
  <Words>188</Words>
  <Application>Microsoft Office PowerPoint</Application>
  <PresentationFormat>Näytössä katseltava diaesitys (4:3)</PresentationFormat>
  <Paragraphs>70</Paragraphs>
  <Slides>16</Slides>
  <Notes>0</Notes>
  <HiddenSlides>0</HiddenSlides>
  <MMClips>0</MMClips>
  <ScaleCrop>false</ScaleCrop>
  <HeadingPairs>
    <vt:vector size="6" baseType="variant">
      <vt:variant>
        <vt:lpstr>Käytetyt fontit</vt:lpstr>
      </vt:variant>
      <vt:variant>
        <vt:i4>3</vt:i4>
      </vt:variant>
      <vt:variant>
        <vt:lpstr>Teema</vt:lpstr>
      </vt:variant>
      <vt:variant>
        <vt:i4>1</vt:i4>
      </vt:variant>
      <vt:variant>
        <vt:lpstr>Dian otsikot</vt:lpstr>
      </vt:variant>
      <vt:variant>
        <vt:i4>16</vt:i4>
      </vt:variant>
    </vt:vector>
  </HeadingPairs>
  <TitlesOfParts>
    <vt:vector size="20" baseType="lpstr">
      <vt:lpstr>Arial</vt:lpstr>
      <vt:lpstr>Calibri</vt:lpstr>
      <vt:lpstr>Impact</vt:lpstr>
      <vt:lpstr>Office-teema</vt:lpstr>
      <vt:lpstr>PowerPoint-esitys</vt:lpstr>
      <vt:lpstr>Salon Vilpas Koripallo ry</vt:lpstr>
      <vt:lpstr>Salon Vilpas Koripallo ry</vt:lpstr>
      <vt:lpstr>Salon Vilpas Koripallo ry</vt:lpstr>
      <vt:lpstr>Salon Vilpas Koripallo ry</vt:lpstr>
      <vt:lpstr>Salon Vilpas Koripallo ry</vt:lpstr>
      <vt:lpstr>Salon Vilpas Koripallo ry</vt:lpstr>
      <vt:lpstr>Salon Vilpas Koripallo ry</vt:lpstr>
      <vt:lpstr>Salon Vilpas Koripallo ry</vt:lpstr>
      <vt:lpstr>Salon Vilpas Koripallo ry</vt:lpstr>
      <vt:lpstr>Salon Vilpas Koripallo ry</vt:lpstr>
      <vt:lpstr>Salon Vilpas Koripallo ry</vt:lpstr>
      <vt:lpstr>Salon Vilpas Koripallo ry</vt:lpstr>
      <vt:lpstr>Salon Vilpas Koripallo ry</vt:lpstr>
      <vt:lpstr>Salon Vilpas Koripallo ry</vt:lpstr>
      <vt:lpstr>Salon Vilpas Koripallo ry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PowerPoint-esitys</dc:title>
  <dc:creator>K5130</dc:creator>
  <cp:lastModifiedBy>Joonas Iisalo</cp:lastModifiedBy>
  <cp:revision>191</cp:revision>
  <cp:lastPrinted>2015-11-11T10:47:09Z</cp:lastPrinted>
  <dcterms:created xsi:type="dcterms:W3CDTF">2015-11-11T08:02:54Z</dcterms:created>
  <dcterms:modified xsi:type="dcterms:W3CDTF">2019-01-10T18:53:06Z</dcterms:modified>
</cp:coreProperties>
</file>