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3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58" r:id="rId9"/>
    <p:sldId id="265" r:id="rId10"/>
    <p:sldId id="266" r:id="rId11"/>
    <p:sldId id="268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letusosa" id="{45321C8A-FE56-45BB-9252-8D81F6A51CC2}">
          <p14:sldIdLst>
            <p14:sldId id="257"/>
            <p14:sldId id="259"/>
            <p14:sldId id="260"/>
            <p14:sldId id="261"/>
            <p14:sldId id="262"/>
            <p14:sldId id="263"/>
            <p14:sldId id="264"/>
            <p14:sldId id="258"/>
            <p14:sldId id="265"/>
            <p14:sldId id="266"/>
            <p14:sldId id="268"/>
            <p14:sldId id="26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2AF7-2E5B-471D-BEDD-BC7EBB1BAFB9}" type="datetimeFigureOut">
              <a:rPr lang="fi-FI" smtClean="0"/>
              <a:t>15.2.2024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2570CA1-D95E-4DFB-87EE-9F16DE4CE7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8803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2AF7-2E5B-471D-BEDD-BC7EBB1BAFB9}" type="datetimeFigureOut">
              <a:rPr lang="fi-FI" smtClean="0"/>
              <a:t>15.2.2024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570CA1-D95E-4DFB-87EE-9F16DE4CE7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40495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2AF7-2E5B-471D-BEDD-BC7EBB1BAFB9}" type="datetimeFigureOut">
              <a:rPr lang="fi-FI" smtClean="0"/>
              <a:t>15.2.2024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570CA1-D95E-4DFB-87EE-9F16DE4CE796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20176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2AF7-2E5B-471D-BEDD-BC7EBB1BAFB9}" type="datetimeFigureOut">
              <a:rPr lang="fi-FI" smtClean="0"/>
              <a:t>15.2.2024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570CA1-D95E-4DFB-87EE-9F16DE4CE7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610927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2AF7-2E5B-471D-BEDD-BC7EBB1BAFB9}" type="datetimeFigureOut">
              <a:rPr lang="fi-FI" smtClean="0"/>
              <a:t>15.2.2024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570CA1-D95E-4DFB-87EE-9F16DE4CE796}" type="slidenum">
              <a:rPr lang="fi-FI" smtClean="0"/>
              <a:t>‹#›</a:t>
            </a:fld>
            <a:endParaRPr lang="fi-FI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62756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2AF7-2E5B-471D-BEDD-BC7EBB1BAFB9}" type="datetimeFigureOut">
              <a:rPr lang="fi-FI" smtClean="0"/>
              <a:t>15.2.2024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570CA1-D95E-4DFB-87EE-9F16DE4CE7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58108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2AF7-2E5B-471D-BEDD-BC7EBB1BAFB9}" type="datetimeFigureOut">
              <a:rPr lang="fi-FI" smtClean="0"/>
              <a:t>15.2.2024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70CA1-D95E-4DFB-87EE-9F16DE4CE7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669484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2AF7-2E5B-471D-BEDD-BC7EBB1BAFB9}" type="datetimeFigureOut">
              <a:rPr lang="fi-FI" smtClean="0"/>
              <a:t>15.2.2024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70CA1-D95E-4DFB-87EE-9F16DE4CE7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4762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2AF7-2E5B-471D-BEDD-BC7EBB1BAFB9}" type="datetimeFigureOut">
              <a:rPr lang="fi-FI" smtClean="0"/>
              <a:t>15.2.2024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70CA1-D95E-4DFB-87EE-9F16DE4CE7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20422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2AF7-2E5B-471D-BEDD-BC7EBB1BAFB9}" type="datetimeFigureOut">
              <a:rPr lang="fi-FI" smtClean="0"/>
              <a:t>15.2.2024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570CA1-D95E-4DFB-87EE-9F16DE4CE7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2061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2AF7-2E5B-471D-BEDD-BC7EBB1BAFB9}" type="datetimeFigureOut">
              <a:rPr lang="fi-FI" smtClean="0"/>
              <a:t>15.2.2024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2570CA1-D95E-4DFB-87EE-9F16DE4CE7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92183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2AF7-2E5B-471D-BEDD-BC7EBB1BAFB9}" type="datetimeFigureOut">
              <a:rPr lang="fi-FI" smtClean="0"/>
              <a:t>15.2.2024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2570CA1-D95E-4DFB-87EE-9F16DE4CE7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17221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2AF7-2E5B-471D-BEDD-BC7EBB1BAFB9}" type="datetimeFigureOut">
              <a:rPr lang="fi-FI" smtClean="0"/>
              <a:t>15.2.2024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70CA1-D95E-4DFB-87EE-9F16DE4CE7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84968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2AF7-2E5B-471D-BEDD-BC7EBB1BAFB9}" type="datetimeFigureOut">
              <a:rPr lang="fi-FI" smtClean="0"/>
              <a:t>15.2.2024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70CA1-D95E-4DFB-87EE-9F16DE4CE7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6303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2AF7-2E5B-471D-BEDD-BC7EBB1BAFB9}" type="datetimeFigureOut">
              <a:rPr lang="fi-FI" smtClean="0"/>
              <a:t>15.2.2024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70CA1-D95E-4DFB-87EE-9F16DE4CE7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60801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2AF7-2E5B-471D-BEDD-BC7EBB1BAFB9}" type="datetimeFigureOut">
              <a:rPr lang="fi-FI" smtClean="0"/>
              <a:t>15.2.2024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570CA1-D95E-4DFB-87EE-9F16DE4CE7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6863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B2AF7-2E5B-471D-BEDD-BC7EBB1BAFB9}" type="datetimeFigureOut">
              <a:rPr lang="fi-FI" smtClean="0"/>
              <a:t>15.2.2024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2570CA1-D95E-4DFB-87EE-9F16DE4CE7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65939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  <p:sldLayoutId id="2147483885" r:id="rId12"/>
    <p:sldLayoutId id="2147483886" r:id="rId13"/>
    <p:sldLayoutId id="2147483887" r:id="rId14"/>
    <p:sldLayoutId id="2147483888" r:id="rId15"/>
    <p:sldLayoutId id="214748388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aestoliitto.fi/uploads/2020/11/987d8053-a3_turvataitojuliste_selkosuomi_2020.pdf" TargetMode="External"/><Relationship Id="rId2" Type="http://schemas.openxmlformats.org/officeDocument/2006/relationships/hyperlink" Target="https://www.vaestoliitto.fi/ammattilaiset/lasten-kehotunnekasvatus/hyvinvointi/turvataidot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1710C20-9033-4FA3-AB35-07F500527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b="1" dirty="0" err="1"/>
              <a:t>KiVa</a:t>
            </a:r>
            <a:r>
              <a:rPr lang="fi-FI" sz="4000" b="1" dirty="0"/>
              <a:t>-tapaaminen 15.2.2024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514DB52-93E6-499E-B93F-D60A27F09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b="1" dirty="0"/>
              <a:t>1. Niina Mähönen Opetushallituksesta kertoo Lukeva varhaiskasvatus -toimintamallista </a:t>
            </a:r>
            <a:r>
              <a:rPr lang="fi-FI" dirty="0"/>
              <a:t>(jota pilotoitiin mm. Lohjan </a:t>
            </a:r>
            <a:r>
              <a:rPr lang="fi-FI" dirty="0" err="1"/>
              <a:t>Laurentius</a:t>
            </a:r>
            <a:r>
              <a:rPr lang="fi-FI" dirty="0"/>
              <a:t>-päiväkodissa)</a:t>
            </a:r>
            <a:endParaRPr lang="fi-FI" sz="1400" dirty="0"/>
          </a:p>
          <a:p>
            <a:pPr marL="0" indent="0">
              <a:buNone/>
            </a:pPr>
            <a:endParaRPr lang="fi-FI" sz="1400" b="1" dirty="0"/>
          </a:p>
          <a:p>
            <a:pPr marL="0" lvl="0" indent="0">
              <a:buNone/>
            </a:pPr>
            <a:r>
              <a:rPr lang="fi-FI" b="1" dirty="0"/>
              <a:t>2. Lohjan varhaiskasvatuksen painopistealue: turvallisuus</a:t>
            </a:r>
            <a:endParaRPr lang="fi-FI" sz="1400" b="1" dirty="0"/>
          </a:p>
          <a:p>
            <a:pPr lvl="1"/>
            <a:r>
              <a:rPr lang="fi-FI" b="1" dirty="0"/>
              <a:t>Maarit Lindman kertoo kaupungin turvallisen tilan periaatteista</a:t>
            </a:r>
            <a:endParaRPr lang="fi-FI" sz="1200" b="1" dirty="0"/>
          </a:p>
          <a:p>
            <a:pPr marL="0" indent="0">
              <a:buNone/>
            </a:pPr>
            <a:r>
              <a:rPr lang="fi-FI" b="1" dirty="0"/>
              <a:t> </a:t>
            </a:r>
            <a:endParaRPr lang="fi-FI" sz="1400" b="1" dirty="0"/>
          </a:p>
          <a:p>
            <a:pPr marL="0" lvl="0" indent="0">
              <a:buNone/>
            </a:pPr>
            <a:r>
              <a:rPr lang="fi-FI" b="1" dirty="0"/>
              <a:t>3. Kirjavinkkejä turvallisuuskasvatukseen liittyen/Melina Aremaa</a:t>
            </a:r>
            <a:br>
              <a:rPr lang="fi-FI" b="1" dirty="0"/>
            </a:br>
            <a:endParaRPr lang="fi-FI" sz="1400" b="1" dirty="0"/>
          </a:p>
          <a:p>
            <a:pPr marL="0" lvl="0" indent="0">
              <a:buNone/>
            </a:pPr>
            <a:r>
              <a:rPr lang="fi-FI" b="1" dirty="0"/>
              <a:t>4. Muut asiat?</a:t>
            </a:r>
            <a:br>
              <a:rPr lang="fi-FI" b="1" dirty="0"/>
            </a:br>
            <a:endParaRPr lang="fi-FI" sz="1400" b="1" dirty="0"/>
          </a:p>
          <a:p>
            <a:pPr marL="0" lvl="0" indent="0">
              <a:buNone/>
            </a:pPr>
            <a:r>
              <a:rPr lang="fi-FI" b="1" dirty="0"/>
              <a:t>5. Seuraava tapaaminen</a:t>
            </a:r>
            <a:endParaRPr lang="fi-FI" sz="1400" b="1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13654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1BB56A4-CF13-4089-9592-6AD39CB92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b="1" dirty="0"/>
              <a:t>Karin Henriksson &amp; Maarit </a:t>
            </a:r>
            <a:r>
              <a:rPr lang="fi-FI" sz="2800" b="1" dirty="0" err="1"/>
              <a:t>Gunnervall</a:t>
            </a:r>
            <a:r>
              <a:rPr lang="fi-FI" sz="2800" b="1" dirty="0"/>
              <a:t>:</a:t>
            </a:r>
            <a:br>
              <a:rPr lang="fi-FI" sz="2800" b="1" dirty="0"/>
            </a:br>
            <a:r>
              <a:rPr lang="fi-FI" sz="2800" b="1" dirty="0"/>
              <a:t>Oikeasti vaarallista </a:t>
            </a:r>
            <a:r>
              <a:rPr lang="fi-FI" sz="2800" dirty="0"/>
              <a:t>(2010)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45A1591-1B3B-46E6-B35E-0B82326E4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692866"/>
            <a:ext cx="8915400" cy="3218356"/>
          </a:xfrm>
        </p:spPr>
        <p:txBody>
          <a:bodyPr/>
          <a:lstStyle/>
          <a:p>
            <a:r>
              <a:rPr lang="fi-FI" dirty="0"/>
              <a:t>Kuvakirja, jossa käydään läpi asioita, jotka ovat oikeasti vaarallisia</a:t>
            </a:r>
            <a:br>
              <a:rPr lang="fi-FI" dirty="0"/>
            </a:br>
            <a:endParaRPr lang="fi-FI" dirty="0"/>
          </a:p>
          <a:p>
            <a:r>
              <a:rPr lang="fi-FI" dirty="0"/>
              <a:t>Sopii n. 3-6-vuotiaille</a:t>
            </a:r>
          </a:p>
        </p:txBody>
      </p:sp>
    </p:spTree>
    <p:extLst>
      <p:ext uri="{BB962C8B-B14F-4D97-AF65-F5344CB8AC3E}">
        <p14:creationId xmlns:p14="http://schemas.microsoft.com/office/powerpoint/2010/main" val="689900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49E5275-34E4-4CD3-8734-4A4FDD1E2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Gonzales, Manuel: Aku Ankka vaarassa </a:t>
            </a:r>
            <a:r>
              <a:rPr lang="fi-FI" dirty="0"/>
              <a:t>(Tammen kultaiset kirjat, 2020)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2A905C5-EBDF-4D8A-BC5C-AD074DC7C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382472"/>
            <a:ext cx="8915400" cy="3528749"/>
          </a:xfrm>
        </p:spPr>
        <p:txBody>
          <a:bodyPr/>
          <a:lstStyle/>
          <a:p>
            <a:r>
              <a:rPr lang="fi-FI" dirty="0"/>
              <a:t>Alkuperäinen vuodelta 1954</a:t>
            </a:r>
            <a:br>
              <a:rPr lang="fi-FI" dirty="0"/>
            </a:br>
            <a:endParaRPr lang="fi-FI" dirty="0"/>
          </a:p>
          <a:p>
            <a:r>
              <a:rPr lang="fi-FI" dirty="0"/>
              <a:t>Ei ihan realistinen, mutta turvallisuuteen liittyvä kuitenkin</a:t>
            </a:r>
            <a:br>
              <a:rPr lang="fi-FI" dirty="0"/>
            </a:br>
            <a:endParaRPr lang="fi-FI" dirty="0"/>
          </a:p>
          <a:p>
            <a:r>
              <a:rPr lang="fi-FI" dirty="0"/>
              <a:t>Sopii n. 4-vuotiaasta ylöspäin</a:t>
            </a:r>
          </a:p>
        </p:txBody>
      </p:sp>
    </p:spTree>
    <p:extLst>
      <p:ext uri="{BB962C8B-B14F-4D97-AF65-F5344CB8AC3E}">
        <p14:creationId xmlns:p14="http://schemas.microsoft.com/office/powerpoint/2010/main" val="35956970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9A2263B-8D35-409F-BB55-30D16B254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b="1" dirty="0"/>
              <a:t>Lukutaitomessut to 7.3.</a:t>
            </a:r>
            <a:br>
              <a:rPr lang="fi-FI" sz="4000" b="1" dirty="0"/>
            </a:br>
            <a:r>
              <a:rPr lang="fi-FI" sz="3100" b="1" dirty="0" err="1"/>
              <a:t>Laurentiustalo</a:t>
            </a:r>
            <a:endParaRPr lang="fi-FI" sz="3100" b="1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E568C5D-C6A7-47F5-8BA4-266F7F67B6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283978"/>
          </a:xfrm>
        </p:spPr>
        <p:txBody>
          <a:bodyPr/>
          <a:lstStyle/>
          <a:p>
            <a:pPr marL="0" indent="0">
              <a:buNone/>
            </a:pPr>
            <a:r>
              <a:rPr lang="fi-FI" b="1" dirty="0"/>
              <a:t>14.15-14.30 Messujen avaus, sivistysjohtaja Juha-Pekka Lehmus</a:t>
            </a:r>
            <a:endParaRPr lang="fi-FI" dirty="0"/>
          </a:p>
          <a:p>
            <a:pPr marL="0" indent="0">
              <a:buNone/>
            </a:pPr>
            <a:r>
              <a:rPr lang="fi-FI" b="1" dirty="0"/>
              <a:t>14.30-15.00 Musiikkiesityksiä</a:t>
            </a:r>
            <a:endParaRPr lang="fi-FI" dirty="0"/>
          </a:p>
          <a:p>
            <a:pPr marL="0" indent="0">
              <a:buNone/>
            </a:pPr>
            <a:r>
              <a:rPr lang="fi-FI" b="1" dirty="0"/>
              <a:t>15.00-15.45 Agneta Möller-Salmela</a:t>
            </a:r>
            <a:endParaRPr lang="fi-FI" dirty="0"/>
          </a:p>
          <a:p>
            <a:pPr marL="0" indent="0">
              <a:buNone/>
            </a:pPr>
            <a:r>
              <a:rPr lang="fi-FI" b="1" dirty="0"/>
              <a:t>15.45-16.30 Aleksis </a:t>
            </a:r>
            <a:r>
              <a:rPr lang="fi-FI" b="1" dirty="0" err="1"/>
              <a:t>Salusjärvi</a:t>
            </a:r>
            <a:endParaRPr lang="fi-FI" dirty="0"/>
          </a:p>
          <a:p>
            <a:pPr marL="0" indent="0">
              <a:buNone/>
            </a:pPr>
            <a:r>
              <a:rPr lang="fi-FI" b="1" dirty="0"/>
              <a:t>16.30-17.15 </a:t>
            </a:r>
            <a:r>
              <a:rPr lang="fi-FI" b="1" dirty="0" err="1"/>
              <a:t>Juli</a:t>
            </a:r>
            <a:r>
              <a:rPr lang="fi-FI" b="1" dirty="0"/>
              <a:t>-Anna </a:t>
            </a:r>
            <a:r>
              <a:rPr lang="fi-FI" b="1" dirty="0" err="1"/>
              <a:t>Aerila</a:t>
            </a:r>
            <a:endParaRPr lang="fi-FI" dirty="0"/>
          </a:p>
          <a:p>
            <a:pPr marL="0" indent="0">
              <a:buNone/>
            </a:pPr>
            <a:r>
              <a:rPr lang="fi-FI" b="1" dirty="0"/>
              <a:t>17.15-17.45 Musiikkiesityksiä</a:t>
            </a:r>
            <a:br>
              <a:rPr lang="fi-FI" b="1" dirty="0"/>
            </a:br>
            <a:endParaRPr lang="fi-FI" dirty="0"/>
          </a:p>
          <a:p>
            <a:r>
              <a:rPr lang="fi-FI" b="1" dirty="0"/>
              <a:t>Työpajat alkavat luentojen kanssa samanaikaisesti ja kestävät pääsääntöisesti 20 min.</a:t>
            </a:r>
            <a:br>
              <a:rPr lang="fi-FI" b="1" dirty="0"/>
            </a:br>
            <a:endParaRPr lang="fi-FI" dirty="0"/>
          </a:p>
          <a:p>
            <a:r>
              <a:rPr lang="fi-FI" b="1" dirty="0"/>
              <a:t>Esittelypisteet ovat avoinna koko messutapahtuman ajan. </a:t>
            </a: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46149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DBC0264-7B96-41C3-9194-6F798D7CF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2081" y="624110"/>
            <a:ext cx="9432531" cy="1280890"/>
          </a:xfrm>
        </p:spPr>
        <p:txBody>
          <a:bodyPr/>
          <a:lstStyle/>
          <a:p>
            <a:r>
              <a:rPr lang="fi-FI" b="1" dirty="0"/>
              <a:t>Kirjavinkkejä turvallisuuskasvatukseen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EF1EC0D-0A90-4CF8-8164-FE0829BF5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4360" y="2133600"/>
            <a:ext cx="9340252" cy="37776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b="1" dirty="0"/>
              <a:t>Tunne- ja turvataitoja lapsille: tunne- ja turvataitokasvatuksen oppimateriaali </a:t>
            </a:r>
            <a:r>
              <a:rPr lang="fi-FI" dirty="0"/>
              <a:t>(Terveyden ja hyvinvoinnin laitoksen julkaisu, 2015)</a:t>
            </a:r>
          </a:p>
          <a:p>
            <a:pPr lvl="1"/>
            <a:r>
              <a:rPr lang="fi-FI" dirty="0"/>
              <a:t>Suunnattu n. 5-11-vuotiaiden kanssa tehtäväksi (voi soveltaa nuoremmillekin)</a:t>
            </a:r>
          </a:p>
          <a:p>
            <a:pPr lvl="1"/>
            <a:r>
              <a:rPr lang="fi-FI" dirty="0"/>
              <a:t>3 aihekokonaisuutta:</a:t>
            </a:r>
          </a:p>
          <a:p>
            <a:pPr marL="1257300" lvl="2" indent="-342900">
              <a:buAutoNum type="arabicPeriod"/>
            </a:pPr>
            <a:r>
              <a:rPr lang="fi-FI" dirty="0"/>
              <a:t>Minä olen arvokas ja ainutlaatuinen</a:t>
            </a:r>
          </a:p>
          <a:p>
            <a:pPr marL="1257300" lvl="2" indent="-342900">
              <a:buAutoNum type="arabicPeriod"/>
            </a:pPr>
            <a:r>
              <a:rPr lang="fi-FI" dirty="0"/>
              <a:t>Olemme hyviä </a:t>
            </a:r>
            <a:r>
              <a:rPr lang="fi-FI" dirty="0" err="1"/>
              <a:t>kaverita</a:t>
            </a:r>
            <a:endParaRPr lang="fi-FI" dirty="0"/>
          </a:p>
          <a:p>
            <a:pPr marL="1257300" lvl="2" indent="-342900">
              <a:buAutoNum type="arabicPeriod"/>
            </a:pPr>
            <a:r>
              <a:rPr lang="fi-FI" dirty="0"/>
              <a:t>Kyllä minä pärjään</a:t>
            </a:r>
          </a:p>
          <a:p>
            <a:pPr lvl="1"/>
            <a:r>
              <a:rPr lang="fi-FI" dirty="0"/>
              <a:t>Menetelmät toiminnallisia ja lapsilähtöisiä, selviytymistä tukevia</a:t>
            </a:r>
          </a:p>
          <a:p>
            <a:pPr lvl="1"/>
            <a:r>
              <a:rPr lang="fi-FI" dirty="0"/>
              <a:t>Keskustelurunkoja, tehtäviä, leikkejä, pelejä, harjoituksia</a:t>
            </a:r>
          </a:p>
          <a:p>
            <a:pPr lvl="1"/>
            <a:r>
              <a:rPr lang="fi-FI" dirty="0"/>
              <a:t>Osa tehtävistä tarkoitettu kotona vanhempien kanssa tehtäväksi</a:t>
            </a:r>
          </a:p>
          <a:p>
            <a:pPr lvl="1"/>
            <a:r>
              <a:rPr lang="fi-FI" dirty="0"/>
              <a:t>(Turre Turvakoiraa ei enää ostettavissa)</a:t>
            </a:r>
          </a:p>
        </p:txBody>
      </p:sp>
    </p:spTree>
    <p:extLst>
      <p:ext uri="{BB962C8B-B14F-4D97-AF65-F5344CB8AC3E}">
        <p14:creationId xmlns:p14="http://schemas.microsoft.com/office/powerpoint/2010/main" val="2874438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1C24F92-B300-481A-8AA3-2F081FD2B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Piki ja Molli –kuvakirjat </a:t>
            </a:r>
            <a:r>
              <a:rPr lang="fi-FI" dirty="0"/>
              <a:t>+ </a:t>
            </a:r>
            <a:br>
              <a:rPr lang="fi-FI" dirty="0"/>
            </a:br>
            <a:r>
              <a:rPr lang="fi-FI" dirty="0"/>
              <a:t>niihin liittyvät ammattilaisten oppaat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B621A21-5ECE-4097-96FF-6B401D817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 dirty="0"/>
              <a:t>Kirkkopelto, Katri: Piki ja villi vekotin </a:t>
            </a:r>
            <a:r>
              <a:rPr lang="fi-FI" dirty="0"/>
              <a:t>(2024)</a:t>
            </a:r>
            <a:br>
              <a:rPr lang="fi-FI" dirty="0"/>
            </a:br>
            <a:r>
              <a:rPr lang="fi-FI" dirty="0"/>
              <a:t>kännykän käyttöön liittyvät ongelmat/kiusaaminen</a:t>
            </a:r>
          </a:p>
          <a:p>
            <a:pPr marL="0" indent="0">
              <a:buNone/>
            </a:pPr>
            <a:r>
              <a:rPr lang="fi-FI" dirty="0"/>
              <a:t>	+</a:t>
            </a:r>
          </a:p>
          <a:p>
            <a:r>
              <a:rPr lang="fi-FI" b="1" dirty="0"/>
              <a:t>”Villi juttu! Pienten lasten kaveritaitojen vahvistaminen ja kiusaamisen ehkäisy digitaalisessa maailmassa” </a:t>
            </a:r>
            <a:r>
              <a:rPr lang="fi-FI" dirty="0"/>
              <a:t>(2024)</a:t>
            </a:r>
          </a:p>
          <a:p>
            <a:pPr lvl="1"/>
            <a:r>
              <a:rPr lang="fi-FI" dirty="0"/>
              <a:t>16 viikon ohjelma</a:t>
            </a:r>
          </a:p>
          <a:p>
            <a:pPr lvl="1"/>
            <a:r>
              <a:rPr lang="fi-FI" dirty="0"/>
              <a:t>Jokaiselle viikkoteemalle 2 aukeamaa</a:t>
            </a:r>
          </a:p>
          <a:p>
            <a:pPr lvl="1"/>
            <a:r>
              <a:rPr lang="fi-FI" dirty="0"/>
              <a:t>Lopussa havainnointiin väline aikuisille</a:t>
            </a:r>
          </a:p>
          <a:p>
            <a:pPr lvl="1"/>
            <a:r>
              <a:rPr lang="fi-FI" dirty="0"/>
              <a:t>Itsearviointi aikuisille ja lapsille</a:t>
            </a:r>
          </a:p>
        </p:txBody>
      </p:sp>
    </p:spTree>
    <p:extLst>
      <p:ext uri="{BB962C8B-B14F-4D97-AF65-F5344CB8AC3E}">
        <p14:creationId xmlns:p14="http://schemas.microsoft.com/office/powerpoint/2010/main" val="1691997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4EBF99-3CA9-4B7F-AE4F-089681EEF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5719"/>
          </a:xfrm>
        </p:spPr>
        <p:txBody>
          <a:bodyPr>
            <a:normAutofit fontScale="90000"/>
          </a:bodyPr>
          <a:lstStyle/>
          <a:p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51FEE40-A196-4987-951D-436157663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94576"/>
            <a:ext cx="8915400" cy="4216646"/>
          </a:xfrm>
        </p:spPr>
        <p:txBody>
          <a:bodyPr>
            <a:normAutofit/>
          </a:bodyPr>
          <a:lstStyle/>
          <a:p>
            <a:r>
              <a:rPr lang="fi-FI" b="1" dirty="0"/>
              <a:t>Kirkkopelto, Katri: Piki </a:t>
            </a:r>
            <a:r>
              <a:rPr lang="fi-FI" dirty="0"/>
              <a:t>(2016) </a:t>
            </a:r>
            <a:br>
              <a:rPr lang="fi-FI" dirty="0"/>
            </a:br>
            <a:r>
              <a:rPr lang="fi-FI" dirty="0"/>
              <a:t>Kiusaamisesta, kaverisuhteista</a:t>
            </a:r>
          </a:p>
          <a:p>
            <a:pPr marL="0" indent="0">
              <a:buNone/>
            </a:pPr>
            <a:r>
              <a:rPr lang="fi-FI" dirty="0"/>
              <a:t>	+ opaskirja </a:t>
            </a:r>
            <a:br>
              <a:rPr lang="fi-FI" dirty="0"/>
            </a:br>
            <a:r>
              <a:rPr lang="fi-FI" dirty="0"/>
              <a:t>	</a:t>
            </a:r>
            <a:r>
              <a:rPr lang="fi-FI" b="1" dirty="0" err="1"/>
              <a:t>Haapsalo</a:t>
            </a:r>
            <a:r>
              <a:rPr lang="fi-FI" b="1" dirty="0"/>
              <a:t>, Tiina: ”</a:t>
            </a:r>
            <a:r>
              <a:rPr lang="fi-FI" b="1" dirty="0" err="1"/>
              <a:t>Mun</a:t>
            </a:r>
            <a:r>
              <a:rPr lang="fi-FI" b="1" dirty="0"/>
              <a:t> ja </a:t>
            </a:r>
            <a:r>
              <a:rPr lang="fi-FI" b="1" dirty="0" err="1"/>
              <a:t>sun</a:t>
            </a:r>
            <a:r>
              <a:rPr lang="fi-FI" b="1" dirty="0"/>
              <a:t> juttu! Lasten sosiaalisten taitojen 	vahvistaminen kiusaamisen ehkäisyssä”</a:t>
            </a:r>
            <a:br>
              <a:rPr lang="fi-FI" dirty="0"/>
            </a:br>
            <a:endParaRPr lang="fi-FI" dirty="0"/>
          </a:p>
          <a:p>
            <a:r>
              <a:rPr lang="fi-FI" b="1" dirty="0"/>
              <a:t>Kirkkopelto, Katri: Piki ja pöljä</a:t>
            </a:r>
            <a:r>
              <a:rPr lang="fi-FI" dirty="0"/>
              <a:t> </a:t>
            </a:r>
            <a:r>
              <a:rPr lang="fi-FI" b="1" dirty="0"/>
              <a:t>päivä</a:t>
            </a:r>
            <a:r>
              <a:rPr lang="fi-FI" dirty="0"/>
              <a:t> (2020) </a:t>
            </a:r>
            <a:br>
              <a:rPr lang="fi-FI" dirty="0"/>
            </a:br>
            <a:r>
              <a:rPr lang="fi-FI" dirty="0"/>
              <a:t>ryhmään kuulumisen haasteista, tunteista, itsetunnon vahvistamisesta ja ystävyydestä.</a:t>
            </a:r>
          </a:p>
          <a:p>
            <a:pPr marL="0" indent="0">
              <a:buNone/>
            </a:pPr>
            <a:r>
              <a:rPr lang="fi-FI" dirty="0"/>
              <a:t>	+ opaskirja </a:t>
            </a:r>
            <a:br>
              <a:rPr lang="fi-FI" dirty="0"/>
            </a:br>
            <a:r>
              <a:rPr lang="fi-FI" dirty="0"/>
              <a:t>	</a:t>
            </a:r>
            <a:r>
              <a:rPr lang="fi-FI" b="1" dirty="0" err="1"/>
              <a:t>Haapsalo</a:t>
            </a:r>
            <a:r>
              <a:rPr lang="fi-FI" b="1" dirty="0"/>
              <a:t>, Tiina: ”Meidän juttu! Kiusaamisen ehkäisy lasten vertaisryhmissä! </a:t>
            </a:r>
          </a:p>
        </p:txBody>
      </p:sp>
    </p:spTree>
    <p:extLst>
      <p:ext uri="{BB962C8B-B14F-4D97-AF65-F5344CB8AC3E}">
        <p14:creationId xmlns:p14="http://schemas.microsoft.com/office/powerpoint/2010/main" val="678172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BB2CA21-DC2A-4429-8A75-52069F9CC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b="1" dirty="0"/>
              <a:t>Kytölä, Katja: Ulla ja lasten turvataidot (2023)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4F42E64-7E9D-41F3-834E-7B96E1DC5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Kirjoittaja sosionomi, ratkaisukeskeinen terapeutti ja väkivaltatyön asiantuntija</a:t>
            </a:r>
          </a:p>
          <a:p>
            <a:r>
              <a:rPr lang="fi-FI" dirty="0"/>
              <a:t>Tarinallinen kirja, suunnattu esi- ja alakoululaisille</a:t>
            </a:r>
          </a:p>
          <a:p>
            <a:r>
              <a:rPr lang="fi-FI" dirty="0"/>
              <a:t>Yhtenäinen tarina, jossa käsitellään montaa eri tilannetta, johon lapsi tarvitsee turvataitoja (lähisuhdeväkivalta, nettiturvallisuus, tulipalo, ”namusetä”…)</a:t>
            </a:r>
          </a:p>
          <a:p>
            <a:r>
              <a:rPr lang="fi-FI" dirty="0"/>
              <a:t>Ei yhdeltä istumalta luettavaksi! (olisi kaivannut jakoa lukuihin)</a:t>
            </a:r>
          </a:p>
          <a:p>
            <a:r>
              <a:rPr lang="fi-FI" dirty="0"/>
              <a:t>Hyvin ja helppotajuisesti kirjoitettu</a:t>
            </a:r>
          </a:p>
          <a:p>
            <a:r>
              <a:rPr lang="fi-FI" dirty="0"/>
              <a:t>Vain muutama kuva</a:t>
            </a:r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36765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683E11A-D638-4542-B4CC-8B2B0F861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Paloturvallisuuteen liittyviä kirjoja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1ADA075-9E82-42F7-9649-7FFE5AE84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70077"/>
            <a:ext cx="8915400" cy="4924337"/>
          </a:xfrm>
        </p:spPr>
        <p:txBody>
          <a:bodyPr/>
          <a:lstStyle/>
          <a:p>
            <a:r>
              <a:rPr lang="fi-FI" b="1" dirty="0"/>
              <a:t>Matti </a:t>
            </a:r>
            <a:r>
              <a:rPr lang="fi-FI" b="1" dirty="0" err="1"/>
              <a:t>Waitinen</a:t>
            </a:r>
            <a:r>
              <a:rPr lang="fi-FI" b="1" dirty="0"/>
              <a:t>: </a:t>
            </a:r>
            <a:r>
              <a:rPr lang="fi-FI" b="1" dirty="0" err="1"/>
              <a:t>Palovaarin</a:t>
            </a:r>
            <a:r>
              <a:rPr lang="fi-FI" b="1" dirty="0"/>
              <a:t> turvaopas </a:t>
            </a:r>
            <a:r>
              <a:rPr lang="fi-FI" dirty="0"/>
              <a:t>(2019)</a:t>
            </a:r>
          </a:p>
          <a:p>
            <a:pPr lvl="1"/>
            <a:r>
              <a:rPr lang="fi-FI" dirty="0"/>
              <a:t>Sopii n. 5-6-vuotiaasta ylöspäin</a:t>
            </a:r>
          </a:p>
          <a:p>
            <a:r>
              <a:rPr lang="fi-FI" b="1" dirty="0"/>
              <a:t>Matti </a:t>
            </a:r>
            <a:r>
              <a:rPr lang="fi-FI" b="1" dirty="0" err="1"/>
              <a:t>Waitinen</a:t>
            </a:r>
            <a:r>
              <a:rPr lang="fi-FI" b="1" dirty="0"/>
              <a:t>: </a:t>
            </a:r>
            <a:r>
              <a:rPr lang="fi-FI" b="1" dirty="0" err="1"/>
              <a:t>Palovaarin</a:t>
            </a:r>
            <a:r>
              <a:rPr lang="fi-FI" b="1" dirty="0"/>
              <a:t> turvatärpit </a:t>
            </a:r>
            <a:r>
              <a:rPr lang="fi-FI" dirty="0"/>
              <a:t>(2020)</a:t>
            </a:r>
          </a:p>
          <a:p>
            <a:pPr lvl="1"/>
            <a:r>
              <a:rPr lang="fi-FI" dirty="0"/>
              <a:t>Sopii ehkä paremmin koululaisille</a:t>
            </a:r>
          </a:p>
          <a:p>
            <a:r>
              <a:rPr lang="fi-FI" b="1" dirty="0"/>
              <a:t>Arttu Juselius: Ransu paloasemalla </a:t>
            </a:r>
            <a:r>
              <a:rPr lang="fi-FI" dirty="0"/>
              <a:t>(2011)</a:t>
            </a:r>
          </a:p>
          <a:p>
            <a:pPr lvl="1"/>
            <a:r>
              <a:rPr lang="fi-FI" dirty="0"/>
              <a:t>Sopii n. 4-vuotiaasta ylöspäin</a:t>
            </a:r>
          </a:p>
          <a:p>
            <a:pPr lvl="1"/>
            <a:r>
              <a:rPr lang="fi-FI" dirty="0"/>
              <a:t>Selkeä ja hauska</a:t>
            </a:r>
          </a:p>
          <a:p>
            <a:pPr lvl="1"/>
            <a:r>
              <a:rPr lang="fi-FI" dirty="0"/>
              <a:t>Ransu ei enää tuttu lapsille?</a:t>
            </a:r>
          </a:p>
          <a:p>
            <a:r>
              <a:rPr lang="fi-FI" b="1" dirty="0"/>
              <a:t>Vuokko Hurme &amp; Väinö Heinonen: Housuvaaran paloasema </a:t>
            </a:r>
            <a:r>
              <a:rPr lang="fi-FI" dirty="0"/>
              <a:t>(2022)</a:t>
            </a:r>
          </a:p>
          <a:p>
            <a:pPr lvl="1"/>
            <a:r>
              <a:rPr lang="fi-FI" dirty="0"/>
              <a:t>kehystarina + faktaa (jokaisella aukeamalla)</a:t>
            </a:r>
          </a:p>
          <a:p>
            <a:pPr lvl="1"/>
            <a:r>
              <a:rPr lang="fi-FI" dirty="0"/>
              <a:t>N. esikoululaisista ylöspäin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61307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99B1B4A-DB3D-4C5B-8796-F7840995F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b="1" dirty="0"/>
              <a:t>Raisa </a:t>
            </a:r>
            <a:r>
              <a:rPr lang="fi-FI" sz="2800" b="1" dirty="0" err="1"/>
              <a:t>Cacciatore</a:t>
            </a:r>
            <a:r>
              <a:rPr lang="fi-FI" sz="2800" b="1" dirty="0"/>
              <a:t> &amp; Susanne Ingman-Friberg: </a:t>
            </a:r>
            <a:r>
              <a:rPr lang="fi-FI" sz="2800" b="1" dirty="0" err="1"/>
              <a:t>Pipunan</a:t>
            </a:r>
            <a:r>
              <a:rPr lang="fi-FI" sz="2800" b="1" dirty="0"/>
              <a:t> ikioma napa </a:t>
            </a:r>
            <a:r>
              <a:rPr lang="fi-FI" sz="2800" dirty="0"/>
              <a:t>(2019)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00EA65A-18BB-4B72-AB46-3CD1BF127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039639" cy="3777622"/>
          </a:xfrm>
        </p:spPr>
        <p:txBody>
          <a:bodyPr/>
          <a:lstStyle/>
          <a:p>
            <a:r>
              <a:rPr lang="fi-FI" dirty="0"/>
              <a:t>Lasten selkokirja, sopii monen ikäiselle (n. 3-vuotiaasta ylöspäin)</a:t>
            </a:r>
            <a:br>
              <a:rPr lang="fi-FI" dirty="0"/>
            </a:br>
            <a:endParaRPr lang="fi-FI" dirty="0"/>
          </a:p>
          <a:p>
            <a:r>
              <a:rPr lang="fi-FI" dirty="0"/>
              <a:t>5 lukua, joissa käsitellään omaa </a:t>
            </a:r>
            <a:r>
              <a:rPr lang="fi-FI" dirty="0" err="1"/>
              <a:t>kehorauhaa</a:t>
            </a:r>
            <a:br>
              <a:rPr lang="fi-FI" dirty="0"/>
            </a:br>
            <a:endParaRPr lang="fi-FI" dirty="0"/>
          </a:p>
          <a:p>
            <a:r>
              <a:rPr lang="fi-FI" dirty="0"/>
              <a:t>Kirjan lopussa tieto-osio ja keskusteluehdotuksia kirjan eri lukuihin </a:t>
            </a:r>
            <a:br>
              <a:rPr lang="fi-FI" dirty="0"/>
            </a:b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52503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BFCBA4A-46F7-45BB-9B60-C61B3BB94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Turvataidoista - Väestöliitto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7D30134-6114-4801-B23A-63A6C133E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u="sng" dirty="0">
                <a:hlinkClick r:id="rId2"/>
              </a:rPr>
              <a:t>Turvataidot - Väestöliitto.fi (vaestoliitto.fi)</a:t>
            </a:r>
            <a:endParaRPr lang="fi-FI" u="sng" dirty="0">
              <a:hlinkClick r:id="rId3"/>
            </a:endParaRPr>
          </a:p>
          <a:p>
            <a:endParaRPr lang="fi-FI" u="sng" dirty="0">
              <a:hlinkClick r:id="rId3"/>
            </a:endParaRPr>
          </a:p>
          <a:p>
            <a:r>
              <a:rPr lang="fi-FI" u="sng" dirty="0">
                <a:hlinkClick r:id="rId3"/>
              </a:rPr>
              <a:t>987d8053-a3_turvataitojuliste_selkosuomi_2020.pdf (vaestoliitto.fi)</a:t>
            </a:r>
            <a:br>
              <a:rPr lang="fi-FI" u="sng" dirty="0"/>
            </a:b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22684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CEBBB8B-658F-49B2-936C-E8F279F71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b="1" dirty="0"/>
              <a:t>Pirjo Arvola: Houkuttaja häiritsee Lammasmaata</a:t>
            </a:r>
            <a:r>
              <a:rPr lang="fi-FI" sz="2800" dirty="0"/>
              <a:t> (2021)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8794128-312F-43DF-AC78-0A8FD2B3E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Kuvakirja, n. 5-vuotiaasta ylöspäin</a:t>
            </a:r>
            <a:br>
              <a:rPr lang="fi-FI" dirty="0"/>
            </a:br>
            <a:endParaRPr lang="fi-FI" dirty="0"/>
          </a:p>
          <a:p>
            <a:r>
              <a:rPr lang="fi-FI" dirty="0"/>
              <a:t>Turvallisuuskasvatusta liittyen ”epäilyttäviin tyyppeihin”</a:t>
            </a:r>
            <a:br>
              <a:rPr lang="fi-FI" dirty="0"/>
            </a:br>
            <a:endParaRPr lang="fi-FI" dirty="0"/>
          </a:p>
          <a:p>
            <a:r>
              <a:rPr lang="fi-FI" dirty="0"/>
              <a:t>Tarinassa Hämy Houkuttaja vaanii pieniä karitsoja ja houkuttelee niitä mukaansa herkuilla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8706497"/>
      </p:ext>
    </p:extLst>
  </p:cSld>
  <p:clrMapOvr>
    <a:masterClrMapping/>
  </p:clrMapOvr>
</p:sld>
</file>

<file path=ppt/theme/theme1.xml><?xml version="1.0" encoding="utf-8"?>
<a:theme xmlns:a="http://schemas.openxmlformats.org/drawingml/2006/main" name="Kuiskaus">
  <a:themeElements>
    <a:clrScheme name="Kuiskaus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Kuiskaus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uiskaus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94</TotalTime>
  <Words>619</Words>
  <Application>Microsoft Office PowerPoint</Application>
  <PresentationFormat>Laajakuva</PresentationFormat>
  <Paragraphs>80</Paragraphs>
  <Slides>12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Kuiskaus</vt:lpstr>
      <vt:lpstr>KiVa-tapaaminen 15.2.2024</vt:lpstr>
      <vt:lpstr>Kirjavinkkejä turvallisuuskasvatukseen</vt:lpstr>
      <vt:lpstr>Piki ja Molli –kuvakirjat +  niihin liittyvät ammattilaisten oppaat</vt:lpstr>
      <vt:lpstr>PowerPoint-esitys</vt:lpstr>
      <vt:lpstr>Kytölä, Katja: Ulla ja lasten turvataidot (2023)</vt:lpstr>
      <vt:lpstr>Paloturvallisuuteen liittyviä kirjoja</vt:lpstr>
      <vt:lpstr>Raisa Cacciatore &amp; Susanne Ingman-Friberg: Pipunan ikioma napa (2019)</vt:lpstr>
      <vt:lpstr>Turvataidoista - Väestöliitto</vt:lpstr>
      <vt:lpstr>Pirjo Arvola: Houkuttaja häiritsee Lammasmaata (2021)</vt:lpstr>
      <vt:lpstr>Karin Henriksson &amp; Maarit Gunnervall: Oikeasti vaarallista (2010)</vt:lpstr>
      <vt:lpstr>Gonzales, Manuel: Aku Ankka vaarassa (Tammen kultaiset kirjat, 2020)</vt:lpstr>
      <vt:lpstr>Lukutaitomessut to 7.3. Laurentiustalo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KiVa-tapaaminen 15.2.2024</dc:title>
  <dc:creator>Aremaa Melina</dc:creator>
  <cp:lastModifiedBy>Aremaa Melina</cp:lastModifiedBy>
  <cp:revision>18</cp:revision>
  <dcterms:created xsi:type="dcterms:W3CDTF">2024-02-15T07:40:30Z</dcterms:created>
  <dcterms:modified xsi:type="dcterms:W3CDTF">2024-02-15T13:27:34Z</dcterms:modified>
</cp:coreProperties>
</file>