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autoCompressPictures="0" strictFirstAndLastChars="0" saveSubsetFonts="1">
  <p:sldMasterIdLst>
    <p:sldMasterId id="214748365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schemas.openxmlformats.org/officeDocument/2006/relationships/slide" Target="slides/slide14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"/>
              <a:buFont typeface="Calibri"/>
              <a:buNone/>
            </a:pPr>
            <a:fld id="{00000000-1234-1234-1234-123412341234}" type="slidenum">
              <a:rPr b="0" i="0" lang="fi-FI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4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86" name="Google Shape;86;p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0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8" name="Google Shape;138;p10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1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44" name="Google Shape;144;p11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1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1" name="Google Shape;151;p1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57" name="Google Shape;157;p1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1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63" name="Google Shape;163;p1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0" name="Google Shape;90;p2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3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96" name="Google Shape;96;p3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4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2" name="Google Shape;102;p4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5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08" name="Google Shape;108;p5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6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14" name="Google Shape;114;p6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18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7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20" name="Google Shape;120;p7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8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8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p9:notes"/>
          <p:cNvSpPr txBox="1"/>
          <p:nvPr>
            <p:ph idx="1" type="body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132" name="Google Shape;132;p9:notes"/>
          <p:cNvSpPr/>
          <p:nvPr>
            <p:ph idx="2" type="sldImg"/>
          </p:nvPr>
        </p:nvSpPr>
        <p:spPr>
          <a:xfrm>
            <a:off x="1143000" y="685800"/>
            <a:ext cx="4572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Tyhjä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7" name="Google Shape;17;p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8" name="Google Shape;18;p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ko ja pystysuora teksti" type="vertTx">
  <p:cSld name="VERTICAL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74" name="Google Shape;74;p11"/>
          <p:cNvSpPr txBox="1"/>
          <p:nvPr>
            <p:ph idx="1" type="body"/>
          </p:nvPr>
        </p:nvSpPr>
        <p:spPr>
          <a:xfrm rot="5400000">
            <a:off x="2309018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5" name="Google Shape;75;p1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6" name="Google Shape;76;p1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1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Pystysuora otsikko ja teksti" type="vertTitleAndTx">
  <p:cSld name="VERTICAL_TITLE_AND_VERTICAL_TEXT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/>
          <p:nvPr>
            <p:ph type="title"/>
          </p:nvPr>
        </p:nvSpPr>
        <p:spPr>
          <a:xfrm rot="5400000">
            <a:off x="4732337" y="2171700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80" name="Google Shape;80;p12"/>
          <p:cNvSpPr txBox="1"/>
          <p:nvPr>
            <p:ph idx="1" type="body"/>
          </p:nvPr>
        </p:nvSpPr>
        <p:spPr>
          <a:xfrm rot="5400000">
            <a:off x="541337" y="190500"/>
            <a:ext cx="5851525" cy="6019799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1" name="Google Shape;81;p12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2" name="Google Shape;82;p12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3" name="Google Shape;83;p12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Insigths_kielioppidiat" type="obj">
  <p:cSld name="OBJECT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400"/>
              <a:buFont typeface="Calibri"/>
              <a:buNone/>
              <a:defRPr b="1" i="0" sz="44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1" name="Google Shape;21;p3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1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2" name="Google Shape;22;p3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3" name="Google Shape;23;p3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4" name="Google Shape;24;p3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kodia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/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27" name="Google Shape;27;p4"/>
          <p:cNvSpPr txBox="1"/>
          <p:nvPr>
            <p:ph idx="1" type="subTitle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Font typeface="Arial"/>
              <a:buNone/>
              <a:defRPr b="0" i="0" sz="3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ctr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Font typeface="Arial"/>
              <a:buNone/>
              <a:defRPr b="0" i="0" sz="2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ctr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Font typeface="Arial"/>
              <a:buNone/>
              <a:defRPr b="0" i="0" sz="2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ctr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8" name="Google Shape;28;p4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29" name="Google Shape;29;p4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0" name="Google Shape;30;p4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san ylätunniste" type="secHead">
  <p:cSld name="SECTION_HEADER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/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b="1" i="0" sz="4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3" name="Google Shape;33;p5"/>
          <p:cNvSpPr txBox="1"/>
          <p:nvPr>
            <p:ph idx="1" type="body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Font typeface="Arial"/>
              <a:buNone/>
              <a:defRPr b="0" i="0" sz="20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Font typeface="Arial"/>
              <a:buNone/>
              <a:defRPr b="0" i="0" sz="18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Font typeface="Arial"/>
              <a:buNone/>
              <a:defRPr b="0" i="0" sz="16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Font typeface="Arial"/>
              <a:buNone/>
              <a:defRPr b="0" i="0" sz="14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4" name="Google Shape;34;p5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5" name="Google Shape;35;p5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6" name="Google Shape;36;p5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Kaksi sisältökohdetta" type="twoObj">
  <p:cSld name="TWO_OBJECTS"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457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6"/>
          <p:cNvSpPr txBox="1"/>
          <p:nvPr>
            <p:ph idx="2" type="body"/>
          </p:nvPr>
        </p:nvSpPr>
        <p:spPr>
          <a:xfrm>
            <a:off x="4648200" y="1600200"/>
            <a:ext cx="4038599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06400" lvl="0" marL="4572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–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–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»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6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2" name="Google Shape;42;p6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3" name="Google Shape;43;p6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ertailu" type="twoTxTwoObj">
  <p:cSld name="TWO_OBJECTS_WITH_TEXT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46" name="Google Shape;46;p7"/>
          <p:cNvSpPr txBox="1"/>
          <p:nvPr>
            <p:ph idx="1" type="body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7" name="Google Shape;47;p7"/>
          <p:cNvSpPr txBox="1"/>
          <p:nvPr>
            <p:ph idx="2" type="body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8" name="Google Shape;48;p7"/>
          <p:cNvSpPr txBox="1"/>
          <p:nvPr>
            <p:ph idx="3" type="body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1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b="1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None/>
              <a:defRPr b="1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9" name="Google Shape;49;p7"/>
          <p:cNvSpPr txBox="1"/>
          <p:nvPr>
            <p:ph idx="4" type="body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81000" lvl="0" marL="4572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55600" lvl="1" marL="914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42900" lvl="2" marL="1371600" marR="0" algn="l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30200" lvl="3" marL="1828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–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30200" lvl="4" marL="22860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»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30200" lvl="5" marL="27432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30200" lvl="6" marL="32004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30200" lvl="7" marL="36576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30200" lvl="8" marL="4114800" marR="0" algn="l">
              <a:lnSpc>
                <a:spcPct val="100000"/>
              </a:lnSpc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Arial"/>
              <a:buChar char="•"/>
              <a:defRPr b="0" i="0" sz="1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0" name="Google Shape;50;p7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1" name="Google Shape;51;p7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2" name="Google Shape;52;p7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Vain otsikko" type="titleOnly">
  <p:cSld name="TITLE_ONLY"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55" name="Google Shape;55;p8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6" name="Google Shape;56;p8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7" name="Google Shape;57;p8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ollinen sisältö" type="objTx">
  <p:cSld name="OBJECT_WITH_CAPTION_TEXT"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/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0" name="Google Shape;60;p9"/>
          <p:cNvSpPr txBox="1"/>
          <p:nvPr>
            <p:ph idx="1" type="body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1" name="Google Shape;61;p9"/>
          <p:cNvSpPr txBox="1"/>
          <p:nvPr>
            <p:ph idx="2" type="body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2" name="Google Shape;62;p9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3" name="Google Shape;63;p9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4" name="Google Shape;64;p9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matchingName="Otsikollinen kuva" type="picTx">
  <p:cSld name="PICTURE_WITH_CAPTION_TEXT"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/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b="1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/>
        </p:txBody>
      </p:sp>
      <p:sp>
        <p:nvSpPr>
          <p:cNvPr id="67" name="Google Shape;67;p10"/>
          <p:cNvSpPr/>
          <p:nvPr>
            <p:ph idx="2" type="pic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None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8" name="Google Shape;68;p10"/>
          <p:cNvSpPr txBox="1"/>
          <p:nvPr>
            <p:ph idx="1" type="body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28600" lvl="0" marL="457200" marR="0" algn="l">
              <a:lnSpc>
                <a:spcPct val="100000"/>
              </a:lnSpc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algn="l">
              <a:lnSpc>
                <a:spcPct val="100000"/>
              </a:lnSpc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Arial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algn="l">
              <a:lnSpc>
                <a:spcPct val="100000"/>
              </a:lnSpc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algn="l">
              <a:lnSpc>
                <a:spcPct val="100000"/>
              </a:lnSpc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Font typeface="Arial"/>
              <a:buNone/>
              <a:defRPr b="0" i="0" sz="9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9" name="Google Shape;69;p10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0" name="Google Shape;70;p10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1" name="Google Shape;71;p10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sz="1200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/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Font typeface="Arial"/>
              <a:buNone/>
              <a:defRPr sz="1800"/>
            </a:lvl9pPr>
          </a:lstStyle>
          <a:p/>
        </p:txBody>
      </p:sp>
      <p:sp>
        <p:nvSpPr>
          <p:cNvPr id="11" name="Google Shape;11;p1"/>
          <p:cNvSpPr txBox="1"/>
          <p:nvPr>
            <p:ph idx="1" type="body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b="0" i="0" sz="3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406400" lvl="1" marL="91440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81000" lvl="2" marL="1371600" marR="0" rtl="0" algn="l">
              <a:lnSpc>
                <a:spcPct val="10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55600" lvl="3" marL="1828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55600" lvl="4" marL="22860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1"/>
          <p:cNvSpPr txBox="1"/>
          <p:nvPr>
            <p:ph idx="10" type="dt"/>
          </p:nvPr>
        </p:nvSpPr>
        <p:spPr>
          <a:xfrm>
            <a:off x="457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" name="Google Shape;13;p1"/>
          <p:cNvSpPr txBox="1"/>
          <p:nvPr>
            <p:ph idx="11" type="ftr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" name="Google Shape;14;p1"/>
          <p:cNvSpPr txBox="1"/>
          <p:nvPr>
            <p:ph idx="12" type="sldNum"/>
          </p:nvPr>
        </p:nvSpPr>
        <p:spPr>
          <a:xfrm>
            <a:off x="6553200" y="6356350"/>
            <a:ext cx="2133599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300"/>
              <a:buFont typeface="Calibri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fi-FI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2"/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87" name="Shape 87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2"/>
          <p:cNvSpPr txBox="1"/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Menneen ajan konditionaali</a:t>
            </a:r>
            <a:endParaRPr b="1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22"/>
          <p:cNvSpPr txBox="1"/>
          <p:nvPr>
            <p:ph idx="1" type="body"/>
          </p:nvPr>
        </p:nvSpPr>
        <p:spPr>
          <a:xfrm>
            <a:off x="290061" y="1278931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I </a:t>
            </a:r>
            <a:r>
              <a:rPr b="1" lang="fi-FI" sz="2800">
                <a:solidFill>
                  <a:schemeClr val="dk1"/>
                </a:solidFill>
              </a:rPr>
              <a:t>could have gone </a:t>
            </a:r>
            <a:r>
              <a:rPr lang="fi-FI" sz="2800">
                <a:solidFill>
                  <a:schemeClr val="dk1"/>
                </a:solidFill>
              </a:rPr>
              <a:t>jogging</a:t>
            </a:r>
            <a:r>
              <a:rPr lang="fi-FI" sz="2800">
                <a:solidFill>
                  <a:srgbClr val="DA1F28"/>
                </a:solidFill>
              </a:rPr>
              <a:t> </a:t>
            </a:r>
            <a:r>
              <a:rPr lang="fi-FI" sz="2800" u="sng">
                <a:solidFill>
                  <a:schemeClr val="dk1"/>
                </a:solidFill>
              </a:rPr>
              <a:t>if</a:t>
            </a:r>
            <a:r>
              <a:rPr lang="fi-FI" sz="2800">
                <a:solidFill>
                  <a:schemeClr val="dk1"/>
                </a:solidFill>
              </a:rPr>
              <a:t> I </a:t>
            </a:r>
            <a:r>
              <a:rPr b="1" lang="fi-FI" sz="2800">
                <a:solidFill>
                  <a:schemeClr val="dk1"/>
                </a:solidFill>
              </a:rPr>
              <a:t>had had</a:t>
            </a:r>
            <a:r>
              <a:rPr lang="fi-FI" sz="2800">
                <a:solidFill>
                  <a:schemeClr val="dk1"/>
                </a:solidFill>
              </a:rPr>
              <a:t> some spare time.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SzPts val="700"/>
              <a:buNone/>
            </a:pPr>
            <a:r>
              <a:rPr lang="fi-FI" sz="2800"/>
              <a:t>	Olisin voinut mennä hölkkäämään, jos minulla olisi 	ollut ylimääräistä aikaa.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1200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I </a:t>
            </a:r>
            <a:r>
              <a:rPr b="1" lang="fi-FI" sz="2800">
                <a:solidFill>
                  <a:schemeClr val="dk1"/>
                </a:solidFill>
              </a:rPr>
              <a:t>wouldn’t have done </a:t>
            </a:r>
            <a:r>
              <a:rPr lang="fi-FI" sz="2800">
                <a:solidFill>
                  <a:schemeClr val="dk1"/>
                </a:solidFill>
              </a:rPr>
              <a:t>a bungee jump </a:t>
            </a:r>
            <a:r>
              <a:rPr lang="fi-FI" sz="2800" u="sng">
                <a:solidFill>
                  <a:schemeClr val="dk1"/>
                </a:solidFill>
              </a:rPr>
              <a:t>even if </a:t>
            </a:r>
            <a:r>
              <a:rPr lang="fi-FI" sz="2800">
                <a:solidFill>
                  <a:schemeClr val="dk1"/>
                </a:solidFill>
              </a:rPr>
              <a:t>you </a:t>
            </a:r>
            <a:r>
              <a:rPr b="1" lang="fi-FI" sz="2800">
                <a:solidFill>
                  <a:schemeClr val="dk1"/>
                </a:solidFill>
              </a:rPr>
              <a:t>had paid</a:t>
            </a:r>
            <a:r>
              <a:rPr lang="fi-FI" sz="2800">
                <a:solidFill>
                  <a:schemeClr val="dk1"/>
                </a:solidFill>
              </a:rPr>
              <a:t> me.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SzPts val="700"/>
              <a:buNone/>
            </a:pPr>
            <a:r>
              <a:rPr lang="fi-FI" sz="2800"/>
              <a:t>	En olisi hypännyt benji-hyppyä, vaikka olisit 	maksanut minulle.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t/>
            </a:r>
            <a:endParaRPr b="0" sz="2800" u="sng" cap="none" strike="noStrike">
              <a:solidFill>
                <a:schemeClr val="dk1"/>
              </a:solidFill>
            </a:endParaRPr>
          </a:p>
          <a:p>
            <a:pPr indent="-457200" lvl="0" marL="457200" rtl="0" algn="l">
              <a:lnSpc>
                <a:spcPct val="70000"/>
              </a:lnSpc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</a:rPr>
              <a:t>”Jossiteltaessa” mennyttä aikaa on 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>
                <a:solidFill>
                  <a:schemeClr val="dk1"/>
                </a:solidFill>
              </a:rPr>
              <a:t>	</a:t>
            </a:r>
            <a:r>
              <a:rPr b="0" i="0" lang="fi-FI" sz="2800" u="none" cap="none" strike="noStrike">
                <a:solidFill>
                  <a:schemeClr val="dk1"/>
                </a:solidFill>
              </a:rPr>
              <a:t>PÄÄLAUSEESSA </a:t>
            </a:r>
            <a:r>
              <a:rPr b="1" i="0" lang="fi-FI" sz="2800" u="none" cap="none" strike="noStrike">
                <a:solidFill>
                  <a:schemeClr val="dk1"/>
                </a:solidFill>
              </a:rPr>
              <a:t>’would have’ + 3. muoto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b="0" i="0" lang="fi-FI" sz="2800" u="none" cap="none" strike="noStrike">
                <a:solidFill>
                  <a:schemeClr val="dk1"/>
                </a:solidFill>
              </a:rPr>
              <a:t>		ja </a:t>
            </a:r>
            <a:endParaRPr/>
          </a:p>
          <a:p>
            <a:pPr indent="0" lvl="0" marL="0" rtl="0" algn="l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</a:pPr>
            <a:r>
              <a:rPr lang="fi-FI" sz="2800">
                <a:solidFill>
                  <a:schemeClr val="dk1"/>
                </a:solidFill>
              </a:rPr>
              <a:t>	</a:t>
            </a:r>
            <a:r>
              <a:rPr b="0" i="0" lang="fi-FI" sz="2800" u="none" cap="none" strike="noStrike">
                <a:solidFill>
                  <a:schemeClr val="dk1"/>
                </a:solidFill>
              </a:rPr>
              <a:t>SIVULAUSEESSA (if-lause) </a:t>
            </a:r>
            <a:r>
              <a:rPr b="1" i="0" lang="fi-FI" sz="2800" u="none" cap="none" strike="noStrike">
                <a:solidFill>
                  <a:schemeClr val="dk1"/>
                </a:solidFill>
              </a:rPr>
              <a:t>pluskvamperfekti</a:t>
            </a:r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p23"/>
          <p:cNvSpPr txBox="1"/>
          <p:nvPr>
            <p:ph type="title"/>
          </p:nvPr>
        </p:nvSpPr>
        <p:spPr>
          <a:xfrm>
            <a:off x="467543" y="332656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Menneen ajan konditionaali</a:t>
            </a:r>
            <a:endParaRPr b="1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23"/>
          <p:cNvSpPr txBox="1"/>
          <p:nvPr>
            <p:ph idx="1" type="body"/>
          </p:nvPr>
        </p:nvSpPr>
        <p:spPr>
          <a:xfrm>
            <a:off x="251519" y="1484783"/>
            <a:ext cx="8723311" cy="4857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lang="fi-FI" sz="2800" u="none" cap="none" strike="noStrike">
                <a:solidFill>
                  <a:schemeClr val="dk1"/>
                </a:solidFill>
              </a:rPr>
              <a:t>would have</a:t>
            </a:r>
            <a:r>
              <a:rPr lang="fi-FI" sz="2800">
                <a:solidFill>
                  <a:schemeClr val="dk1"/>
                </a:solidFill>
              </a:rPr>
              <a:t>	</a:t>
            </a:r>
            <a:r>
              <a:rPr i="1" lang="fi-FI" sz="2800">
                <a:solidFill>
                  <a:schemeClr val="dk1"/>
                </a:solidFill>
              </a:rPr>
              <a:t>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olisi …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</a:rPr>
              <a:t>could have</a:t>
            </a:r>
            <a:r>
              <a:rPr lang="fi-FI" sz="2800">
                <a:solidFill>
                  <a:schemeClr val="dk1"/>
                </a:solidFill>
              </a:rPr>
              <a:t>	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olisi voinut/osannut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</a:rPr>
              <a:t>should have</a:t>
            </a:r>
            <a:r>
              <a:rPr lang="fi-FI" sz="2800">
                <a:solidFill>
                  <a:schemeClr val="dk1"/>
                </a:solidFill>
              </a:rPr>
              <a:t>	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olisi pitänyt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</a:rPr>
              <a:t>ought to have </a:t>
            </a:r>
            <a:r>
              <a:rPr lang="fi-FI" sz="2800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olisi pitänyt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</a:rPr>
              <a:t>might have</a:t>
            </a:r>
            <a:r>
              <a:rPr lang="fi-FI" sz="2800">
                <a:solidFill>
                  <a:schemeClr val="dk1"/>
                </a:solidFill>
              </a:rPr>
              <a:t>	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olisi saattanut</a:t>
            </a:r>
            <a:endParaRPr/>
          </a:p>
          <a:p>
            <a:pPr indent="0" lvl="0" marL="0" marR="0" rtl="0" algn="ctr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i="0" lang="fi-FI" sz="2800" u="none" cap="none" strike="noStrike">
                <a:solidFill>
                  <a:schemeClr val="dk1"/>
                </a:solidFill>
              </a:rPr>
              <a:t>+</a:t>
            </a:r>
            <a:endParaRPr/>
          </a:p>
          <a:p>
            <a:pPr indent="0" lvl="0" marL="0" marR="0" rtl="0" algn="ctr">
              <a:lnSpc>
                <a:spcPct val="80000"/>
              </a:lnSpc>
              <a:spcBef>
                <a:spcPts val="8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i="0" lang="fi-FI" sz="2800" u="none" cap="none" strike="noStrike">
                <a:solidFill>
                  <a:schemeClr val="dk1"/>
                </a:solidFill>
              </a:rPr>
              <a:t>SIVULAUSEESSA (if-lause) </a:t>
            </a:r>
            <a:r>
              <a:rPr i="0" lang="fi-FI" sz="2800" u="none" cap="none" strike="noStrike">
                <a:solidFill>
                  <a:schemeClr val="dk1"/>
                </a:solidFill>
              </a:rPr>
              <a:t>pluskvamperfekt</a:t>
            </a:r>
            <a:r>
              <a:rPr i="0" lang="fi-FI" sz="2800" u="none" cap="none" strike="noStrike">
                <a:solidFill>
                  <a:srgbClr val="2DA2BF"/>
                </a:solidFill>
              </a:rPr>
              <a:t>i</a:t>
            </a:r>
            <a:endParaRPr/>
          </a:p>
        </p:txBody>
      </p:sp>
      <p:sp>
        <p:nvSpPr>
          <p:cNvPr id="148" name="Google Shape;148;p23"/>
          <p:cNvSpPr txBox="1"/>
          <p:nvPr/>
        </p:nvSpPr>
        <p:spPr>
          <a:xfrm>
            <a:off x="6407697" y="1960487"/>
            <a:ext cx="2736303" cy="132343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+ pääverbin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700"/>
              <a:buFont typeface="Calibri"/>
              <a:buNone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3. muoto</a:t>
            </a:r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24"/>
          <p:cNvSpPr txBox="1"/>
          <p:nvPr>
            <p:ph type="title"/>
          </p:nvPr>
        </p:nvSpPr>
        <p:spPr>
          <a:xfrm>
            <a:off x="349189" y="50060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Activate</a:t>
            </a:r>
            <a:br>
              <a:rPr b="0" lang="fi-FI" sz="1800">
                <a:solidFill>
                  <a:srgbClr val="2DA2BF"/>
                </a:solidFill>
              </a:rPr>
            </a:br>
            <a:endParaRPr b="1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4" name="Google Shape;154;p24"/>
          <p:cNvSpPr txBox="1"/>
          <p:nvPr>
            <p:ph idx="1" type="body"/>
          </p:nvPr>
        </p:nvSpPr>
        <p:spPr>
          <a:xfrm>
            <a:off x="251522" y="784274"/>
            <a:ext cx="8424935" cy="5289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50"/>
              <a:buNone/>
            </a:pPr>
            <a:r>
              <a:t/>
            </a:r>
            <a:endParaRPr sz="1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450"/>
              <a:buNone/>
            </a:pPr>
            <a:r>
              <a:rPr lang="fi-FI" sz="1800">
                <a:solidFill>
                  <a:schemeClr val="dk1"/>
                </a:solidFill>
              </a:rPr>
              <a:t>PÄÄLAUSEESSA</a:t>
            </a:r>
            <a:r>
              <a:rPr b="1" lang="fi-FI" sz="1800">
                <a:solidFill>
                  <a:schemeClr val="dk1"/>
                </a:solidFill>
              </a:rPr>
              <a:t> ’would have’ + 3. muoto       </a:t>
            </a:r>
            <a:r>
              <a:rPr lang="fi-FI" sz="1800">
                <a:solidFill>
                  <a:schemeClr val="dk1"/>
                </a:solidFill>
              </a:rPr>
              <a:t>SIVULAUSEESSA</a:t>
            </a:r>
            <a:r>
              <a:rPr b="1" lang="fi-FI" sz="1800">
                <a:solidFill>
                  <a:schemeClr val="dk1"/>
                </a:solidFill>
              </a:rPr>
              <a:t> (if-lause) pluskvamperfekti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t/>
            </a:r>
            <a:endParaRPr sz="2800"/>
          </a:p>
          <a:p>
            <a:pPr indent="0" lvl="0" marL="0" rtl="0" algn="l">
              <a:lnSpc>
                <a:spcPct val="100000"/>
              </a:lnSpc>
              <a:spcBef>
                <a:spcPts val="62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/>
              <a:t>Translate.</a:t>
            </a:r>
            <a:endParaRPr i="0" sz="2800" u="none" cap="none" strike="noStrike"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 u="none" cap="none" strike="noStrike"/>
              <a:t>1. Mitä olisit tehnyt viime viikonloppuna, jos sinulla olisi ollut aikaa?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</a:rPr>
              <a:t>	What would you have done last weekend if you 	had had time?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2. Olisin saattanut mennä pelaamaan rugbya, jos kaverini olisivat tulleet mukaani.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</a:rPr>
              <a:t>	I might have gone to play rugby if my mates had 	come with me.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p25"/>
          <p:cNvSpPr txBox="1"/>
          <p:nvPr>
            <p:ph idx="1" type="body"/>
          </p:nvPr>
        </p:nvSpPr>
        <p:spPr>
          <a:xfrm>
            <a:off x="252550" y="1008131"/>
            <a:ext cx="8622294" cy="5289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3. Jos en olisi syönyt niin monta donitsia, en tuntisi itseäni niin sairaaksi nyt.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If I hadn’t had/eaten so many dougnuts, I wouldn’t feel 	so sick now.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4. Olisit ehkä päässyt poliisikouluun, jos et olisi ollut niin hidas testeissä.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You might have got / could have got into the Police 	Academy if you hadn’t been so slow in the tests.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200"/>
              </a:spcBef>
              <a:spcAft>
                <a:spcPts val="0"/>
              </a:spcAft>
              <a:buClr>
                <a:srgbClr val="2DA2BF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5. Sinä olisit voinut pärjätä paremmin, ellet olisi syönyt kymmentä donitsia juuri ennen juoksukisaa.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You could have done better if you hadn’t eaten ten 	doughnuts right before the</a:t>
            </a:r>
            <a:r>
              <a:rPr lang="fi-FI" sz="2600">
                <a:solidFill>
                  <a:schemeClr val="dk1"/>
                </a:solidFill>
              </a:rPr>
              <a:t> </a:t>
            </a: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race.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0" name="Google Shape;160;p25"/>
          <p:cNvSpPr txBox="1"/>
          <p:nvPr>
            <p:ph type="title"/>
          </p:nvPr>
        </p:nvSpPr>
        <p:spPr>
          <a:xfrm>
            <a:off x="365654" y="299201"/>
            <a:ext cx="8509189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Calibri"/>
              <a:buNone/>
            </a:pPr>
            <a:r>
              <a:rPr b="0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</a:t>
            </a:r>
            <a:r>
              <a:rPr b="1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’would have’ + 3. muoto   </a:t>
            </a:r>
            <a:r>
              <a:rPr b="0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SIVULAUSEESSA</a:t>
            </a:r>
            <a:r>
              <a:rPr b="1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(if-lause) pluskvamperfekti</a:t>
            </a:r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6"/>
          <p:cNvSpPr txBox="1"/>
          <p:nvPr>
            <p:ph type="title"/>
          </p:nvPr>
        </p:nvSpPr>
        <p:spPr>
          <a:xfrm>
            <a:off x="323528" y="421865"/>
            <a:ext cx="8509189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"/>
              <a:buFont typeface="Calibri"/>
              <a:buNone/>
            </a:pPr>
            <a:r>
              <a:rPr b="0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</a:t>
            </a:r>
            <a:r>
              <a:rPr b="1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’would have’ + 3. muoto   </a:t>
            </a:r>
            <a:r>
              <a:rPr b="0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SIVULAUSEESSA</a:t>
            </a:r>
            <a:r>
              <a:rPr b="1" i="0" lang="fi-FI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(if-lause) pluskvamperfekti</a:t>
            </a:r>
            <a:endParaRPr/>
          </a:p>
        </p:txBody>
      </p:sp>
      <p:sp>
        <p:nvSpPr>
          <p:cNvPr id="166" name="Google Shape;166;p26"/>
          <p:cNvSpPr txBox="1"/>
          <p:nvPr>
            <p:ph idx="1" type="body"/>
          </p:nvPr>
        </p:nvSpPr>
        <p:spPr>
          <a:xfrm>
            <a:off x="311283" y="987422"/>
            <a:ext cx="8424935" cy="5289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6. Kyliesta olisi voinut tulla taidemaalari, jos hän olisi mennyt taidekouluun.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Kylie could have become a painter if she had gone to 	an art school.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7. Ainakin hänen olisi pitänyt yrittää, jos hän todella olisi halunnut sitä.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At least, she should have tried if she had really wanted 	it.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1800"/>
              </a:spcBef>
              <a:spcAft>
                <a:spcPts val="0"/>
              </a:spcAft>
              <a:buClr>
                <a:srgbClr val="2DA2BF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8. Olisivatko kuuluisat taideasiantuntijat saattaneet ostaa hänen taulujaan, jos kaikki olisi mennyt toisin?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650"/>
              <a:buFont typeface="Arial"/>
              <a:buNone/>
            </a:pPr>
            <a:r>
              <a:rPr b="0" lang="fi-FI" sz="26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Might/Could famous art experts have bought her 	paintings if everything had gone differently</a:t>
            </a:r>
            <a:r>
              <a:rPr lang="fi-FI" sz="2600">
                <a:solidFill>
                  <a:schemeClr val="dk1"/>
                </a:solidFill>
              </a:rPr>
              <a:t>?</a:t>
            </a:r>
            <a:endParaRPr b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t/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4"/>
          <p:cNvSpPr txBox="1"/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Calibri"/>
              <a:buNone/>
            </a:pPr>
            <a:r>
              <a:rPr b="1" i="0" lang="fi-FI" sz="4000" u="none" cap="none" strike="noStrike">
                <a:latin typeface="Calibri"/>
                <a:ea typeface="Calibri"/>
                <a:cs typeface="Calibri"/>
                <a:sym typeface="Calibri"/>
              </a:rPr>
              <a:t>Konditionaali</a:t>
            </a:r>
            <a:endParaRPr/>
          </a:p>
        </p:txBody>
      </p:sp>
      <p:sp>
        <p:nvSpPr>
          <p:cNvPr id="93" name="Google Shape;93;p14"/>
          <p:cNvSpPr txBox="1"/>
          <p:nvPr>
            <p:ph idx="1" type="body"/>
          </p:nvPr>
        </p:nvSpPr>
        <p:spPr>
          <a:xfrm>
            <a:off x="354980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700"/>
              <a:buFont typeface="Arial"/>
              <a:buNone/>
            </a:pPr>
            <a:r>
              <a:rPr b="0" i="0" lang="fi-FI" sz="2800" u="none" cap="none" strike="noStrike">
                <a:solidFill>
                  <a:schemeClr val="accent1"/>
                </a:solidFill>
                <a:latin typeface="Calibri"/>
                <a:ea typeface="Calibri"/>
                <a:cs typeface="Calibri"/>
                <a:sym typeface="Calibri"/>
              </a:rPr>
              <a:t>Mikä englannin apuverbi vastaa suomessa verbin -isi-liitettä?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648"/>
              <a:buFont typeface="Arial"/>
              <a:buNone/>
            </a:pPr>
            <a:r>
              <a:rPr b="0" i="1" lang="fi-FI" sz="25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648"/>
              <a:buFont typeface="Arial"/>
              <a:buNone/>
            </a:pPr>
            <a:r>
              <a:rPr b="0" i="1" lang="fi-FI" sz="259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 your place, I’d buy a new laptop.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I wish it would stop raining.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Will said that he’d lend Geoff some money.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You promised you wouldn’t be late.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Would that have made a difference, do you think?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44"/>
              </a:spcBef>
              <a:spcAft>
                <a:spcPts val="0"/>
              </a:spcAft>
              <a:buClr>
                <a:schemeClr val="accent1"/>
              </a:buClr>
              <a:buSzPts val="555"/>
              <a:buFont typeface="Arial"/>
              <a:buNone/>
            </a:pPr>
            <a:r>
              <a:t/>
            </a:r>
            <a:endParaRPr b="0" i="0" sz="222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rgbClr val="2DA2BF"/>
              </a:buClr>
              <a:buSzPts val="740"/>
              <a:buFont typeface="Arial"/>
              <a:buNone/>
            </a:pPr>
            <a:r>
              <a:rPr b="1" i="0" lang="fi-FI" sz="296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-457200" lvl="0" marL="4572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suomen -isi = </a:t>
            </a:r>
            <a:r>
              <a:rPr b="1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</a:t>
            </a:r>
            <a:r>
              <a:rPr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/</a:t>
            </a:r>
            <a:r>
              <a:rPr b="1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wouldn’t</a:t>
            </a:r>
            <a:r>
              <a:rPr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endParaRPr/>
          </a:p>
          <a:p>
            <a:pPr indent="-457200" lvl="0" marL="457200" rtl="0" algn="l">
              <a:lnSpc>
                <a:spcPct val="80000"/>
              </a:lnSpc>
              <a:spcBef>
                <a:spcPts val="592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tai lyhennetty muoto </a:t>
            </a:r>
            <a:r>
              <a:rPr b="1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’d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5"/>
          <p:cNvSpPr txBox="1"/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Konditionaali</a:t>
            </a:r>
            <a:endParaRPr b="1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15"/>
          <p:cNvSpPr txBox="1"/>
          <p:nvPr>
            <p:ph idx="1" type="body"/>
          </p:nvPr>
        </p:nvSpPr>
        <p:spPr>
          <a:xfrm>
            <a:off x="406866" y="1184869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635"/>
              <a:buFont typeface="Arial"/>
              <a:buChar char="•"/>
            </a:pPr>
            <a:r>
              <a:rPr b="0" i="0" lang="fi-FI" sz="263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Paitsi ’would’ myös muita apuverbejä voidaan käyttää konditionaalissa. 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59"/>
              <a:buFont typeface="Arial"/>
              <a:buNone/>
            </a:pPr>
            <a:r>
              <a:t/>
            </a:r>
            <a:endParaRPr b="0" i="0" sz="2635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659"/>
              <a:buFont typeface="Arial"/>
              <a:buNone/>
            </a:pPr>
            <a:r>
              <a:rPr lang="fi-FI" sz="2635"/>
              <a:t>Suomenna.</a:t>
            </a:r>
            <a:r>
              <a:rPr b="0" i="1" lang="fi-FI" sz="263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accent1"/>
              </a:buClr>
              <a:buSzPts val="659"/>
              <a:buFont typeface="Arial"/>
              <a:buNone/>
            </a:pPr>
            <a:r>
              <a:rPr b="0" lang="fi-FI" sz="2635" u="none" cap="none" strike="noStrike">
                <a:latin typeface="Calibri"/>
                <a:ea typeface="Calibri"/>
                <a:cs typeface="Calibri"/>
                <a:sym typeface="Calibri"/>
              </a:rPr>
              <a:t>I could come with you.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659"/>
              <a:buFont typeface="Arial"/>
              <a:buNone/>
            </a:pPr>
            <a:r>
              <a:rPr b="0" lang="fi-FI" sz="263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Voisin tulla kanssasi.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accent1"/>
              </a:buClr>
              <a:buSzPts val="659"/>
              <a:buFont typeface="Arial"/>
              <a:buNone/>
            </a:pPr>
            <a:r>
              <a:rPr b="0" lang="fi-FI" sz="2635" u="none" cap="none" strike="noStrike">
                <a:latin typeface="Calibri"/>
                <a:ea typeface="Calibri"/>
                <a:cs typeface="Calibri"/>
                <a:sym typeface="Calibri"/>
              </a:rPr>
              <a:t>You should come early.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659"/>
              <a:buFont typeface="Arial"/>
              <a:buNone/>
            </a:pPr>
            <a:r>
              <a:rPr b="0" lang="fi-FI" sz="263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Sinun pitäisi tulla aikaisin.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accent1"/>
              </a:buClr>
              <a:buSzPts val="659"/>
              <a:buFont typeface="Arial"/>
              <a:buNone/>
            </a:pPr>
            <a:r>
              <a:rPr b="0" lang="fi-FI" sz="2635" u="none" cap="none" strike="noStrike">
                <a:latin typeface="Calibri"/>
                <a:ea typeface="Calibri"/>
                <a:cs typeface="Calibri"/>
                <a:sym typeface="Calibri"/>
              </a:rPr>
              <a:t>Karen ought to be there, too.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659"/>
              <a:buFont typeface="Arial"/>
              <a:buNone/>
            </a:pPr>
            <a:r>
              <a:rPr b="0" lang="fi-FI" sz="263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Karenin pitäisi olla siellä myös. 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accent1"/>
              </a:buClr>
              <a:buSzPts val="659"/>
              <a:buFont typeface="Arial"/>
              <a:buNone/>
            </a:pPr>
            <a:r>
              <a:rPr b="0" lang="fi-FI" sz="2635" u="none" cap="none" strike="noStrike">
                <a:latin typeface="Calibri"/>
                <a:ea typeface="Calibri"/>
                <a:cs typeface="Calibri"/>
                <a:sym typeface="Calibri"/>
              </a:rPr>
              <a:t>Jeff might join us.	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527"/>
              </a:spcBef>
              <a:spcAft>
                <a:spcPts val="0"/>
              </a:spcAft>
              <a:buClr>
                <a:schemeClr val="dk1"/>
              </a:buClr>
              <a:buSzPts val="659"/>
              <a:buFont typeface="Arial"/>
              <a:buNone/>
            </a:pPr>
            <a:r>
              <a:rPr b="0" lang="fi-FI" sz="2635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Jeff saattaisi liittyä seuraamme.</a:t>
            </a:r>
            <a:endParaRPr/>
          </a:p>
          <a:p>
            <a:pPr indent="0" lvl="0" marL="0" marR="0" rtl="0" algn="l">
              <a:lnSpc>
                <a:spcPct val="80000"/>
              </a:lnSpc>
              <a:spcBef>
                <a:spcPts val="442"/>
              </a:spcBef>
              <a:spcAft>
                <a:spcPts val="0"/>
              </a:spcAft>
              <a:buClr>
                <a:schemeClr val="accent1"/>
              </a:buClr>
              <a:buSzPts val="553"/>
              <a:buFont typeface="Arial"/>
              <a:buNone/>
            </a:pPr>
            <a:r>
              <a:t/>
            </a:r>
            <a:endParaRPr b="0" i="0" sz="221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16"/>
          <p:cNvSpPr txBox="1"/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Konditionaali</a:t>
            </a:r>
            <a:endParaRPr b="1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16"/>
          <p:cNvSpPr txBox="1"/>
          <p:nvPr>
            <p:ph idx="1" type="body"/>
          </p:nvPr>
        </p:nvSpPr>
        <p:spPr>
          <a:xfrm>
            <a:off x="395536" y="1556791"/>
            <a:ext cx="8579295" cy="485740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875"/>
              <a:buFont typeface="Arial"/>
              <a:buNone/>
            </a:pPr>
            <a:r>
              <a:rPr b="0" i="1" lang="fi-FI" sz="3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</a:t>
            </a:r>
            <a:r>
              <a:rPr b="0" lang="fi-FI" sz="2800" u="none" cap="none" strike="noStrike">
                <a:solidFill>
                  <a:schemeClr val="dk1"/>
                </a:solidFill>
              </a:rPr>
              <a:t>would</a:t>
            </a:r>
            <a:r>
              <a:rPr lang="fi-FI" sz="2800">
                <a:solidFill>
                  <a:schemeClr val="dk1"/>
                </a:solidFill>
              </a:rPr>
              <a:t>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	-isi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</a:rPr>
              <a:t>		could</a:t>
            </a:r>
            <a:r>
              <a:rPr lang="fi-FI" sz="2800">
                <a:solidFill>
                  <a:schemeClr val="dk1"/>
                </a:solidFill>
              </a:rPr>
              <a:t>	</a:t>
            </a:r>
            <a:r>
              <a:rPr lang="fi-FI" sz="2800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voisi, osaisi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		</a:t>
            </a:r>
            <a:r>
              <a:rPr b="0" lang="fi-FI" sz="2800" u="none" cap="none" strike="noStrike">
                <a:solidFill>
                  <a:schemeClr val="dk1"/>
                </a:solidFill>
              </a:rPr>
              <a:t>should</a:t>
            </a:r>
            <a:r>
              <a:rPr lang="fi-FI" sz="2800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pitäisi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chemeClr val="dk1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</a:rPr>
              <a:t>		ought to	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pitäisi 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</a:rPr>
              <a:t>		</a:t>
            </a:r>
            <a:r>
              <a:rPr b="0" lang="fi-FI" sz="2800" u="none" cap="none" strike="noStrike">
                <a:solidFill>
                  <a:schemeClr val="dk1"/>
                </a:solidFill>
              </a:rPr>
              <a:t>might</a:t>
            </a:r>
            <a:r>
              <a:rPr lang="fi-FI" sz="2800">
                <a:solidFill>
                  <a:schemeClr val="dk1"/>
                </a:solidFill>
              </a:rPr>
              <a:t>		</a:t>
            </a:r>
            <a:r>
              <a:rPr lang="fi-FI" sz="2800"/>
              <a:t>s</a:t>
            </a:r>
            <a:r>
              <a:rPr b="0" lang="fi-FI" sz="2800" u="none" cap="none" strike="noStrike">
                <a:solidFill>
                  <a:srgbClr val="2DA2BF"/>
                </a:solidFill>
              </a:rPr>
              <a:t>aattaisi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accent1"/>
              </a:buClr>
              <a:buSzPts val="600"/>
              <a:buFont typeface="Arial"/>
              <a:buNone/>
            </a:pPr>
            <a:r>
              <a:t/>
            </a:r>
            <a:endParaRPr b="0" i="0" sz="2400" u="none" cap="none" strike="noStrike">
              <a:solidFill>
                <a:srgbClr val="2DA2BF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fi-FI" sz="2800">
                <a:solidFill>
                  <a:schemeClr val="dk1"/>
                </a:solidFill>
              </a:rPr>
              <a:t>’</a:t>
            </a:r>
            <a:r>
              <a:rPr b="0" i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ought to</a:t>
            </a:r>
            <a:r>
              <a:rPr lang="fi-FI" sz="2800">
                <a:solidFill>
                  <a:schemeClr val="dk1"/>
                </a:solidFill>
              </a:rPr>
              <a:t>’ </a:t>
            </a: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on nykyään harvinaisempi</a:t>
            </a:r>
            <a:endParaRPr/>
          </a:p>
          <a:p>
            <a:pPr indent="-342900" lvl="0" marL="342900" marR="0" rtl="0" algn="l">
              <a:lnSpc>
                <a:spcPct val="90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Huomaa, että sen yhteydessä on käytettävä partikkelia ’to’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20"/>
              </a:spcBef>
              <a:spcAft>
                <a:spcPts val="0"/>
              </a:spcAft>
              <a:buClr>
                <a:schemeClr val="accent1"/>
              </a:buClr>
              <a:buSzPts val="650"/>
              <a:buFont typeface="Arial"/>
              <a:buNone/>
            </a:pPr>
            <a:r>
              <a:t/>
            </a:r>
            <a:endParaRPr b="0" i="0" sz="2600" u="none" cap="none" strike="noStrike">
              <a:solidFill>
                <a:schemeClr val="accen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7"/>
          <p:cNvSpPr txBox="1"/>
          <p:nvPr>
            <p:ph type="title"/>
          </p:nvPr>
        </p:nvSpPr>
        <p:spPr>
          <a:xfrm>
            <a:off x="475932" y="223599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Nykyhetken konditionaali</a:t>
            </a:r>
            <a:endParaRPr b="1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1" name="Google Shape;111;p17"/>
          <p:cNvSpPr txBox="1"/>
          <p:nvPr>
            <p:ph idx="1" type="body"/>
          </p:nvPr>
        </p:nvSpPr>
        <p:spPr>
          <a:xfrm>
            <a:off x="144491" y="1008687"/>
            <a:ext cx="8892481" cy="50734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Yleisimmin konditionaalia käytetään ehtovirkkeissä.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560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i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Käännä. 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 u="sng">
                <a:solidFill>
                  <a:schemeClr val="dk1"/>
                </a:solidFill>
              </a:rPr>
              <a:t>If</a:t>
            </a:r>
            <a:r>
              <a:rPr lang="fi-FI" sz="2800">
                <a:solidFill>
                  <a:schemeClr val="dk1"/>
                </a:solidFill>
              </a:rPr>
              <a:t> I </a:t>
            </a:r>
            <a:r>
              <a:rPr b="1" lang="fi-FI" sz="2800">
                <a:solidFill>
                  <a:schemeClr val="dk1"/>
                </a:solidFill>
              </a:rPr>
              <a:t>got</a:t>
            </a:r>
            <a:r>
              <a:rPr lang="fi-FI" sz="2800">
                <a:solidFill>
                  <a:schemeClr val="dk1"/>
                </a:solidFill>
              </a:rPr>
              <a:t> a summer job, I </a:t>
            </a:r>
            <a:r>
              <a:rPr b="1" lang="fi-FI" sz="2800">
                <a:solidFill>
                  <a:schemeClr val="dk1"/>
                </a:solidFill>
              </a:rPr>
              <a:t>would be </a:t>
            </a:r>
            <a:r>
              <a:rPr lang="fi-FI" sz="2800">
                <a:solidFill>
                  <a:schemeClr val="dk1"/>
                </a:solidFill>
              </a:rPr>
              <a:t>very happy.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/>
              <a:t>	Jos saisin kesätöitä, olisin erittäin tyytyväinen.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 u="sng">
                <a:solidFill>
                  <a:schemeClr val="dk1"/>
                </a:solidFill>
              </a:rPr>
              <a:t>If</a:t>
            </a:r>
            <a:r>
              <a:rPr lang="fi-FI" sz="2800">
                <a:solidFill>
                  <a:schemeClr val="dk1"/>
                </a:solidFill>
              </a:rPr>
              <a:t> you </a:t>
            </a:r>
            <a:r>
              <a:rPr b="1" lang="fi-FI" sz="2800">
                <a:solidFill>
                  <a:schemeClr val="dk1"/>
                </a:solidFill>
              </a:rPr>
              <a:t>came</a:t>
            </a:r>
            <a:r>
              <a:rPr lang="fi-FI" sz="2800">
                <a:solidFill>
                  <a:schemeClr val="dk1"/>
                </a:solidFill>
              </a:rPr>
              <a:t> late, we </a:t>
            </a:r>
            <a:r>
              <a:rPr b="1" lang="fi-FI" sz="2800">
                <a:solidFill>
                  <a:schemeClr val="dk1"/>
                </a:solidFill>
              </a:rPr>
              <a:t>might go </a:t>
            </a:r>
            <a:r>
              <a:rPr lang="fi-FI" sz="2800">
                <a:solidFill>
                  <a:schemeClr val="dk1"/>
                </a:solidFill>
              </a:rPr>
              <a:t>without you.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SzPts val="700"/>
              <a:buNone/>
            </a:pPr>
            <a:r>
              <a:rPr lang="fi-FI" sz="2800"/>
              <a:t>	Jos tulisit myöhässä, saattaisimme lähteä ilman sinua.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I </a:t>
            </a:r>
            <a:r>
              <a:rPr b="1" lang="fi-FI" sz="2800">
                <a:solidFill>
                  <a:schemeClr val="dk1"/>
                </a:solidFill>
              </a:rPr>
              <a:t>could go</a:t>
            </a:r>
            <a:r>
              <a:rPr lang="fi-FI" sz="2800">
                <a:solidFill>
                  <a:schemeClr val="dk1"/>
                </a:solidFill>
              </a:rPr>
              <a:t> jogging</a:t>
            </a:r>
            <a:r>
              <a:rPr lang="fi-FI" sz="2800">
                <a:solidFill>
                  <a:srgbClr val="DA1F28"/>
                </a:solidFill>
              </a:rPr>
              <a:t> </a:t>
            </a:r>
            <a:r>
              <a:rPr lang="fi-FI" sz="2800" u="sng">
                <a:solidFill>
                  <a:schemeClr val="dk1"/>
                </a:solidFill>
              </a:rPr>
              <a:t>if</a:t>
            </a:r>
            <a:r>
              <a:rPr lang="fi-FI" sz="2800">
                <a:solidFill>
                  <a:srgbClr val="DA1F28"/>
                </a:solidFill>
              </a:rPr>
              <a:t> </a:t>
            </a:r>
            <a:r>
              <a:rPr lang="fi-FI" sz="2800">
                <a:solidFill>
                  <a:schemeClr val="dk1"/>
                </a:solidFill>
              </a:rPr>
              <a:t>I </a:t>
            </a:r>
            <a:r>
              <a:rPr b="1" lang="fi-FI" sz="2800">
                <a:solidFill>
                  <a:schemeClr val="dk1"/>
                </a:solidFill>
              </a:rPr>
              <a:t>had</a:t>
            </a:r>
            <a:r>
              <a:rPr lang="fi-FI" sz="2800">
                <a:solidFill>
                  <a:schemeClr val="dk1"/>
                </a:solidFill>
              </a:rPr>
              <a:t> spare time.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SzPts val="700"/>
              <a:buNone/>
            </a:pPr>
            <a:r>
              <a:rPr lang="fi-FI" sz="2800"/>
              <a:t>	Voisin mennä hölkkäämään, jos minulla olisi aikaa.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>
                <a:solidFill>
                  <a:schemeClr val="dk1"/>
                </a:solidFill>
              </a:rPr>
              <a:t>I </a:t>
            </a:r>
            <a:r>
              <a:rPr b="1" lang="fi-FI" sz="2800">
                <a:solidFill>
                  <a:schemeClr val="dk1"/>
                </a:solidFill>
              </a:rPr>
              <a:t>wouldn’t do </a:t>
            </a:r>
            <a:r>
              <a:rPr lang="fi-FI" sz="2800">
                <a:solidFill>
                  <a:schemeClr val="dk1"/>
                </a:solidFill>
              </a:rPr>
              <a:t>a bungee jump </a:t>
            </a:r>
            <a:r>
              <a:rPr lang="fi-FI" sz="2800" u="sng">
                <a:solidFill>
                  <a:schemeClr val="dk1"/>
                </a:solidFill>
              </a:rPr>
              <a:t>even if </a:t>
            </a:r>
            <a:r>
              <a:rPr lang="fi-FI" sz="2800">
                <a:solidFill>
                  <a:schemeClr val="dk1"/>
                </a:solidFill>
              </a:rPr>
              <a:t>you </a:t>
            </a:r>
            <a:r>
              <a:rPr b="1" lang="fi-FI" sz="2800">
                <a:solidFill>
                  <a:schemeClr val="dk1"/>
                </a:solidFill>
              </a:rPr>
              <a:t>paid</a:t>
            </a:r>
            <a:r>
              <a:rPr lang="fi-FI" sz="2800">
                <a:solidFill>
                  <a:schemeClr val="dk1"/>
                </a:solidFill>
              </a:rPr>
              <a:t> me.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rPr lang="fi-FI" sz="2800"/>
              <a:t>	En hyppäisi benji-hyppyä, vaikka maksaisit minulle. 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t/>
            </a:r>
            <a:endParaRPr sz="2800">
              <a:solidFill>
                <a:srgbClr val="000000"/>
              </a:solidFill>
            </a:endParaRPr>
          </a:p>
          <a:p>
            <a:pPr indent="-4572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Char char="•"/>
            </a:pPr>
            <a:r>
              <a:rPr lang="fi-FI" sz="2800">
                <a:solidFill>
                  <a:srgbClr val="000000"/>
                </a:solidFill>
              </a:rPr>
              <a:t>Mitä huomaat aikamuotojen käytöstä?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SzPts val="700"/>
              <a:buNone/>
            </a:pPr>
            <a:r>
              <a:rPr b="0" i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8"/>
          <p:cNvSpPr txBox="1"/>
          <p:nvPr>
            <p:ph type="title"/>
          </p:nvPr>
        </p:nvSpPr>
        <p:spPr>
          <a:xfrm>
            <a:off x="457200" y="443805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Nykyhetken konditionaali</a:t>
            </a:r>
            <a:endParaRPr b="1" i="0" sz="30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7" name="Google Shape;117;p18"/>
          <p:cNvSpPr txBox="1"/>
          <p:nvPr>
            <p:ph idx="1" type="body"/>
          </p:nvPr>
        </p:nvSpPr>
        <p:spPr>
          <a:xfrm>
            <a:off x="251519" y="1124744"/>
            <a:ext cx="8723311" cy="5289451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12750" lvl="0" marL="45720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t/>
            </a:r>
            <a:endParaRPr b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12750" lvl="0" marL="45720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SzPts val="700"/>
              <a:buNone/>
            </a:pPr>
            <a:r>
              <a:t/>
            </a:r>
            <a:endParaRPr b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457200" lvl="0" marL="457200" rtl="0" algn="l">
              <a:lnSpc>
                <a:spcPct val="70000"/>
              </a:lnSpc>
              <a:spcBef>
                <a:spcPts val="62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”Jossiteltaessa” nykyhetken aikamuodossa on 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2DA2BF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lang="fi-FI" sz="2800">
                <a:solidFill>
                  <a:srgbClr val="2DA2BF"/>
                </a:solidFill>
              </a:rPr>
              <a:t>	</a:t>
            </a: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PÄÄLAUSEESSA 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’would’ + </a:t>
            </a:r>
            <a:r>
              <a:rPr b="1" lang="fi-FI" sz="2800">
                <a:solidFill>
                  <a:schemeClr val="dk1"/>
                </a:solidFill>
              </a:rPr>
              <a:t>pääverbin 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perusmuoto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		ja </a:t>
            </a:r>
            <a:endParaRPr/>
          </a:p>
          <a:p>
            <a:pPr indent="0" lvl="0" marL="0" marR="0" rtl="0" algn="l">
              <a:lnSpc>
                <a:spcPct val="70000"/>
              </a:lnSpc>
              <a:spcBef>
                <a:spcPts val="666"/>
              </a:spcBef>
              <a:spcAft>
                <a:spcPts val="0"/>
              </a:spcAft>
              <a:buClr>
                <a:srgbClr val="2DA2BF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SIVULAUSEESSA (if-lause) </a:t>
            </a:r>
            <a:r>
              <a:rPr b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imperfekti</a:t>
            </a:r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9"/>
          <p:cNvSpPr txBox="1"/>
          <p:nvPr>
            <p:ph type="title"/>
          </p:nvPr>
        </p:nvSpPr>
        <p:spPr>
          <a:xfrm>
            <a:off x="457200" y="423747"/>
            <a:ext cx="8229600" cy="792087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Activate</a:t>
            </a:r>
            <a:endParaRPr i="0" sz="4000" u="none" cap="none" strike="noStrike">
              <a:solidFill>
                <a:schemeClr val="dk1"/>
              </a:solidFill>
            </a:endParaRPr>
          </a:p>
        </p:txBody>
      </p:sp>
      <p:sp>
        <p:nvSpPr>
          <p:cNvPr id="123" name="Google Shape;123;p19"/>
          <p:cNvSpPr txBox="1"/>
          <p:nvPr>
            <p:ph idx="1" type="body"/>
          </p:nvPr>
        </p:nvSpPr>
        <p:spPr>
          <a:xfrm>
            <a:off x="359531" y="1124743"/>
            <a:ext cx="8445624" cy="530951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500"/>
              <a:buNone/>
            </a:pPr>
            <a:r>
              <a:rPr lang="fi-FI" sz="2000">
                <a:solidFill>
                  <a:schemeClr val="dk1"/>
                </a:solidFill>
              </a:rPr>
              <a:t>PÄÄLAUSEESSA</a:t>
            </a:r>
            <a:r>
              <a:rPr b="1" lang="fi-FI" sz="2000">
                <a:solidFill>
                  <a:schemeClr val="dk1"/>
                </a:solidFill>
              </a:rPr>
              <a:t> ’would’ + perusmuoto        </a:t>
            </a:r>
            <a:r>
              <a:rPr lang="fi-FI" sz="2000">
                <a:solidFill>
                  <a:schemeClr val="dk1"/>
                </a:solidFill>
              </a:rPr>
              <a:t>SIVULAUSEESSA</a:t>
            </a:r>
            <a:r>
              <a:rPr b="1" lang="fi-FI" sz="2000">
                <a:solidFill>
                  <a:schemeClr val="dk1"/>
                </a:solidFill>
              </a:rPr>
              <a:t> (if-lause) imperfekti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Clr>
                <a:srgbClr val="000000"/>
              </a:buClr>
              <a:buSzPts val="600"/>
              <a:buNone/>
            </a:pPr>
            <a:r>
              <a:t/>
            </a:r>
            <a:endParaRPr b="1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i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Valitse oikea vaihtoehto.</a:t>
            </a:r>
            <a:endParaRPr/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1. If his eyes </a:t>
            </a: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 be / were 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smaller, he </a:t>
            </a: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 be / wasn’t 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this handsome.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	If his eyes </a:t>
            </a:r>
            <a:r>
              <a:rPr b="1" lang="fi-FI" sz="2800"/>
              <a:t>were</a:t>
            </a:r>
            <a:r>
              <a:rPr b="1" lang="fi-FI" sz="2800">
                <a:solidFill>
                  <a:srgbClr val="000000"/>
                </a:solidFill>
              </a:rPr>
              <a:t> </a:t>
            </a:r>
            <a:r>
              <a:rPr lang="fi-FI" sz="2800">
                <a:solidFill>
                  <a:srgbClr val="000000"/>
                </a:solidFill>
              </a:rPr>
              <a:t>smaller,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	he </a:t>
            </a:r>
            <a:r>
              <a:rPr b="1" lang="fi-FI" sz="2800"/>
              <a:t>wouldn’t be  </a:t>
            </a:r>
            <a:r>
              <a:rPr lang="fi-FI" sz="2800">
                <a:solidFill>
                  <a:srgbClr val="000000"/>
                </a:solidFill>
              </a:rPr>
              <a:t>this handsome.</a:t>
            </a:r>
            <a:endParaRPr b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10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2. If he </a:t>
            </a: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 have / didn't have 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money, he </a:t>
            </a:r>
            <a:r>
              <a:rPr b="1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wouldn’t go / didn’t go </a:t>
            </a:r>
            <a:r>
              <a:rPr b="0" lang="fi-FI" sz="2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out so much.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	If he </a:t>
            </a:r>
            <a:r>
              <a:rPr b="1" lang="fi-FI" sz="2800"/>
              <a:t>didn't have </a:t>
            </a:r>
            <a:r>
              <a:rPr lang="fi-FI" sz="2800">
                <a:solidFill>
                  <a:srgbClr val="000000"/>
                </a:solidFill>
              </a:rPr>
              <a:t>money, </a:t>
            </a:r>
            <a:endParaRPr/>
          </a:p>
          <a:p>
            <a:pPr indent="0" lvl="0" marL="0" rtl="0" algn="l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	he </a:t>
            </a:r>
            <a:r>
              <a:rPr b="1" lang="fi-FI" sz="2800"/>
              <a:t>wouldn’t go</a:t>
            </a:r>
            <a:r>
              <a:rPr b="1" lang="fi-FI" sz="2800">
                <a:solidFill>
                  <a:srgbClr val="000000"/>
                </a:solidFill>
              </a:rPr>
              <a:t> </a:t>
            </a:r>
            <a:r>
              <a:rPr lang="fi-FI" sz="2800">
                <a:solidFill>
                  <a:srgbClr val="000000"/>
                </a:solidFill>
              </a:rPr>
              <a:t>out so much.</a:t>
            </a:r>
            <a:endParaRPr/>
          </a:p>
          <a:p>
            <a:pPr indent="0" lvl="0" marL="0" marR="0" rtl="0" algn="l">
              <a:lnSpc>
                <a:spcPct val="120000"/>
              </a:lnSpc>
              <a:spcBef>
                <a:spcPts val="504"/>
              </a:spcBef>
              <a:spcAft>
                <a:spcPts val="0"/>
              </a:spcAft>
              <a:buClr>
                <a:srgbClr val="000000"/>
              </a:buClr>
              <a:buSzPts val="700"/>
              <a:buFont typeface="Arial"/>
              <a:buNone/>
            </a:pPr>
            <a:r>
              <a:t/>
            </a:r>
            <a:endParaRPr b="0" sz="2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27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Google Shape;128;p20"/>
          <p:cNvSpPr txBox="1"/>
          <p:nvPr>
            <p:ph type="title"/>
          </p:nvPr>
        </p:nvSpPr>
        <p:spPr>
          <a:xfrm>
            <a:off x="457200" y="274637"/>
            <a:ext cx="8229600" cy="951997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4000"/>
              <a:buFont typeface="Calibri"/>
              <a:buNone/>
            </a:pPr>
            <a:r>
              <a:rPr lang="fi-FI" sz="4000"/>
              <a:t>Activate</a:t>
            </a:r>
            <a:endParaRPr sz="4000"/>
          </a:p>
        </p:txBody>
      </p:sp>
      <p:sp>
        <p:nvSpPr>
          <p:cNvPr id="129" name="Google Shape;129;p20"/>
          <p:cNvSpPr txBox="1"/>
          <p:nvPr>
            <p:ph idx="1" type="body"/>
          </p:nvPr>
        </p:nvSpPr>
        <p:spPr>
          <a:xfrm>
            <a:off x="457200" y="1226634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3. If she </a:t>
            </a:r>
            <a:r>
              <a:rPr b="1" lang="fi-FI" sz="2800">
                <a:solidFill>
                  <a:srgbClr val="000000"/>
                </a:solidFill>
              </a:rPr>
              <a:t>would know / knew </a:t>
            </a:r>
            <a:r>
              <a:rPr lang="fi-FI" sz="2800">
                <a:solidFill>
                  <a:srgbClr val="000000"/>
                </a:solidFill>
              </a:rPr>
              <a:t>the truth, 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04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    she </a:t>
            </a:r>
            <a:r>
              <a:rPr b="1" lang="fi-FI" sz="2800">
                <a:solidFill>
                  <a:srgbClr val="000000"/>
                </a:solidFill>
              </a:rPr>
              <a:t>would tell / told </a:t>
            </a:r>
            <a:r>
              <a:rPr lang="fi-FI" sz="2800">
                <a:solidFill>
                  <a:srgbClr val="000000"/>
                </a:solidFill>
              </a:rPr>
              <a:t>him. 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	If she</a:t>
            </a:r>
            <a:r>
              <a:rPr b="1" lang="fi-FI" sz="2800">
                <a:solidFill>
                  <a:srgbClr val="000000"/>
                </a:solidFill>
              </a:rPr>
              <a:t> </a:t>
            </a:r>
            <a:r>
              <a:rPr b="1" lang="fi-FI" sz="2800"/>
              <a:t>knew </a:t>
            </a:r>
            <a:r>
              <a:rPr lang="fi-FI" sz="2800">
                <a:solidFill>
                  <a:srgbClr val="000000"/>
                </a:solidFill>
              </a:rPr>
              <a:t>the truth, she </a:t>
            </a:r>
            <a:r>
              <a:rPr b="1" lang="fi-FI" sz="2800"/>
              <a:t>would tell </a:t>
            </a:r>
            <a:r>
              <a:rPr lang="fi-FI" sz="2800">
                <a:solidFill>
                  <a:srgbClr val="000000"/>
                </a:solidFill>
              </a:rPr>
              <a:t>him. 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240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4. I </a:t>
            </a:r>
            <a:r>
              <a:rPr b="1" lang="fi-FI" sz="2800">
                <a:solidFill>
                  <a:srgbClr val="000000"/>
                </a:solidFill>
              </a:rPr>
              <a:t>might come / came 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04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     if I </a:t>
            </a:r>
            <a:r>
              <a:rPr b="1" lang="fi-FI" sz="2800">
                <a:solidFill>
                  <a:srgbClr val="000000"/>
                </a:solidFill>
              </a:rPr>
              <a:t>would have / had</a:t>
            </a:r>
            <a:r>
              <a:rPr lang="fi-FI" sz="2800">
                <a:solidFill>
                  <a:srgbClr val="000000"/>
                </a:solidFill>
              </a:rPr>
              <a:t> a car.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1200"/>
              </a:spcBef>
              <a:spcAft>
                <a:spcPts val="0"/>
              </a:spcAft>
              <a:buClr>
                <a:srgbClr val="000000"/>
              </a:buClr>
              <a:buSzPts val="700"/>
              <a:buNone/>
            </a:pPr>
            <a:r>
              <a:rPr lang="fi-FI" sz="2800">
                <a:solidFill>
                  <a:srgbClr val="000000"/>
                </a:solidFill>
              </a:rPr>
              <a:t>	I </a:t>
            </a:r>
            <a:r>
              <a:rPr b="1" lang="fi-FI" sz="2800"/>
              <a:t>might come </a:t>
            </a:r>
            <a:r>
              <a:rPr lang="fi-FI" sz="2800">
                <a:solidFill>
                  <a:srgbClr val="000000"/>
                </a:solidFill>
              </a:rPr>
              <a:t>if I </a:t>
            </a:r>
            <a:r>
              <a:rPr b="1" lang="fi-FI" sz="2800"/>
              <a:t>had</a:t>
            </a:r>
            <a:r>
              <a:rPr lang="fi-FI" sz="2800"/>
              <a:t> </a:t>
            </a:r>
            <a:r>
              <a:rPr lang="fi-FI" sz="2800">
                <a:solidFill>
                  <a:srgbClr val="000000"/>
                </a:solidFill>
              </a:rPr>
              <a:t>a car.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04"/>
              </a:spcBef>
              <a:spcAft>
                <a:spcPts val="0"/>
              </a:spcAft>
              <a:buClr>
                <a:srgbClr val="000000"/>
              </a:buClr>
              <a:buSzPts val="800"/>
              <a:buNone/>
            </a:pPr>
            <a:r>
              <a:t/>
            </a:r>
            <a:endParaRPr>
              <a:solidFill>
                <a:srgbClr val="000000"/>
              </a:solidFill>
            </a:endParaRPr>
          </a:p>
          <a:p>
            <a:pPr indent="0" lvl="0" marL="342900" marR="0" rtl="0" algn="l">
              <a:lnSpc>
                <a:spcPct val="100000"/>
              </a:lnSpc>
              <a:spcBef>
                <a:spcPts val="640"/>
              </a:spcBef>
              <a:spcAft>
                <a:spcPts val="0"/>
              </a:spcAft>
              <a:buClr>
                <a:schemeClr val="accent1"/>
              </a:buClr>
              <a:buSzPts val="3200"/>
              <a:buFont typeface="Arial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>
  <p:cSld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21"/>
          <p:cNvSpPr txBox="1"/>
          <p:nvPr>
            <p:ph type="title"/>
          </p:nvPr>
        </p:nvSpPr>
        <p:spPr>
          <a:xfrm>
            <a:off x="467543" y="332656"/>
            <a:ext cx="8229600" cy="100811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None/>
            </a:pPr>
            <a:r>
              <a:rPr lang="fi-FI" sz="4000">
                <a:solidFill>
                  <a:srgbClr val="2DA2BF"/>
                </a:solidFill>
              </a:rPr>
              <a:t>Menneen ajan konditionaali</a:t>
            </a:r>
            <a:endParaRPr b="1" i="0" sz="44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21"/>
          <p:cNvSpPr txBox="1"/>
          <p:nvPr>
            <p:ph idx="1" type="body"/>
          </p:nvPr>
        </p:nvSpPr>
        <p:spPr>
          <a:xfrm>
            <a:off x="251519" y="1340767"/>
            <a:ext cx="8723311" cy="507342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-457200" lvl="0" marL="45720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</a:pPr>
            <a:r>
              <a:rPr b="0" i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Kerrottaessa mitä aiemmin olisi tapahtunut / olisi tehty, käytetään menneen ajan konditionaalia.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t/>
            </a:r>
            <a:endParaRPr sz="2800">
              <a:solidFill>
                <a:schemeClr val="dk1"/>
              </a:solidFill>
            </a:endParaRPr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rPr b="0" i="0" lang="fi-FI" sz="2800" u="none" cap="none" strike="noStrike">
                <a:latin typeface="Calibri"/>
                <a:ea typeface="Calibri"/>
                <a:cs typeface="Calibri"/>
                <a:sym typeface="Calibri"/>
              </a:rPr>
              <a:t>Käännä.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t/>
            </a:r>
            <a:endParaRPr b="0" i="0" sz="2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>
                <a:srgbClr val="2DA2BF"/>
              </a:buClr>
              <a:buSzPts val="700"/>
              <a:buNone/>
            </a:pPr>
            <a:r>
              <a:rPr lang="fi-FI" sz="2800" u="sng">
                <a:solidFill>
                  <a:schemeClr val="dk1"/>
                </a:solidFill>
              </a:rPr>
              <a:t>If</a:t>
            </a:r>
            <a:r>
              <a:rPr lang="fi-FI" sz="2800">
                <a:solidFill>
                  <a:schemeClr val="dk1"/>
                </a:solidFill>
              </a:rPr>
              <a:t> I </a:t>
            </a:r>
            <a:r>
              <a:rPr b="1" lang="fi-FI" sz="2800">
                <a:solidFill>
                  <a:schemeClr val="dk1"/>
                </a:solidFill>
              </a:rPr>
              <a:t>had got </a:t>
            </a:r>
            <a:r>
              <a:rPr lang="fi-FI" sz="2800">
                <a:solidFill>
                  <a:schemeClr val="dk1"/>
                </a:solidFill>
              </a:rPr>
              <a:t>a summer job, I </a:t>
            </a:r>
            <a:r>
              <a:rPr b="1" lang="fi-FI" sz="2800">
                <a:solidFill>
                  <a:schemeClr val="dk1"/>
                </a:solidFill>
              </a:rPr>
              <a:t>would have been </a:t>
            </a:r>
            <a:r>
              <a:rPr lang="fi-FI" sz="2800">
                <a:solidFill>
                  <a:schemeClr val="dk1"/>
                </a:solidFill>
              </a:rPr>
              <a:t>very happy.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SzPts val="700"/>
              <a:buNone/>
            </a:pPr>
            <a:r>
              <a:rPr lang="fi-FI" sz="2800"/>
              <a:t>	Jos olisin saanut kesätöitä, olisin ollut erittäin 	tyytyväinen.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Clr>
                <a:schemeClr val="dk1"/>
              </a:buClr>
              <a:buSzPts val="700"/>
              <a:buNone/>
            </a:pPr>
            <a:r>
              <a:rPr lang="fi-FI" sz="2800" u="sng">
                <a:solidFill>
                  <a:schemeClr val="dk1"/>
                </a:solidFill>
              </a:rPr>
              <a:t>If </a:t>
            </a:r>
            <a:r>
              <a:rPr lang="fi-FI" sz="2800">
                <a:solidFill>
                  <a:schemeClr val="dk1"/>
                </a:solidFill>
              </a:rPr>
              <a:t>you </a:t>
            </a:r>
            <a:r>
              <a:rPr b="1" lang="fi-FI" sz="2800">
                <a:solidFill>
                  <a:schemeClr val="dk1"/>
                </a:solidFill>
              </a:rPr>
              <a:t>had come </a:t>
            </a:r>
            <a:r>
              <a:rPr lang="fi-FI" sz="2800">
                <a:solidFill>
                  <a:schemeClr val="dk1"/>
                </a:solidFill>
              </a:rPr>
              <a:t>late, we </a:t>
            </a:r>
            <a:r>
              <a:rPr b="1" lang="fi-FI" sz="2800">
                <a:solidFill>
                  <a:schemeClr val="dk1"/>
                </a:solidFill>
              </a:rPr>
              <a:t>might have gone </a:t>
            </a:r>
            <a:r>
              <a:rPr lang="fi-FI" sz="2800">
                <a:solidFill>
                  <a:schemeClr val="dk1"/>
                </a:solidFill>
              </a:rPr>
              <a:t>without you.</a:t>
            </a:r>
            <a:endParaRPr/>
          </a:p>
          <a:p>
            <a:pPr indent="0" lvl="0" marL="0" rtl="0" algn="l">
              <a:lnSpc>
                <a:spcPct val="80000"/>
              </a:lnSpc>
              <a:spcBef>
                <a:spcPts val="434"/>
              </a:spcBef>
              <a:spcAft>
                <a:spcPts val="0"/>
              </a:spcAft>
              <a:buSzPts val="700"/>
              <a:buNone/>
            </a:pPr>
            <a:r>
              <a:rPr lang="fi-FI" sz="2800"/>
              <a:t>	Jos olisit tulisit myöhässä, olisimme saattaneet 	lähteä ilman sinua.</a:t>
            </a:r>
            <a:endParaRPr/>
          </a:p>
          <a:p>
            <a:pPr indent="0" lvl="0" mar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2800"/>
              <a:buNone/>
            </a:pPr>
            <a:r>
              <a:t/>
            </a:r>
            <a:endParaRPr b="0" i="0" sz="2800" u="none" cap="none" strike="noStrike"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</a:pPr>
            <a:r>
              <a:rPr b="0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r>
              <a:rPr b="0" i="1" lang="fi-FI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	</a:t>
            </a:r>
            <a:endParaRPr/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i="1" sz="2800">
              <a:solidFill>
                <a:schemeClr val="dk1"/>
              </a:solidFill>
            </a:endParaRPr>
          </a:p>
          <a:p>
            <a:pPr indent="0" lvl="0" marL="0" marR="0" rtl="0" algn="l">
              <a:lnSpc>
                <a:spcPct val="90000"/>
              </a:lnSpc>
              <a:spcBef>
                <a:spcPts val="560"/>
              </a:spcBef>
              <a:spcAft>
                <a:spcPts val="0"/>
              </a:spcAft>
              <a:buClr>
                <a:schemeClr val="accent1"/>
              </a:buClr>
              <a:buSzPts val="2800"/>
              <a:buFont typeface="Arial"/>
              <a:buNone/>
            </a:pPr>
            <a:r>
              <a:t/>
            </a:r>
            <a:endParaRPr b="0" i="1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-teema">
  <a:themeElements>
    <a:clrScheme name="Aula">
      <a:dk1>
        <a:srgbClr val="000000"/>
      </a:dk1>
      <a:lt1>
        <a:srgbClr val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