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74" r:id="rId3"/>
    <p:sldId id="275" r:id="rId4"/>
    <p:sldId id="272" r:id="rId5"/>
    <p:sldId id="258" r:id="rId6"/>
    <p:sldId id="276" r:id="rId7"/>
    <p:sldId id="273" r:id="rId8"/>
    <p:sldId id="277" r:id="rId9"/>
    <p:sldId id="260" r:id="rId10"/>
    <p:sldId id="278" r:id="rId11"/>
    <p:sldId id="279" r:id="rId12"/>
  </p:sldIdLst>
  <p:sldSz cx="9144000" cy="5143500" type="screen16x9"/>
  <p:notesSz cx="6858000" cy="9144000"/>
  <p:embeddedFontLst>
    <p:embeddedFont>
      <p:font typeface="Rockwell Condensed" panose="02060603050405020104" pitchFamily="18" charset="0"/>
      <p:regular r:id="rId14"/>
      <p:bold r:id="rId15"/>
    </p:embeddedFont>
    <p:embeddedFont>
      <p:font typeface="Rockwell" panose="02060603020205020403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4c6c3dd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a4c6c3dd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559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177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22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226f5e0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226f5e0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ac1add8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bac1add8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24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98243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14762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28957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726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69885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35135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74224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43892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94276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838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56668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12/13/2018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08306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887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i/fmsera/issue/view/466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helsinki.fi/kemma/data/kop-2009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07/S15326985EP3603_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OPEA615 1. Demo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Fysiikka ja kemia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Kotitehtävä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471900" y="1506425"/>
            <a:ext cx="8222100" cy="3122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000" dirty="0"/>
              <a:t>17.1.2018 </a:t>
            </a:r>
            <a:r>
              <a:rPr lang="en" sz="2000" dirty="0" smtClean="0"/>
              <a:t>mennessä</a:t>
            </a:r>
          </a:p>
          <a:p>
            <a:pPr marL="0" lvl="0" indent="0">
              <a:buNone/>
            </a:pPr>
            <a:endParaRPr lang="en" sz="2000" dirty="0"/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" sz="2000" dirty="0" smtClean="0"/>
              <a:t>Pohdi </a:t>
            </a:r>
            <a:r>
              <a:rPr lang="en" sz="2000" dirty="0"/>
              <a:t>tutkimusryhmäsi/parisi kanssa </a:t>
            </a:r>
            <a:r>
              <a:rPr lang="fi-FI" sz="2000" dirty="0"/>
              <a:t>, mikä teitä </a:t>
            </a:r>
            <a:r>
              <a:rPr lang="fi-FI" sz="2000" dirty="0" err="1"/>
              <a:t>fyken</a:t>
            </a:r>
            <a:r>
              <a:rPr lang="fi-FI" sz="2000" dirty="0"/>
              <a:t> oppimisessa/ opetuksessa/ koulussa /koulutuksessa tms. kiinnostaa</a:t>
            </a:r>
          </a:p>
          <a:p>
            <a:pPr lvl="0" algn="l" rtl="0"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2000" dirty="0" smtClean="0"/>
              <a:t>Palauta Lauran sähköpostiosoitteeseen </a:t>
            </a:r>
            <a:r>
              <a:rPr lang="en" sz="2000" dirty="0" smtClean="0"/>
              <a:t>lyhyt </a:t>
            </a:r>
            <a:r>
              <a:rPr lang="en" sz="2000" dirty="0"/>
              <a:t>teksti opetuskokeilunne </a:t>
            </a:r>
            <a:r>
              <a:rPr lang="en" sz="2000" dirty="0" smtClean="0"/>
              <a:t>suunnitellusta aiheesta/menetelmästä/kohderyhmästä:</a:t>
            </a:r>
            <a:r>
              <a:rPr lang="en" sz="2000" dirty="0"/>
              <a:t/>
            </a:r>
            <a:br>
              <a:rPr lang="en" sz="2000" dirty="0"/>
            </a:br>
            <a:r>
              <a:rPr lang="en" sz="2000" dirty="0" smtClean="0"/>
              <a:t>laura.k.ketonen@jyu.fi</a:t>
            </a:r>
          </a:p>
        </p:txBody>
      </p:sp>
    </p:spTree>
    <p:extLst>
      <p:ext uri="{BB962C8B-B14F-4D97-AF65-F5344CB8AC3E}">
        <p14:creationId xmlns:p14="http://schemas.microsoft.com/office/powerpoint/2010/main" val="134943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1772150"/>
            <a:ext cx="7543800" cy="1207008"/>
          </a:xfrm>
        </p:spPr>
        <p:txBody>
          <a:bodyPr/>
          <a:lstStyle/>
          <a:p>
            <a:pPr algn="ctr"/>
            <a:r>
              <a:rPr lang="fi-FI" dirty="0" smtClean="0"/>
              <a:t>Loppu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025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Kotitehtävä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Kerro lyhyesti vastauksesi kotitehtävän kysymyksiin.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410577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Kotitehtävä fyysikoille ja kemisteille </a:t>
            </a:r>
            <a:r>
              <a:rPr lang="en" dirty="0" smtClean="0"/>
              <a:t>perjantaille</a:t>
            </a:r>
            <a:endParaRPr dirty="0"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471900" y="1729946"/>
            <a:ext cx="8222100" cy="28993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Tutustu </a:t>
            </a:r>
            <a:r>
              <a:rPr lang="en" sz="1600" dirty="0"/>
              <a:t>yhteen vertaisarvioituun artikkeliin täältä: </a:t>
            </a:r>
            <a:r>
              <a:rPr lang="en" sz="1600" dirty="0" smtClean="0"/>
              <a:t>	</a:t>
            </a:r>
            <a:r>
              <a:rPr lang="en" sz="1600" u="sng" dirty="0" smtClean="0">
                <a:solidFill>
                  <a:schemeClr val="hlink"/>
                </a:solidFill>
                <a:ea typeface="Arial"/>
                <a:cs typeface="Arial"/>
                <a:sym typeface="Arial"/>
                <a:hlinkClick r:id="rId3"/>
              </a:rPr>
              <a:t>https</a:t>
            </a:r>
            <a:r>
              <a:rPr lang="en" sz="1600" u="sng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3"/>
              </a:rPr>
              <a:t>://journal.fi/fmsera/issue/view/4667</a:t>
            </a:r>
            <a:r>
              <a:rPr lang="en" sz="1600" dirty="0"/>
              <a:t> (luonnontiede ja matematiikka) </a:t>
            </a:r>
            <a:r>
              <a:rPr lang="en" sz="1600" dirty="0" smtClean="0"/>
              <a:t/>
            </a:r>
            <a:br>
              <a:rPr lang="en" sz="1600" dirty="0" smtClean="0"/>
            </a:br>
            <a:r>
              <a:rPr lang="en" sz="1600" dirty="0" smtClean="0"/>
              <a:t>tai täältä:</a:t>
            </a:r>
            <a:r>
              <a:rPr lang="en" sz="1600" dirty="0"/>
              <a:t/>
            </a:r>
            <a:br>
              <a:rPr lang="en" sz="1600" dirty="0"/>
            </a:br>
            <a:r>
              <a:rPr lang="en" sz="1600" dirty="0" smtClean="0"/>
              <a:t>	</a:t>
            </a:r>
            <a:r>
              <a:rPr lang="en" sz="1600" u="sng" dirty="0" smtClean="0">
                <a:solidFill>
                  <a:schemeClr val="hlink"/>
                </a:solidFill>
                <a:ea typeface="Arial"/>
                <a:cs typeface="Arial"/>
                <a:sym typeface="Arial"/>
                <a:hlinkClick r:id="rId4"/>
              </a:rPr>
              <a:t>http://www.helsinki.fi/kemma/data/kop-2009.pdf</a:t>
            </a:r>
            <a:r>
              <a:rPr lang="en" sz="1600" dirty="0" smtClean="0"/>
              <a:t> (kemiaa)</a:t>
            </a:r>
            <a:endParaRPr sz="1600" dirty="0" smtClean="0"/>
          </a:p>
          <a:p>
            <a:pPr marL="0" lvl="0" indent="0" algn="l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" sz="1600" dirty="0" smtClean="0"/>
              <a:t/>
            </a:r>
            <a:br>
              <a:rPr lang="en" sz="1600" dirty="0" smtClean="0"/>
            </a:br>
            <a:r>
              <a:rPr lang="en" sz="1600" dirty="0" smtClean="0"/>
              <a:t>Arvioi </a:t>
            </a:r>
            <a:r>
              <a:rPr lang="en" sz="1600" dirty="0"/>
              <a:t>artikkeli dialta </a:t>
            </a:r>
            <a:r>
              <a:rPr lang="en" sz="1600" dirty="0" smtClean="0"/>
              <a:t>5 </a:t>
            </a:r>
            <a:r>
              <a:rPr lang="en" sz="1600" dirty="0"/>
              <a:t>löytyvillä arviointikriteereillä. </a:t>
            </a:r>
            <a:endParaRPr lang="en" sz="1600" dirty="0" smtClean="0"/>
          </a:p>
          <a:p>
            <a:pPr marL="444500" lvl="0" indent="-285750" algn="l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 smtClean="0"/>
              <a:t>Miksi </a:t>
            </a:r>
            <a:r>
              <a:rPr lang="en" sz="1600" dirty="0"/>
              <a:t>valitsit tämän artikkelin? </a:t>
            </a:r>
            <a:endParaRPr lang="en" sz="1600" dirty="0" smtClean="0"/>
          </a:p>
          <a:p>
            <a:pPr marL="444500" lvl="0" indent="-285750" algn="l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 smtClean="0"/>
              <a:t>Voisitko </a:t>
            </a:r>
            <a:r>
              <a:rPr lang="en" sz="1600" dirty="0"/>
              <a:t>ajatella tekeväsi jotain samankaltaista tutkimusta tässä </a:t>
            </a:r>
            <a:r>
              <a:rPr lang="en" sz="1600" dirty="0" smtClean="0"/>
              <a:t>opintokokonaisuudessa? Miksi/miksi et? </a:t>
            </a:r>
          </a:p>
          <a:p>
            <a:pPr marL="444500" lvl="0" indent="-285750" algn="l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 smtClean="0"/>
              <a:t>Ovatko arviointikriteerit toimivat? Miksi/miksi ei?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7341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Tutkimuksen Arviointi</a:t>
            </a:r>
            <a:endParaRPr lang="fi-FI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63824" y="1212044"/>
          <a:ext cx="8044073" cy="3918204"/>
        </p:xfrm>
        <a:graphic>
          <a:graphicData uri="http://schemas.openxmlformats.org/drawingml/2006/table">
            <a:tbl>
              <a:tblPr firstRow="1" firstCol="1" bandRow="1"/>
              <a:tblGrid>
                <a:gridCol w="6486941">
                  <a:extLst>
                    <a:ext uri="{9D8B030D-6E8A-4147-A177-3AD203B41FA5}">
                      <a16:colId xmlns:a16="http://schemas.microsoft.com/office/drawing/2014/main" val="3940819771"/>
                    </a:ext>
                  </a:extLst>
                </a:gridCol>
                <a:gridCol w="351183">
                  <a:extLst>
                    <a:ext uri="{9D8B030D-6E8A-4147-A177-3AD203B41FA5}">
                      <a16:colId xmlns:a16="http://schemas.microsoft.com/office/drawing/2014/main" val="684866055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3790899638"/>
                    </a:ext>
                  </a:extLst>
                </a:gridCol>
                <a:gridCol w="318052">
                  <a:extLst>
                    <a:ext uri="{9D8B030D-6E8A-4147-A177-3AD203B41FA5}">
                      <a16:colId xmlns:a16="http://schemas.microsoft.com/office/drawing/2014/main" val="1588591856"/>
                    </a:ext>
                  </a:extLst>
                </a:gridCol>
                <a:gridCol w="298174">
                  <a:extLst>
                    <a:ext uri="{9D8B030D-6E8A-4147-A177-3AD203B41FA5}">
                      <a16:colId xmlns:a16="http://schemas.microsoft.com/office/drawing/2014/main" val="2540030740"/>
                    </a:ext>
                  </a:extLst>
                </a:gridCol>
                <a:gridCol w="251793">
                  <a:extLst>
                    <a:ext uri="{9D8B030D-6E8A-4147-A177-3AD203B41FA5}">
                      <a16:colId xmlns:a16="http://schemas.microsoft.com/office/drawing/2014/main" val="2686294607"/>
                    </a:ext>
                  </a:extLst>
                </a:gridCol>
              </a:tblGrid>
              <a:tr h="188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826485"/>
                  </a:ext>
                </a:extLst>
              </a:tr>
              <a:tr h="202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Tutkimuksen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tärkeys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luonnontieteen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opettamisen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kehittämiseksi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394215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Tiivistelmä</a:t>
                      </a: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Kertooko tiiviisti ja kattavasti, mitä on tehty ja saatu selville?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501952"/>
                  </a:ext>
                </a:extLst>
              </a:tr>
              <a:tr h="55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Johdanto/Teoreettinen tarkastelu</a:t>
                      </a: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fi-F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Mikä on tutkimuksen tavoite? Tutkimuskysymykset? Mikä teoria on tutkimuksen taustalla? Soveltuuko teoria tutkimuksen tavoitteeseen? Kytkeytyykö tutkimus aikaisempiin tutkimustuloksiin?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474203"/>
                  </a:ext>
                </a:extLst>
              </a:tr>
              <a:tr h="540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Aineiston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keruu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käsittely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ja </a:t>
                      </a: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analyysi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Mitä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tutkimusmenetelmää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käyetty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Sopiiko tutkimusasetelma tutkimuksen tavoitteisiin? Sopiiko analyysi tutkimuskysymykseen vastaamiseen ja aineistoon? Onko saadut tulokset informatiivisia, käytettäviä ja </a:t>
                      </a:r>
                      <a:r>
                        <a:rPr lang="fi-FI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selkeitä?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532073"/>
                  </a:ext>
                </a:extLst>
              </a:tr>
              <a:tr h="517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Tulokset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Voidaanko tulokset perustella aineiston analyysillä? Onko tämä perusteltu selkeästi? Vastaako tulokset tutkimuskysymykseen?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914081"/>
                  </a:ext>
                </a:extLst>
              </a:tr>
              <a:tr h="562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Johtopäätökset: suhde käytettyyn teoriaan ja käytännön opetukseen</a:t>
                      </a:r>
                      <a:b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Ovatko johtopäätökset sellaisia, mitä haettiin? Miten ne suhtautuvat aiempiin tutkimuksiin? Mikä merkitys niillä on tieteelle (uudelle tiedolle) ja opettamiselle käytännössä?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879727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Kirjalisuusviitteet</a:t>
                      </a: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Kattavuus, hyödyllisyys, hyvyys ja yhtenäinen viittaustapa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852836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Yleinen laatu</a:t>
                      </a: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Onko raportista helppo lukea miksi, mitä ja miten on tehty?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12354"/>
                  </a:ext>
                </a:extLst>
              </a:tr>
              <a:tr h="1725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Pisteet yhteensä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933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5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Perjantain artikkelivaihtoehdot:</a:t>
            </a:r>
            <a:endParaRPr dirty="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600" dirty="0"/>
              <a:t>Harris Cooper &amp; Jeffrey C. Valentine (2001) Using Research to Answer Practical Questions About Homework, Educational </a:t>
            </a:r>
            <a:r>
              <a:rPr lang="en-US" sz="1600" dirty="0" smtClean="0"/>
              <a:t>Psychologist,</a:t>
            </a:r>
            <a:r>
              <a:rPr lang="en-US" sz="1600" dirty="0"/>
              <a:t> 36:3, 143-153, DOI: </a:t>
            </a:r>
            <a:r>
              <a:rPr lang="en-US" sz="1600" dirty="0" smtClean="0">
                <a:hlinkClick r:id="rId3"/>
              </a:rPr>
              <a:t>10.1207/S15326985EP3603_1</a:t>
            </a:r>
            <a:endParaRPr lang="en-US" sz="1600" dirty="0" smtClean="0"/>
          </a:p>
          <a:p>
            <a:pPr lvl="0" indent="-31750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600" dirty="0" smtClean="0"/>
              <a:t>Thomas </a:t>
            </a:r>
            <a:r>
              <a:rPr lang="en-US" sz="1600" dirty="0" err="1" smtClean="0"/>
              <a:t>Buser</a:t>
            </a:r>
            <a:r>
              <a:rPr lang="en-US" sz="1600" dirty="0" smtClean="0"/>
              <a:t> &amp; Noemi Peter &amp; Stefan C. </a:t>
            </a:r>
            <a:r>
              <a:rPr lang="en-US" sz="1600" dirty="0" err="1" smtClean="0"/>
              <a:t>Wolter</a:t>
            </a:r>
            <a:r>
              <a:rPr lang="en-US" sz="1600" dirty="0" smtClean="0"/>
              <a:t>, 2017. "Gender, Competitiveness, and Study Choices in High School: Evidence from Switzerland," American Economic Review, American Economic Association, vol. 107(5), pages 125-130, May. </a:t>
            </a:r>
            <a:r>
              <a:rPr lang="fi-FI" sz="1600" dirty="0" smtClean="0"/>
              <a:t>DOI: 10.1257/aer.p20171017</a:t>
            </a:r>
          </a:p>
          <a:p>
            <a:pPr lvl="0" indent="-31750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600" dirty="0" smtClean="0"/>
              <a:t>Chang </a:t>
            </a:r>
            <a:r>
              <a:rPr lang="en-US" sz="1600" dirty="0"/>
              <a:t>H, Quintana C, </a:t>
            </a:r>
            <a:r>
              <a:rPr lang="en-US" sz="1600" dirty="0" err="1"/>
              <a:t>Krajcik</a:t>
            </a:r>
            <a:r>
              <a:rPr lang="en-US" sz="1600" dirty="0"/>
              <a:t> JS. The impact of designing and evaluating molecular animations on how well middle school students understand the particulate nature of matter. </a:t>
            </a:r>
            <a:r>
              <a:rPr lang="en-US" sz="1600" i="1" dirty="0"/>
              <a:t>Science Education</a:t>
            </a:r>
            <a:r>
              <a:rPr lang="en-US" sz="1600" dirty="0"/>
              <a:t>. 2010;94(1):73-94. </a:t>
            </a:r>
            <a:r>
              <a:rPr lang="en-US" sz="1600" dirty="0" smtClean="0"/>
              <a:t>DOI: </a:t>
            </a:r>
            <a:r>
              <a:rPr lang="en-US" sz="1600" dirty="0"/>
              <a:t>10.1002/sce.20352.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Tehtävä</a:t>
            </a:r>
            <a:endParaRPr dirty="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1600" dirty="0" smtClean="0"/>
              <a:t>Valitse itseäsi eniten kiinnostava artikkeli ja lue se läpi.</a:t>
            </a:r>
          </a:p>
          <a:p>
            <a:pPr lvl="0" indent="-31750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1600" dirty="0" smtClean="0"/>
              <a:t>Kokoonnu yhteen saman artikkelin lukeneiden ihmisten kanssa.</a:t>
            </a:r>
          </a:p>
          <a:p>
            <a:pPr lvl="0" indent="-317500">
              <a:buSzPts val="1400"/>
              <a:buFont typeface="Arial" panose="020B0604020202020204" pitchFamily="34" charset="0"/>
              <a:buChar char="•"/>
            </a:pPr>
            <a:r>
              <a:rPr lang="fi-FI" sz="1600" dirty="0" smtClean="0"/>
              <a:t>Kootkaa yhdessä tutkimuksen tärkeimmät tiedot </a:t>
            </a:r>
            <a:r>
              <a:rPr lang="fi-FI" sz="1600" dirty="0" err="1" smtClean="0"/>
              <a:t>padletille</a:t>
            </a:r>
            <a:r>
              <a:rPr lang="fi-FI" sz="1600" dirty="0"/>
              <a:t> 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(teoriatausta, tutkimuskysymykset, tutkimuskohde, aineistonkeruu, analyysitapa, tulokset). </a:t>
            </a:r>
          </a:p>
        </p:txBody>
      </p:sp>
    </p:spTree>
    <p:extLst>
      <p:ext uri="{BB962C8B-B14F-4D97-AF65-F5344CB8AC3E}">
        <p14:creationId xmlns:p14="http://schemas.microsoft.com/office/powerpoint/2010/main" val="359247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30" y="568412"/>
            <a:ext cx="2512538" cy="4110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 smtClean="0"/>
              <a:t>Artikkeli</a:t>
            </a:r>
            <a:r>
              <a:rPr lang="en-US" b="1" u="sng" dirty="0" smtClean="0"/>
              <a:t> 1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impact of designing and evaluating molecular animations on how well middle school students understand the particulate nature of matter.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https</a:t>
            </a:r>
            <a:r>
              <a:rPr lang="fi-FI" dirty="0"/>
              <a:t>://padlet.com/laura_ketonen2/3hek450sk9ql</a:t>
            </a:r>
          </a:p>
        </p:txBody>
      </p:sp>
      <p:pic>
        <p:nvPicPr>
          <p:cNvPr id="1028" name="Picture 4" descr="QR code for this pad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0" y="3146823"/>
            <a:ext cx="1546767" cy="15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41592" y="568412"/>
            <a:ext cx="2512538" cy="4110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u="sng" dirty="0" err="1" smtClean="0"/>
              <a:t>Artikkeli</a:t>
            </a:r>
            <a:r>
              <a:rPr lang="en-US" b="1" u="sng" dirty="0" smtClean="0"/>
              <a:t> 2</a:t>
            </a:r>
          </a:p>
          <a:p>
            <a:pPr marL="0" indent="0">
              <a:buNone/>
            </a:pPr>
            <a:r>
              <a:rPr lang="en-US" dirty="0"/>
              <a:t>Gender, Competitiveness, and Study Choices in High School: Evidence from </a:t>
            </a:r>
            <a:r>
              <a:rPr lang="en-US" dirty="0" smtClean="0"/>
              <a:t>Switzerland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https://padlet.com/laura_ketonen2/vziqp1t6l9g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87768" y="568412"/>
            <a:ext cx="2512538" cy="4110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u="sng" dirty="0" err="1" smtClean="0"/>
              <a:t>Artikkeli</a:t>
            </a:r>
            <a:r>
              <a:rPr lang="en-US" b="1" u="sng" dirty="0"/>
              <a:t> </a:t>
            </a:r>
            <a:r>
              <a:rPr lang="en-US" b="1" u="sng" dirty="0" smtClean="0"/>
              <a:t>3</a:t>
            </a:r>
          </a:p>
          <a:p>
            <a:pPr marL="0" indent="0">
              <a:buNone/>
            </a:pPr>
            <a:r>
              <a:rPr lang="en-US" dirty="0"/>
              <a:t>The impact of designing and evaluating molecular animations on how well middle school students understand the particulate nature of matter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fi-FI" dirty="0"/>
              <a:t>https://padlet.com/laura_ketonen2/mraazktabg2w</a:t>
            </a:r>
          </a:p>
        </p:txBody>
      </p:sp>
      <p:pic>
        <p:nvPicPr>
          <p:cNvPr id="1030" name="Picture 6" descr="QR code for this pad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02" y="3143931"/>
            <a:ext cx="1546767" cy="15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R code for this pad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64" y="3128917"/>
            <a:ext cx="1549659" cy="154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smtClean="0"/>
              <a:t>Pisteytä</a:t>
            </a:r>
            <a:endParaRPr dirty="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400" dirty="0" smtClean="0"/>
              <a:t>Anna lukemallesi artikkelille pisteet kurssin arviointitaulukkoa käyttäen. </a:t>
            </a:r>
          </a:p>
        </p:txBody>
      </p:sp>
    </p:spTree>
    <p:extLst>
      <p:ext uri="{BB962C8B-B14F-4D97-AF65-F5344CB8AC3E}">
        <p14:creationId xmlns:p14="http://schemas.microsoft.com/office/powerpoint/2010/main" val="83069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Arvioi ja kritisoi</a:t>
            </a:r>
            <a:endParaRPr dirty="0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Kuinka helppoa/vaikeaa </a:t>
            </a:r>
            <a:r>
              <a:rPr lang="fi-FI" sz="2400" dirty="0" err="1"/>
              <a:t>kriteeristön</a:t>
            </a:r>
            <a:r>
              <a:rPr lang="fi-FI" sz="2400" dirty="0"/>
              <a:t> käyttö oli?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Kuinka </a:t>
            </a:r>
            <a:r>
              <a:rPr lang="fi-FI" sz="2400" dirty="0"/>
              <a:t>kehittäisit </a:t>
            </a:r>
            <a:r>
              <a:rPr lang="fi-FI" sz="2400" dirty="0" err="1"/>
              <a:t>kriteeristöä</a:t>
            </a:r>
            <a:r>
              <a:rPr lang="fi-FI" sz="2400" dirty="0" smtClean="0"/>
              <a:t>?</a:t>
            </a:r>
            <a:endParaRPr lang="fi-FI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2554</TotalTime>
  <Words>265</Words>
  <Application>Microsoft Office PowerPoint</Application>
  <PresentationFormat>On-screen Show (16:9)</PresentationFormat>
  <Paragraphs>99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Rockwell Condensed</vt:lpstr>
      <vt:lpstr>Rockwell</vt:lpstr>
      <vt:lpstr>Calibri</vt:lpstr>
      <vt:lpstr>Wingdings</vt:lpstr>
      <vt:lpstr>Wood Type</vt:lpstr>
      <vt:lpstr>OPEA615 1. Demo</vt:lpstr>
      <vt:lpstr>Kotitehtävä</vt:lpstr>
      <vt:lpstr>Kotitehtävä fyysikoille ja kemisteille perjantaille</vt:lpstr>
      <vt:lpstr>Tutkimuksen Arviointi</vt:lpstr>
      <vt:lpstr>Perjantain artikkelivaihtoehdot:</vt:lpstr>
      <vt:lpstr>Tehtävä</vt:lpstr>
      <vt:lpstr>PowerPoint Presentation</vt:lpstr>
      <vt:lpstr>Pisteytä</vt:lpstr>
      <vt:lpstr>Arvioi ja kritisoi</vt:lpstr>
      <vt:lpstr>Kotitehtävä</vt:lpstr>
      <vt:lpstr>Loppu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OPEA615 1. Demo</dc:title>
  <dc:creator>Ketonen, Laura</dc:creator>
  <cp:lastModifiedBy>Ketonen, Laura</cp:lastModifiedBy>
  <cp:revision>55</cp:revision>
  <dcterms:modified xsi:type="dcterms:W3CDTF">2018-12-13T17:13:09Z</dcterms:modified>
</cp:coreProperties>
</file>