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6"/>
  </p:notesMasterIdLst>
  <p:handoutMasterIdLst>
    <p:handoutMasterId r:id="rId7"/>
  </p:handoutMasterIdLst>
  <p:sldIdLst>
    <p:sldId id="279" r:id="rId5"/>
  </p:sldIdLst>
  <p:sldSz cx="9144000" cy="6858000" type="screen4x3"/>
  <p:notesSz cx="6808788" cy="9940925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8000"/>
    <a:srgbClr val="003883"/>
    <a:srgbClr val="D964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22" autoAdjust="0"/>
    <p:restoredTop sz="92891" autoAdjust="0"/>
  </p:normalViewPr>
  <p:slideViewPr>
    <p:cSldViewPr>
      <p:cViewPr varScale="1">
        <p:scale>
          <a:sx n="108" d="100"/>
          <a:sy n="108" d="100"/>
        </p:scale>
        <p:origin x="20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266" y="-120"/>
      </p:cViewPr>
      <p:guideLst>
        <p:guide orient="horz" pos="3130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3547" cy="517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348" tIns="44174" rIns="88348" bIns="44174" numCol="1" anchor="t" anchorCtr="0" compatLnSpc="1">
            <a:prstTxWarp prst="textNoShape">
              <a:avLst/>
            </a:prstTxWarp>
          </a:bodyPr>
          <a:lstStyle>
            <a:lvl1pPr defTabSz="883135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4021" y="0"/>
            <a:ext cx="2921944" cy="517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348" tIns="44174" rIns="88348" bIns="44174" numCol="1" anchor="t" anchorCtr="0" compatLnSpc="1">
            <a:prstTxWarp prst="textNoShape">
              <a:avLst/>
            </a:prstTxWarp>
          </a:bodyPr>
          <a:lstStyle>
            <a:lvl1pPr algn="r" defTabSz="883135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74320"/>
            <a:ext cx="2923547" cy="444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348" tIns="44174" rIns="88348" bIns="44174" numCol="1" anchor="b" anchorCtr="0" compatLnSpc="1">
            <a:prstTxWarp prst="textNoShape">
              <a:avLst/>
            </a:prstTxWarp>
          </a:bodyPr>
          <a:lstStyle>
            <a:lvl1pPr defTabSz="883135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4021" y="9474320"/>
            <a:ext cx="2921944" cy="444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348" tIns="44174" rIns="88348" bIns="44174" numCol="1" anchor="b" anchorCtr="0" compatLnSpc="1">
            <a:prstTxWarp prst="textNoShape">
              <a:avLst/>
            </a:prstTxWarp>
          </a:bodyPr>
          <a:lstStyle>
            <a:lvl1pPr algn="r" defTabSz="883135">
              <a:defRPr sz="1200">
                <a:cs typeface="+mn-cs"/>
              </a:defRPr>
            </a:lvl1pPr>
          </a:lstStyle>
          <a:p>
            <a:pPr>
              <a:defRPr/>
            </a:pPr>
            <a:fld id="{427D5255-CF73-492F-B10F-955D90C448C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7699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796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8" tIns="47849" rIns="95698" bIns="47849" numCol="1" anchor="t" anchorCtr="0" compatLnSpc="1">
            <a:prstTxWarp prst="textNoShape">
              <a:avLst/>
            </a:prstTxWarp>
          </a:bodyPr>
          <a:lstStyle>
            <a:lvl1pPr defTabSz="956730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390" y="0"/>
            <a:ext cx="2950796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8" tIns="47849" rIns="95698" bIns="47849" numCol="1" anchor="t" anchorCtr="0" compatLnSpc="1">
            <a:prstTxWarp prst="textNoShape">
              <a:avLst/>
            </a:prstTxWarp>
          </a:bodyPr>
          <a:lstStyle>
            <a:lvl1pPr algn="r" defTabSz="956730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5825" y="773113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201" y="4721980"/>
            <a:ext cx="5446389" cy="447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8" tIns="47849" rIns="95698" bIns="478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361"/>
            <a:ext cx="2950796" cy="49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8" tIns="47849" rIns="95698" bIns="47849" numCol="1" anchor="b" anchorCtr="0" compatLnSpc="1">
            <a:prstTxWarp prst="textNoShape">
              <a:avLst/>
            </a:prstTxWarp>
          </a:bodyPr>
          <a:lstStyle>
            <a:lvl1pPr defTabSz="956730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390" y="9442361"/>
            <a:ext cx="2950796" cy="49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8" tIns="47849" rIns="95698" bIns="47849" numCol="1" anchor="b" anchorCtr="0" compatLnSpc="1">
            <a:prstTxWarp prst="textNoShape">
              <a:avLst/>
            </a:prstTxWarp>
          </a:bodyPr>
          <a:lstStyle>
            <a:lvl1pPr algn="r" defTabSz="956730">
              <a:defRPr sz="1200">
                <a:cs typeface="+mn-cs"/>
              </a:defRPr>
            </a:lvl1pPr>
          </a:lstStyle>
          <a:p>
            <a:pPr>
              <a:defRPr/>
            </a:pPr>
            <a:fld id="{5312E06E-8A9D-4E03-A5FC-18B53F18C2A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70345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99592" y="2924944"/>
            <a:ext cx="5976664" cy="1656184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99592" y="4581128"/>
            <a:ext cx="5976664" cy="1440160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419872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899592" y="6021288"/>
            <a:ext cx="597666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pic>
        <p:nvPicPr>
          <p:cNvPr id="8" name="Kuva 7" descr="sipuli_blue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53359" y="3933056"/>
            <a:ext cx="1290641" cy="2924944"/>
          </a:xfrm>
          <a:prstGeom prst="rect">
            <a:avLst/>
          </a:prstGeom>
        </p:spPr>
      </p:pic>
      <p:sp>
        <p:nvSpPr>
          <p:cNvPr id="11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pic>
        <p:nvPicPr>
          <p:cNvPr id="11" name="Kuva 10" descr="sipuli_green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73505" y="3978713"/>
            <a:ext cx="1270495" cy="2879287"/>
          </a:xfrm>
          <a:prstGeom prst="rect">
            <a:avLst/>
          </a:prstGeom>
        </p:spPr>
      </p:pic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pic>
        <p:nvPicPr>
          <p:cNvPr id="8" name="Kuva 7" descr="sipuli_orange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60266" y="3948708"/>
            <a:ext cx="1283734" cy="2909290"/>
          </a:xfrm>
          <a:prstGeom prst="rect">
            <a:avLst/>
          </a:prstGeom>
        </p:spPr>
      </p:pic>
      <p:sp>
        <p:nvSpPr>
          <p:cNvPr id="10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590465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sp>
        <p:nvSpPr>
          <p:cNvPr id="11" name="Platshållare för bild 2"/>
          <p:cNvSpPr>
            <a:spLocks noGrp="1"/>
          </p:cNvSpPr>
          <p:nvPr>
            <p:ph type="pic" idx="1"/>
          </p:nvPr>
        </p:nvSpPr>
        <p:spPr>
          <a:xfrm>
            <a:off x="7056784" y="0"/>
            <a:ext cx="205172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590465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_Otsikko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1600" y="4947046"/>
            <a:ext cx="6480720" cy="49817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971600" y="1268760"/>
            <a:ext cx="6480720" cy="360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71600" y="5511354"/>
            <a:ext cx="648072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51520" y="260648"/>
            <a:ext cx="8640960" cy="53285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1520" y="5661248"/>
            <a:ext cx="864096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 otsikko ja sisältöloke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352928" cy="1143000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51520" y="2564904"/>
            <a:ext cx="8373616" cy="326896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5_ Otsikko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980728"/>
            <a:ext cx="8568952" cy="1008112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251520" y="1988841"/>
            <a:ext cx="4254624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0" y="1988841"/>
            <a:ext cx="4248472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SE" dirty="0" smtClean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83568" y="2924944"/>
            <a:ext cx="6048672" cy="1584176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83568" y="4509120"/>
            <a:ext cx="6048672" cy="1584176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203848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683568" y="6093296"/>
            <a:ext cx="6048672" cy="28803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5_ Otsikot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196752"/>
            <a:ext cx="8640960" cy="576064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51520" y="1988840"/>
            <a:ext cx="4248472" cy="72008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251520" y="2894955"/>
            <a:ext cx="4248472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buClr>
                <a:schemeClr val="accent6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4008" y="1988840"/>
            <a:ext cx="4248472" cy="71177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894955"/>
            <a:ext cx="4247455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5_ Otsikko ja kaksi erikokoista 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4032448" cy="79208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0" y="404665"/>
            <a:ext cx="4320480" cy="576064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1520" y="2204864"/>
            <a:ext cx="4032448" cy="39604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83568" y="2924944"/>
            <a:ext cx="5976664" cy="1656184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83568" y="4581128"/>
            <a:ext cx="5976664" cy="1440160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203848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683568" y="6021288"/>
            <a:ext cx="597666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776864" cy="64294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7782694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56350"/>
            <a:ext cx="4000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 hankelogoi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776864" cy="642942"/>
          </a:xfrm>
          <a:prstGeom prst="rect">
            <a:avLst/>
          </a:prstGeom>
        </p:spPr>
        <p:txBody>
          <a:bodyPr/>
          <a:lstStyle>
            <a:lvl1pPr>
              <a:defRPr lang="fi-FI" sz="3000" dirty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7782694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pic>
        <p:nvPicPr>
          <p:cNvPr id="10" name="Kuva 11" descr="sosiaali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6278" y="260350"/>
            <a:ext cx="90328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Kuva 12" descr="vipuvoimaaEU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8803" y="260350"/>
            <a:ext cx="1163637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tsikko ja sisältö_ilman log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11560" y="548680"/>
            <a:ext cx="7776864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11560" y="1556792"/>
            <a:ext cx="7782694" cy="4536504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 ja sisältö_keskitet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27584" y="1988840"/>
            <a:ext cx="7344816" cy="1470025"/>
          </a:xfrm>
          <a:prstGeom prst="rect">
            <a:avLst/>
          </a:prstGeom>
        </p:spPr>
        <p:txBody>
          <a:bodyPr/>
          <a:lstStyle>
            <a:lvl1pPr algn="ctr"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7344816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 smtClean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Vain iso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992888" cy="44644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/>
          </a:p>
        </p:txBody>
      </p:sp>
      <p:sp>
        <p:nvSpPr>
          <p:cNvPr id="7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323850" y="6021388"/>
            <a:ext cx="19446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i-FI">
              <a:cs typeface="+mn-cs"/>
            </a:endParaRP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2"/>
          </p:nvPr>
        </p:nvSpPr>
        <p:spPr>
          <a:xfrm>
            <a:off x="6713538" y="6357938"/>
            <a:ext cx="8107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dirty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284163" y="6357938"/>
            <a:ext cx="63579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4"/>
          </p:nvPr>
        </p:nvSpPr>
        <p:spPr>
          <a:xfrm>
            <a:off x="7740352" y="6381328"/>
            <a:ext cx="400050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1F70512E-3501-4C97-9457-F6C16E24E41E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8" name="Kuva 7" descr="ELY_LB01_FiSvEn_3L_B3___RGB_tresprak.jpg"/>
          <p:cNvPicPr>
            <a:picLocks noChangeAspect="1"/>
          </p:cNvPicPr>
          <p:nvPr/>
        </p:nvPicPr>
        <p:blipFill>
          <a:blip r:embed="rId24" cstate="print"/>
          <a:stretch>
            <a:fillRect/>
          </a:stretch>
        </p:blipFill>
        <p:spPr>
          <a:xfrm>
            <a:off x="179512" y="116632"/>
            <a:ext cx="4055487" cy="86409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748" r:id="rId2"/>
    <p:sldLayoutId id="2147483749" r:id="rId3"/>
    <p:sldLayoutId id="2147483735" r:id="rId4"/>
    <p:sldLayoutId id="2147483750" r:id="rId5"/>
    <p:sldLayoutId id="2147483736" r:id="rId6"/>
    <p:sldLayoutId id="2147483734" r:id="rId7"/>
    <p:sldLayoutId id="2147483725" r:id="rId8"/>
    <p:sldLayoutId id="2147483738" r:id="rId9"/>
    <p:sldLayoutId id="2147483739" r:id="rId10"/>
    <p:sldLayoutId id="2147483740" r:id="rId11"/>
    <p:sldLayoutId id="2147483742" r:id="rId12"/>
    <p:sldLayoutId id="2147483743" r:id="rId13"/>
    <p:sldLayoutId id="2147483744" r:id="rId14"/>
    <p:sldLayoutId id="2147483745" r:id="rId15"/>
    <p:sldLayoutId id="2147483728" r:id="rId16"/>
    <p:sldLayoutId id="2147483737" r:id="rId17"/>
    <p:sldLayoutId id="2147483721" r:id="rId18"/>
    <p:sldLayoutId id="2147483723" r:id="rId19"/>
    <p:sldLayoutId id="2147483724" r:id="rId20"/>
    <p:sldLayoutId id="2147483727" r:id="rId21"/>
    <p:sldLayoutId id="2147483726" r:id="rId2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50000"/>
        <a:buFont typeface="Wingdings" pitchFamily="2" charset="2"/>
        <a:buChar char="§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15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47" y="0"/>
            <a:ext cx="9143245" cy="6857434"/>
          </a:xfrm>
          <a:prstGeom prst="rect">
            <a:avLst/>
          </a:prstGeom>
        </p:spPr>
      </p:pic>
      <p:sp>
        <p:nvSpPr>
          <p:cNvPr id="4" name="Tekstiruutu 3"/>
          <p:cNvSpPr txBox="1"/>
          <p:nvPr/>
        </p:nvSpPr>
        <p:spPr>
          <a:xfrm>
            <a:off x="329439" y="260648"/>
            <a:ext cx="744593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sz="2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Tapahtumia Etelä-Savossa 2016</a:t>
            </a:r>
          </a:p>
          <a:p>
            <a:pPr lvl="0"/>
            <a:r>
              <a:rPr lang="fi-FI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Elinikäinen oppiminen (ELO) ja nuorisotakuu</a:t>
            </a:r>
          </a:p>
          <a:p>
            <a:pPr lvl="0"/>
            <a:r>
              <a:rPr lang="fi-FI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Kalenterissa https://peda.net/hankkeet/eejn</a:t>
            </a:r>
            <a:endParaRPr lang="fi-FI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</a:endParaRPr>
          </a:p>
          <a:p>
            <a:endParaRPr lang="fi-FI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0" name="Tekstiruutu 49"/>
          <p:cNvSpPr txBox="1"/>
          <p:nvPr/>
        </p:nvSpPr>
        <p:spPr>
          <a:xfrm>
            <a:off x="4708023" y="2647056"/>
            <a:ext cx="11627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i-FI" sz="1000" b="1" dirty="0" smtClean="0"/>
          </a:p>
        </p:txBody>
      </p:sp>
      <p:pic>
        <p:nvPicPr>
          <p:cNvPr id="70" name="Kuva 6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1440693" y="4560090"/>
            <a:ext cx="139594" cy="856177"/>
          </a:xfrm>
          <a:prstGeom prst="rect">
            <a:avLst/>
          </a:prstGeom>
        </p:spPr>
      </p:pic>
      <p:pic>
        <p:nvPicPr>
          <p:cNvPr id="74" name="Kuva 7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3092534" y="3144901"/>
            <a:ext cx="123229" cy="755805"/>
          </a:xfrm>
          <a:prstGeom prst="rect">
            <a:avLst/>
          </a:prstGeom>
        </p:spPr>
      </p:pic>
      <p:pic>
        <p:nvPicPr>
          <p:cNvPr id="75" name="Kuva 7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4518717" y="3071465"/>
            <a:ext cx="114558" cy="718588"/>
          </a:xfrm>
          <a:prstGeom prst="rect">
            <a:avLst/>
          </a:prstGeom>
        </p:spPr>
      </p:pic>
      <p:pic>
        <p:nvPicPr>
          <p:cNvPr id="76" name="Kuva 7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5106129" y="2784544"/>
            <a:ext cx="113324" cy="695057"/>
          </a:xfrm>
          <a:prstGeom prst="rect">
            <a:avLst/>
          </a:prstGeom>
        </p:spPr>
      </p:pic>
      <p:pic>
        <p:nvPicPr>
          <p:cNvPr id="77" name="Kuva 7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8770775" y="2351865"/>
            <a:ext cx="136492" cy="856177"/>
          </a:xfrm>
          <a:prstGeom prst="rect">
            <a:avLst/>
          </a:prstGeom>
        </p:spPr>
      </p:pic>
      <p:pic>
        <p:nvPicPr>
          <p:cNvPr id="78" name="Kuva 7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5977446" y="5809749"/>
            <a:ext cx="140529" cy="861912"/>
          </a:xfrm>
          <a:prstGeom prst="rect">
            <a:avLst/>
          </a:prstGeom>
        </p:spPr>
      </p:pic>
      <p:pic>
        <p:nvPicPr>
          <p:cNvPr id="79" name="Kuva 7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6250644" y="4872164"/>
            <a:ext cx="137406" cy="861910"/>
          </a:xfrm>
          <a:prstGeom prst="rect">
            <a:avLst/>
          </a:prstGeom>
        </p:spPr>
      </p:pic>
      <p:sp>
        <p:nvSpPr>
          <p:cNvPr id="82" name="Tekstiruutu 81"/>
          <p:cNvSpPr txBox="1"/>
          <p:nvPr/>
        </p:nvSpPr>
        <p:spPr>
          <a:xfrm rot="5400000">
            <a:off x="7256324" y="4664582"/>
            <a:ext cx="35507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fi-FI" sz="800" dirty="0" smtClean="0"/>
              <a:t>Kuvat: Martti Hänninen ja </a:t>
            </a:r>
            <a:r>
              <a:rPr lang="fi-FI" sz="800" dirty="0" err="1" smtClean="0"/>
              <a:t>Kixit</a:t>
            </a:r>
            <a:r>
              <a:rPr lang="fi-FI" sz="800" dirty="0" smtClean="0"/>
              <a:t> Oy, </a:t>
            </a:r>
            <a:r>
              <a:rPr lang="fi-FI" sz="800" dirty="0" err="1" smtClean="0"/>
              <a:t>Heleen</a:t>
            </a:r>
            <a:r>
              <a:rPr lang="fi-FI" sz="800" dirty="0" smtClean="0"/>
              <a:t> Paukkunen</a:t>
            </a:r>
            <a:endParaRPr lang="fi-FI" sz="800" dirty="0"/>
          </a:p>
        </p:txBody>
      </p:sp>
      <p:sp>
        <p:nvSpPr>
          <p:cNvPr id="7" name="Tekstiruutu 6"/>
          <p:cNvSpPr txBox="1"/>
          <p:nvPr/>
        </p:nvSpPr>
        <p:spPr>
          <a:xfrm>
            <a:off x="514553" y="4816864"/>
            <a:ext cx="2304256" cy="769441"/>
          </a:xfrm>
          <a:prstGeom prst="rect">
            <a:avLst/>
          </a:prstGeom>
          <a:solidFill>
            <a:srgbClr val="FFFFFF">
              <a:alpha val="89804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100" dirty="0" smtClean="0"/>
              <a:t>Kuntien tapaamiset yms. </a:t>
            </a:r>
            <a:r>
              <a:rPr lang="fi-FI" sz="1100" dirty="0"/>
              <a:t>t</a:t>
            </a:r>
            <a:r>
              <a:rPr lang="fi-FI" sz="1100" dirty="0" smtClean="0"/>
              <a:t>oimijatapaamiset: nuorten ohjausverkostot, ELO, Ohjaamo &gt; raportointi</a:t>
            </a:r>
            <a:endParaRPr lang="fi-FI" sz="1100" dirty="0"/>
          </a:p>
        </p:txBody>
      </p:sp>
      <p:sp>
        <p:nvSpPr>
          <p:cNvPr id="84" name="Tekstiruutu 83"/>
          <p:cNvSpPr txBox="1"/>
          <p:nvPr/>
        </p:nvSpPr>
        <p:spPr>
          <a:xfrm>
            <a:off x="5171909" y="4753704"/>
            <a:ext cx="2304256" cy="1015663"/>
          </a:xfrm>
          <a:prstGeom prst="rect">
            <a:avLst/>
          </a:prstGeom>
          <a:solidFill>
            <a:srgbClr val="FFFFFF">
              <a:alpha val="89804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200" dirty="0"/>
              <a:t>Maahanmuuttajat tasavertaisiksi jäseniksi yhteiskuntaan – VII Uusi koulu -</a:t>
            </a:r>
            <a:r>
              <a:rPr lang="fi-FI" sz="1200" dirty="0" smtClean="0"/>
              <a:t>seminaari 6.4.</a:t>
            </a:r>
            <a:endParaRPr lang="fi-FI" sz="1200" b="1" dirty="0"/>
          </a:p>
          <a:p>
            <a:endParaRPr lang="fi-FI" sz="1200" dirty="0"/>
          </a:p>
        </p:txBody>
      </p:sp>
      <p:sp>
        <p:nvSpPr>
          <p:cNvPr id="86" name="Tekstiruutu 85"/>
          <p:cNvSpPr txBox="1"/>
          <p:nvPr/>
        </p:nvSpPr>
        <p:spPr>
          <a:xfrm>
            <a:off x="6825524" y="1951060"/>
            <a:ext cx="2304256" cy="523220"/>
          </a:xfrm>
          <a:prstGeom prst="rect">
            <a:avLst/>
          </a:prstGeom>
          <a:solidFill>
            <a:srgbClr val="FFFFFF">
              <a:alpha val="89804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Ohjaamo ja tuloksellisuus 1.2. Juva</a:t>
            </a:r>
            <a:endParaRPr lang="fi-FI" sz="1400" dirty="0"/>
          </a:p>
        </p:txBody>
      </p:sp>
      <p:sp>
        <p:nvSpPr>
          <p:cNvPr id="89" name="Tekstiruutu 88"/>
          <p:cNvSpPr txBox="1"/>
          <p:nvPr/>
        </p:nvSpPr>
        <p:spPr>
          <a:xfrm>
            <a:off x="687564" y="3558063"/>
            <a:ext cx="2304256" cy="30777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400" smtClean="0"/>
              <a:t>Ohjaamo</a:t>
            </a:r>
            <a:r>
              <a:rPr lang="fi-FI" sz="1400" b="1" smtClean="0"/>
              <a:t>-to</a:t>
            </a:r>
            <a:r>
              <a:rPr lang="fi-FI" sz="1400" smtClean="0"/>
              <a:t>imijat 8/2016</a:t>
            </a:r>
            <a:endParaRPr lang="fi-FI" sz="1400" dirty="0"/>
          </a:p>
        </p:txBody>
      </p:sp>
      <p:pic>
        <p:nvPicPr>
          <p:cNvPr id="90" name="Kuva 8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4497" y="5365221"/>
            <a:ext cx="1648723" cy="776005"/>
          </a:xfrm>
          <a:prstGeom prst="rect">
            <a:avLst/>
          </a:prstGeom>
        </p:spPr>
      </p:pic>
      <p:sp>
        <p:nvSpPr>
          <p:cNvPr id="21" name="Tekstiruutu 88"/>
          <p:cNvSpPr txBox="1"/>
          <p:nvPr/>
        </p:nvSpPr>
        <p:spPr>
          <a:xfrm>
            <a:off x="6769114" y="2547406"/>
            <a:ext cx="2304256" cy="30777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400" dirty="0" smtClean="0"/>
              <a:t>ISO ELO </a:t>
            </a:r>
            <a:r>
              <a:rPr lang="fi-FI" sz="1400" dirty="0" smtClean="0"/>
              <a:t>7.4.</a:t>
            </a:r>
            <a:endParaRPr lang="fi-FI" sz="1400" dirty="0"/>
          </a:p>
        </p:txBody>
      </p:sp>
      <p:sp>
        <p:nvSpPr>
          <p:cNvPr id="22" name="Tekstiruutu 88"/>
          <p:cNvSpPr txBox="1"/>
          <p:nvPr/>
        </p:nvSpPr>
        <p:spPr>
          <a:xfrm>
            <a:off x="2631486" y="3056365"/>
            <a:ext cx="2304256" cy="461665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200" dirty="0" smtClean="0"/>
              <a:t>Digitaalinen kaupunkiseikkailu  syys-lokakuu </a:t>
            </a:r>
            <a:endParaRPr lang="fi-FI" sz="1200" dirty="0"/>
          </a:p>
        </p:txBody>
      </p:sp>
      <p:sp>
        <p:nvSpPr>
          <p:cNvPr id="23" name="Tekstiruutu 88"/>
          <p:cNvSpPr txBox="1"/>
          <p:nvPr/>
        </p:nvSpPr>
        <p:spPr>
          <a:xfrm>
            <a:off x="6769114" y="3311626"/>
            <a:ext cx="2304256" cy="1154162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100" dirty="0" err="1" smtClean="0"/>
              <a:t>Slinnassa</a:t>
            </a:r>
            <a:r>
              <a:rPr lang="fi-FI" sz="1100" dirty="0" smtClean="0"/>
              <a:t> Kesätyö- ja koulutuspörssi 30.1., Pieksämäellä </a:t>
            </a:r>
            <a:r>
              <a:rPr lang="fi-FI" sz="1100" dirty="0" err="1" smtClean="0"/>
              <a:t>Rekry</a:t>
            </a:r>
            <a:r>
              <a:rPr lang="fi-FI" sz="1100" dirty="0" smtClean="0"/>
              <a:t>- ja </a:t>
            </a:r>
            <a:r>
              <a:rPr lang="fi-FI" sz="1100" dirty="0" err="1" smtClean="0"/>
              <a:t>koulutusreffit</a:t>
            </a:r>
            <a:r>
              <a:rPr lang="fi-FI" sz="1100" dirty="0" smtClean="0"/>
              <a:t> 4.2., MLI:ssä </a:t>
            </a:r>
            <a:r>
              <a:rPr lang="fi-FI" sz="1100" dirty="0" err="1" smtClean="0"/>
              <a:t>RekryON</a:t>
            </a:r>
            <a:r>
              <a:rPr lang="fi-FI" sz="1100" dirty="0" smtClean="0"/>
              <a:t>-viikko 8. – 12.2.</a:t>
            </a:r>
          </a:p>
          <a:p>
            <a:endParaRPr lang="fi-FI" sz="1400" dirty="0"/>
          </a:p>
        </p:txBody>
      </p:sp>
      <p:sp>
        <p:nvSpPr>
          <p:cNvPr id="24" name="Tekstiruutu 83"/>
          <p:cNvSpPr txBox="1"/>
          <p:nvPr/>
        </p:nvSpPr>
        <p:spPr>
          <a:xfrm>
            <a:off x="3083755" y="6171317"/>
            <a:ext cx="2304256" cy="600164"/>
          </a:xfrm>
          <a:prstGeom prst="rect">
            <a:avLst/>
          </a:prstGeom>
          <a:solidFill>
            <a:srgbClr val="FFFFFF">
              <a:alpha val="89804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100" dirty="0" smtClean="0"/>
              <a:t>ELO-pelto ja Nuorten pelto tarpeen mukaan, </a:t>
            </a:r>
            <a:r>
              <a:rPr lang="fi-FI" sz="1100" dirty="0"/>
              <a:t>o</a:t>
            </a:r>
            <a:r>
              <a:rPr lang="fi-FI" sz="1100" dirty="0" smtClean="0"/>
              <a:t>sin Ohjaamo-toimijoiden tapaamisina</a:t>
            </a:r>
            <a:endParaRPr lang="fi-FI" sz="1100" dirty="0"/>
          </a:p>
        </p:txBody>
      </p:sp>
      <p:pic>
        <p:nvPicPr>
          <p:cNvPr id="1026" name="Picture 2" descr="V:\ELY Etelä-Savo\TE-keskus\TYO-yksikkö\TNO_ELO\2014_TNO_ELO\Tavoitteet_ELO_Nuorisotakuu_2014-2016\030314_Kuva_Martti_Hanninen\Aurinko_teksteineen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36296" y="188640"/>
            <a:ext cx="1737384" cy="1008112"/>
          </a:xfrm>
          <a:prstGeom prst="rect">
            <a:avLst/>
          </a:prstGeom>
          <a:noFill/>
        </p:spPr>
      </p:pic>
      <p:pic>
        <p:nvPicPr>
          <p:cNvPr id="26" name="Kuva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820" y="5512695"/>
            <a:ext cx="1309573" cy="1008112"/>
          </a:xfrm>
          <a:prstGeom prst="rect">
            <a:avLst/>
          </a:prstGeom>
        </p:spPr>
      </p:pic>
      <p:grpSp>
        <p:nvGrpSpPr>
          <p:cNvPr id="27" name="Ryhmä 26"/>
          <p:cNvGrpSpPr/>
          <p:nvPr/>
        </p:nvGrpSpPr>
        <p:grpSpPr>
          <a:xfrm>
            <a:off x="7900229" y="4153216"/>
            <a:ext cx="1080120" cy="1872208"/>
            <a:chOff x="4708023" y="1080065"/>
            <a:chExt cx="1160151" cy="1673859"/>
          </a:xfrm>
        </p:grpSpPr>
        <p:pic>
          <p:nvPicPr>
            <p:cNvPr id="28" name="Kuva 27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53646" y="2469863"/>
              <a:ext cx="599112" cy="284061"/>
            </a:xfrm>
            <a:prstGeom prst="rect">
              <a:avLst/>
            </a:prstGeom>
          </p:spPr>
        </p:pic>
        <p:pic>
          <p:nvPicPr>
            <p:cNvPr id="29" name="Kuva 2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08023" y="1080065"/>
              <a:ext cx="1160151" cy="1556847"/>
            </a:xfrm>
            <a:prstGeom prst="rect">
              <a:avLst/>
            </a:prstGeom>
          </p:spPr>
        </p:pic>
      </p:grpSp>
      <p:pic>
        <p:nvPicPr>
          <p:cNvPr id="30" name="Kuva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2132856"/>
            <a:ext cx="360040" cy="736445"/>
          </a:xfrm>
          <a:prstGeom prst="rect">
            <a:avLst/>
          </a:prstGeom>
        </p:spPr>
      </p:pic>
      <p:sp>
        <p:nvSpPr>
          <p:cNvPr id="31" name="Kuvaselite-ellipsi 32"/>
          <p:cNvSpPr/>
          <p:nvPr/>
        </p:nvSpPr>
        <p:spPr>
          <a:xfrm>
            <a:off x="3345174" y="3788681"/>
            <a:ext cx="1584175" cy="1000342"/>
          </a:xfrm>
          <a:custGeom>
            <a:avLst/>
            <a:gdLst>
              <a:gd name="connsiteX0" fmla="*/ 796324 w 2730222"/>
              <a:gd name="connsiteY0" fmla="*/ 1361678 h 1210380"/>
              <a:gd name="connsiteX1" fmla="*/ 694253 w 2730222"/>
              <a:gd name="connsiteY1" fmla="*/ 1132260 h 1210380"/>
              <a:gd name="connsiteX2" fmla="*/ 778717 w 2730222"/>
              <a:gd name="connsiteY2" fmla="*/ 58679 h 1210380"/>
              <a:gd name="connsiteX3" fmla="*/ 1757870 w 2730222"/>
              <a:gd name="connsiteY3" fmla="*/ 25589 h 1210380"/>
              <a:gd name="connsiteX4" fmla="*/ 2299802 w 2730222"/>
              <a:gd name="connsiteY4" fmla="*/ 1046267 h 1210380"/>
              <a:gd name="connsiteX5" fmla="*/ 1188470 w 2730222"/>
              <a:gd name="connsiteY5" fmla="*/ 1205292 h 1210380"/>
              <a:gd name="connsiteX6" fmla="*/ 796324 w 2730222"/>
              <a:gd name="connsiteY6" fmla="*/ 1361678 h 1210380"/>
              <a:gd name="connsiteX0" fmla="*/ 796345 w 2730920"/>
              <a:gd name="connsiteY0" fmla="*/ 1361678 h 1361678"/>
              <a:gd name="connsiteX1" fmla="*/ 694274 w 2730920"/>
              <a:gd name="connsiteY1" fmla="*/ 1132260 h 1361678"/>
              <a:gd name="connsiteX2" fmla="*/ 778738 w 2730920"/>
              <a:gd name="connsiteY2" fmla="*/ 58679 h 1361678"/>
              <a:gd name="connsiteX3" fmla="*/ 1757891 w 2730920"/>
              <a:gd name="connsiteY3" fmla="*/ 25589 h 1361678"/>
              <a:gd name="connsiteX4" fmla="*/ 2299823 w 2730920"/>
              <a:gd name="connsiteY4" fmla="*/ 1046267 h 1361678"/>
              <a:gd name="connsiteX5" fmla="*/ 1007337 w 2730920"/>
              <a:gd name="connsiteY5" fmla="*/ 1162160 h 1361678"/>
              <a:gd name="connsiteX6" fmla="*/ 796345 w 2730920"/>
              <a:gd name="connsiteY6" fmla="*/ 1361678 h 1361678"/>
              <a:gd name="connsiteX0" fmla="*/ 771483 w 2730920"/>
              <a:gd name="connsiteY0" fmla="*/ 1622398 h 1622398"/>
              <a:gd name="connsiteX1" fmla="*/ 694274 w 2730920"/>
              <a:gd name="connsiteY1" fmla="*/ 1132260 h 1622398"/>
              <a:gd name="connsiteX2" fmla="*/ 778738 w 2730920"/>
              <a:gd name="connsiteY2" fmla="*/ 58679 h 1622398"/>
              <a:gd name="connsiteX3" fmla="*/ 1757891 w 2730920"/>
              <a:gd name="connsiteY3" fmla="*/ 25589 h 1622398"/>
              <a:gd name="connsiteX4" fmla="*/ 2299823 w 2730920"/>
              <a:gd name="connsiteY4" fmla="*/ 1046267 h 1622398"/>
              <a:gd name="connsiteX5" fmla="*/ 1007337 w 2730920"/>
              <a:gd name="connsiteY5" fmla="*/ 1162160 h 1622398"/>
              <a:gd name="connsiteX6" fmla="*/ 771483 w 2730920"/>
              <a:gd name="connsiteY6" fmla="*/ 1622398 h 1622398"/>
              <a:gd name="connsiteX0" fmla="*/ 771483 w 2730920"/>
              <a:gd name="connsiteY0" fmla="*/ 1948297 h 1948297"/>
              <a:gd name="connsiteX1" fmla="*/ 694274 w 2730920"/>
              <a:gd name="connsiteY1" fmla="*/ 1132260 h 1948297"/>
              <a:gd name="connsiteX2" fmla="*/ 778738 w 2730920"/>
              <a:gd name="connsiteY2" fmla="*/ 58679 h 1948297"/>
              <a:gd name="connsiteX3" fmla="*/ 1757891 w 2730920"/>
              <a:gd name="connsiteY3" fmla="*/ 25589 h 1948297"/>
              <a:gd name="connsiteX4" fmla="*/ 2299823 w 2730920"/>
              <a:gd name="connsiteY4" fmla="*/ 1046267 h 1948297"/>
              <a:gd name="connsiteX5" fmla="*/ 1007337 w 2730920"/>
              <a:gd name="connsiteY5" fmla="*/ 1162160 h 1948297"/>
              <a:gd name="connsiteX6" fmla="*/ 771483 w 2730920"/>
              <a:gd name="connsiteY6" fmla="*/ 1948297 h 1948297"/>
              <a:gd name="connsiteX0" fmla="*/ 936305 w 2730920"/>
              <a:gd name="connsiteY0" fmla="*/ 1979578 h 1979578"/>
              <a:gd name="connsiteX1" fmla="*/ 694274 w 2730920"/>
              <a:gd name="connsiteY1" fmla="*/ 1132260 h 1979578"/>
              <a:gd name="connsiteX2" fmla="*/ 778738 w 2730920"/>
              <a:gd name="connsiteY2" fmla="*/ 58679 h 1979578"/>
              <a:gd name="connsiteX3" fmla="*/ 1757891 w 2730920"/>
              <a:gd name="connsiteY3" fmla="*/ 25589 h 1979578"/>
              <a:gd name="connsiteX4" fmla="*/ 2299823 w 2730920"/>
              <a:gd name="connsiteY4" fmla="*/ 1046267 h 1979578"/>
              <a:gd name="connsiteX5" fmla="*/ 1007337 w 2730920"/>
              <a:gd name="connsiteY5" fmla="*/ 1162160 h 1979578"/>
              <a:gd name="connsiteX6" fmla="*/ 936305 w 2730920"/>
              <a:gd name="connsiteY6" fmla="*/ 1979578 h 1979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30920" h="1979578">
                <a:moveTo>
                  <a:pt x="936305" y="1979578"/>
                </a:moveTo>
                <a:lnTo>
                  <a:pt x="694274" y="1132260"/>
                </a:lnTo>
                <a:cubicBezTo>
                  <a:pt x="-268839" y="891332"/>
                  <a:pt x="-219898" y="269273"/>
                  <a:pt x="778738" y="58679"/>
                </a:cubicBezTo>
                <a:cubicBezTo>
                  <a:pt x="1084565" y="-5814"/>
                  <a:pt x="1433548" y="-17608"/>
                  <a:pt x="1757891" y="25589"/>
                </a:cubicBezTo>
                <a:cubicBezTo>
                  <a:pt x="2764998" y="159718"/>
                  <a:pt x="3066234" y="727067"/>
                  <a:pt x="2299823" y="1046267"/>
                </a:cubicBezTo>
                <a:cubicBezTo>
                  <a:pt x="2001800" y="1170390"/>
                  <a:pt x="1412809" y="1185617"/>
                  <a:pt x="1007337" y="1162160"/>
                </a:cubicBezTo>
                <a:lnTo>
                  <a:pt x="936305" y="1979578"/>
                </a:lnTo>
                <a:close/>
              </a:path>
            </a:pathLst>
          </a:cu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</a:rPr>
              <a:t>Jokainen </a:t>
            </a:r>
            <a:r>
              <a:rPr lang="fi-FI" sz="800" b="1" dirty="0">
                <a:solidFill>
                  <a:schemeClr val="bg1"/>
                </a:solidFill>
              </a:rPr>
              <a:t>voisi kokea </a:t>
            </a:r>
            <a:endParaRPr lang="fi-FI" sz="800" b="1" dirty="0" smtClean="0">
              <a:solidFill>
                <a:schemeClr val="bg1"/>
              </a:solidFill>
            </a:endParaRPr>
          </a:p>
          <a:p>
            <a:pPr algn="ctr"/>
            <a:r>
              <a:rPr lang="fi-FI" sz="800" b="1" dirty="0" smtClean="0">
                <a:solidFill>
                  <a:schemeClr val="bg1"/>
                </a:solidFill>
              </a:rPr>
              <a:t>olevansa </a:t>
            </a:r>
            <a:r>
              <a:rPr lang="fi-FI" sz="800" b="1" dirty="0">
                <a:solidFill>
                  <a:schemeClr val="bg1"/>
                </a:solidFill>
              </a:rPr>
              <a:t>oman elämänsä </a:t>
            </a:r>
            <a:r>
              <a:rPr lang="fi-FI" sz="800" b="1" dirty="0" smtClean="0">
                <a:solidFill>
                  <a:schemeClr val="bg1"/>
                </a:solidFill>
              </a:rPr>
              <a:t>tekijä.</a:t>
            </a:r>
          </a:p>
          <a:p>
            <a:pPr algn="ctr"/>
            <a:endParaRPr lang="fi-FI" sz="800" dirty="0">
              <a:solidFill>
                <a:schemeClr val="bg1"/>
              </a:solidFill>
            </a:endParaRPr>
          </a:p>
          <a:p>
            <a:pPr algn="ctr"/>
            <a:endParaRPr lang="fi-FI" sz="800" b="1" dirty="0" smtClean="0">
              <a:solidFill>
                <a:schemeClr val="bg1"/>
              </a:solidFill>
            </a:endParaRPr>
          </a:p>
          <a:p>
            <a:pPr algn="ctr"/>
            <a:endParaRPr lang="fi-FI" sz="800" b="1" dirty="0">
              <a:solidFill>
                <a:schemeClr val="bg1"/>
              </a:solidFill>
            </a:endParaRPr>
          </a:p>
          <a:p>
            <a:pPr algn="ctr"/>
            <a:endParaRPr lang="fi-FI" sz="800" b="1" dirty="0">
              <a:solidFill>
                <a:schemeClr val="bg1"/>
              </a:solidFill>
            </a:endParaRPr>
          </a:p>
        </p:txBody>
      </p:sp>
      <p:sp>
        <p:nvSpPr>
          <p:cNvPr id="32" name="Tekstiruutu 83"/>
          <p:cNvSpPr txBox="1"/>
          <p:nvPr/>
        </p:nvSpPr>
        <p:spPr>
          <a:xfrm>
            <a:off x="343307" y="3929041"/>
            <a:ext cx="2304256" cy="307777"/>
          </a:xfrm>
          <a:prstGeom prst="rect">
            <a:avLst/>
          </a:prstGeom>
          <a:solidFill>
            <a:srgbClr val="FFFFFF">
              <a:alpha val="89804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ISO ELO </a:t>
            </a:r>
            <a:r>
              <a:rPr lang="fi-FI" sz="1400" dirty="0" smtClean="0"/>
              <a:t>16.8.</a:t>
            </a:r>
            <a:endParaRPr lang="fi-FI" sz="1400" dirty="0"/>
          </a:p>
        </p:txBody>
      </p:sp>
      <p:sp>
        <p:nvSpPr>
          <p:cNvPr id="33" name="Tekstiruutu 88"/>
          <p:cNvSpPr txBox="1"/>
          <p:nvPr/>
        </p:nvSpPr>
        <p:spPr>
          <a:xfrm>
            <a:off x="4838756" y="3690636"/>
            <a:ext cx="2304256" cy="95410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400" dirty="0" smtClean="0"/>
              <a:t>Etelä-Savon </a:t>
            </a:r>
            <a:r>
              <a:rPr lang="fi-FI" sz="1400" dirty="0" smtClean="0"/>
              <a:t>nuorisotakuun, ohjauksen </a:t>
            </a:r>
            <a:r>
              <a:rPr lang="fi-FI" sz="1400" dirty="0" smtClean="0"/>
              <a:t>ja Ohjaamojen pvä 3.5. Rantasalmi</a:t>
            </a:r>
            <a:endParaRPr lang="fi-FI" sz="1400" dirty="0"/>
          </a:p>
        </p:txBody>
      </p:sp>
      <p:sp>
        <p:nvSpPr>
          <p:cNvPr id="34" name="Tekstiruutu 88"/>
          <p:cNvSpPr txBox="1"/>
          <p:nvPr/>
        </p:nvSpPr>
        <p:spPr>
          <a:xfrm>
            <a:off x="6804821" y="1619930"/>
            <a:ext cx="2304256" cy="30777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400" dirty="0" smtClean="0"/>
              <a:t>ISO ELO </a:t>
            </a:r>
            <a:r>
              <a:rPr lang="fi-FI" sz="1400" dirty="0" smtClean="0"/>
              <a:t>1.11. </a:t>
            </a:r>
            <a:endParaRPr lang="fi-FI" sz="1400" dirty="0"/>
          </a:p>
        </p:txBody>
      </p:sp>
      <p:sp>
        <p:nvSpPr>
          <p:cNvPr id="35" name="Tekstiruutu 83"/>
          <p:cNvSpPr txBox="1"/>
          <p:nvPr/>
        </p:nvSpPr>
        <p:spPr>
          <a:xfrm>
            <a:off x="3686628" y="2341493"/>
            <a:ext cx="2304256" cy="646331"/>
          </a:xfrm>
          <a:prstGeom prst="rect">
            <a:avLst/>
          </a:prstGeom>
          <a:solidFill>
            <a:srgbClr val="FFFFFF">
              <a:alpha val="89804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Ohjaamo-viikko 25. – 31.1. ja Elinikäisen oppimisen teemaviikko syyskuussa</a:t>
            </a:r>
            <a:endParaRPr lang="fi-FI" sz="1400" dirty="0"/>
          </a:p>
        </p:txBody>
      </p:sp>
      <p:sp>
        <p:nvSpPr>
          <p:cNvPr id="36" name="Tekstiruutu 83"/>
          <p:cNvSpPr txBox="1"/>
          <p:nvPr/>
        </p:nvSpPr>
        <p:spPr>
          <a:xfrm>
            <a:off x="6084168" y="1131673"/>
            <a:ext cx="2304256" cy="523220"/>
          </a:xfrm>
          <a:prstGeom prst="rect">
            <a:avLst/>
          </a:prstGeom>
          <a:solidFill>
            <a:srgbClr val="FFFFFF">
              <a:alpha val="89804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Nuorten foorumi 11-12/2016 </a:t>
            </a:r>
            <a:r>
              <a:rPr lang="fi-FI" sz="1400" dirty="0" smtClean="0"/>
              <a:t>Juvalla</a:t>
            </a:r>
            <a:endParaRPr lang="fi-FI" sz="1400" dirty="0"/>
          </a:p>
        </p:txBody>
      </p:sp>
      <p:sp>
        <p:nvSpPr>
          <p:cNvPr id="37" name="Tekstiruutu 83"/>
          <p:cNvSpPr txBox="1"/>
          <p:nvPr/>
        </p:nvSpPr>
        <p:spPr>
          <a:xfrm>
            <a:off x="878315" y="2348879"/>
            <a:ext cx="2304256" cy="523220"/>
          </a:xfrm>
          <a:prstGeom prst="rect">
            <a:avLst/>
          </a:prstGeom>
          <a:solidFill>
            <a:srgbClr val="FFFFFF">
              <a:alpha val="89804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Oma robotti! </a:t>
            </a:r>
            <a:r>
              <a:rPr lang="fi-FI" sz="1400" dirty="0"/>
              <a:t>t</a:t>
            </a:r>
            <a:r>
              <a:rPr lang="fi-FI" sz="1400" dirty="0" smtClean="0"/>
              <a:t>ms. osana DG 2016:ta</a:t>
            </a:r>
            <a:endParaRPr lang="fi-FI" sz="1400" dirty="0"/>
          </a:p>
        </p:txBody>
      </p:sp>
      <p:sp>
        <p:nvSpPr>
          <p:cNvPr id="38" name="Tekstiruutu 83"/>
          <p:cNvSpPr txBox="1"/>
          <p:nvPr/>
        </p:nvSpPr>
        <p:spPr>
          <a:xfrm>
            <a:off x="4533843" y="1687636"/>
            <a:ext cx="2304256" cy="461665"/>
          </a:xfrm>
          <a:prstGeom prst="rect">
            <a:avLst/>
          </a:prstGeom>
          <a:solidFill>
            <a:srgbClr val="FFFFFF">
              <a:alpha val="89804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Itä-Suomen ohjauksen päivät 3. – 4.11. P-Karjalassa</a:t>
            </a:r>
            <a:endParaRPr lang="fi-FI" sz="1200" dirty="0"/>
          </a:p>
        </p:txBody>
      </p:sp>
      <p:sp>
        <p:nvSpPr>
          <p:cNvPr id="39" name="Tekstiruutu 88"/>
          <p:cNvSpPr txBox="1"/>
          <p:nvPr/>
        </p:nvSpPr>
        <p:spPr>
          <a:xfrm>
            <a:off x="2339752" y="1844824"/>
            <a:ext cx="2304256" cy="461665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200" dirty="0" smtClean="0"/>
              <a:t>Yhteishaun teemapäivät keväällä ja syksyllä </a:t>
            </a:r>
            <a:endParaRPr lang="fi-FI" sz="1200" dirty="0"/>
          </a:p>
        </p:txBody>
      </p:sp>
      <p:sp>
        <p:nvSpPr>
          <p:cNvPr id="40" name="Tekstiruutu 88"/>
          <p:cNvSpPr txBox="1"/>
          <p:nvPr/>
        </p:nvSpPr>
        <p:spPr>
          <a:xfrm>
            <a:off x="40473" y="1527899"/>
            <a:ext cx="2304256" cy="30777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400" dirty="0" smtClean="0"/>
              <a:t>Ohjaamo-koulutus 11/2016</a:t>
            </a:r>
            <a:endParaRPr lang="fi-FI" sz="1400" dirty="0"/>
          </a:p>
        </p:txBody>
      </p:sp>
      <p:sp>
        <p:nvSpPr>
          <p:cNvPr id="41" name="Tekstiruutu 88"/>
          <p:cNvSpPr txBox="1"/>
          <p:nvPr/>
        </p:nvSpPr>
        <p:spPr>
          <a:xfrm>
            <a:off x="179512" y="6453336"/>
            <a:ext cx="2304256" cy="30777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400" dirty="0" smtClean="0">
                <a:solidFill>
                  <a:srgbClr val="002060"/>
                </a:solidFill>
              </a:rPr>
              <a:t>Päivitys </a:t>
            </a:r>
            <a:r>
              <a:rPr lang="fi-FI" sz="1400" dirty="0" smtClean="0">
                <a:solidFill>
                  <a:srgbClr val="002060"/>
                </a:solidFill>
              </a:rPr>
              <a:t>1</a:t>
            </a:r>
            <a:r>
              <a:rPr lang="fi-FI" sz="1400" dirty="0" smtClean="0">
                <a:solidFill>
                  <a:srgbClr val="002060"/>
                </a:solidFill>
              </a:rPr>
              <a:t>.4.2016</a:t>
            </a:r>
            <a:endParaRPr lang="fi-FI" sz="1400" dirty="0">
              <a:solidFill>
                <a:srgbClr val="002060"/>
              </a:solidFill>
            </a:endParaRPr>
          </a:p>
        </p:txBody>
      </p:sp>
      <p:pic>
        <p:nvPicPr>
          <p:cNvPr id="42" name="Kuva 4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4666318" y="3864033"/>
            <a:ext cx="136492" cy="856177"/>
          </a:xfrm>
          <a:prstGeom prst="rect">
            <a:avLst/>
          </a:prstGeom>
        </p:spPr>
      </p:pic>
      <p:pic>
        <p:nvPicPr>
          <p:cNvPr id="43" name="Kuva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4164172" y="4164735"/>
            <a:ext cx="136492" cy="856177"/>
          </a:xfrm>
          <a:prstGeom prst="rect">
            <a:avLst/>
          </a:prstGeom>
        </p:spPr>
      </p:pic>
      <p:pic>
        <p:nvPicPr>
          <p:cNvPr id="44" name="Kuva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8266720" y="2279857"/>
            <a:ext cx="136492" cy="856177"/>
          </a:xfrm>
          <a:prstGeom prst="rect">
            <a:avLst/>
          </a:prstGeom>
        </p:spPr>
      </p:pic>
      <p:pic>
        <p:nvPicPr>
          <p:cNvPr id="45" name="Kuva 4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2592822" y="4441567"/>
            <a:ext cx="139594" cy="856177"/>
          </a:xfrm>
          <a:prstGeom prst="rect">
            <a:avLst/>
          </a:prstGeom>
        </p:spPr>
      </p:pic>
      <p:pic>
        <p:nvPicPr>
          <p:cNvPr id="46" name="Kuva 4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5336586" y="5349814"/>
            <a:ext cx="139594" cy="856177"/>
          </a:xfrm>
          <a:prstGeom prst="rect">
            <a:avLst/>
          </a:prstGeom>
        </p:spPr>
      </p:pic>
      <p:pic>
        <p:nvPicPr>
          <p:cNvPr id="47" name="Kuva 4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6769286" y="2065302"/>
            <a:ext cx="139594" cy="856177"/>
          </a:xfrm>
          <a:prstGeom prst="rect">
            <a:avLst/>
          </a:prstGeom>
        </p:spPr>
      </p:pic>
      <p:pic>
        <p:nvPicPr>
          <p:cNvPr id="49" name="Kuva 4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612" y="4527200"/>
            <a:ext cx="1309573" cy="1008112"/>
          </a:xfrm>
          <a:prstGeom prst="rect">
            <a:avLst/>
          </a:prstGeom>
        </p:spPr>
      </p:pic>
      <p:sp>
        <p:nvSpPr>
          <p:cNvPr id="5" name="Suorakulmio 4"/>
          <p:cNvSpPr/>
          <p:nvPr/>
        </p:nvSpPr>
        <p:spPr>
          <a:xfrm>
            <a:off x="2585231" y="336276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52" name="Tekstiruutu 51"/>
          <p:cNvSpPr txBox="1"/>
          <p:nvPr/>
        </p:nvSpPr>
        <p:spPr>
          <a:xfrm>
            <a:off x="99358" y="2943056"/>
            <a:ext cx="2304256" cy="523220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400" dirty="0" smtClean="0"/>
              <a:t>Valtakunnallinen tai ELY-alueiden yhteinen tilaisuus</a:t>
            </a:r>
            <a:endParaRPr lang="fi-FI" sz="1400" dirty="0"/>
          </a:p>
        </p:txBody>
      </p:sp>
      <p:sp>
        <p:nvSpPr>
          <p:cNvPr id="53" name="Tekstiruutu 88"/>
          <p:cNvSpPr txBox="1"/>
          <p:nvPr/>
        </p:nvSpPr>
        <p:spPr>
          <a:xfrm>
            <a:off x="6341824" y="4567915"/>
            <a:ext cx="2304256" cy="30777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400" dirty="0" smtClean="0"/>
              <a:t>ISO ELO </a:t>
            </a:r>
            <a:r>
              <a:rPr lang="fi-FI" sz="1400" dirty="0" smtClean="0"/>
              <a:t>10.5.</a:t>
            </a:r>
            <a:endParaRPr lang="fi-FI" sz="1400" dirty="0"/>
          </a:p>
        </p:txBody>
      </p:sp>
      <p:sp>
        <p:nvSpPr>
          <p:cNvPr id="54" name="Tekstiruutu 88"/>
          <p:cNvSpPr txBox="1"/>
          <p:nvPr/>
        </p:nvSpPr>
        <p:spPr>
          <a:xfrm>
            <a:off x="1474145" y="4344301"/>
            <a:ext cx="2304256" cy="30777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400" dirty="0" smtClean="0"/>
              <a:t>KV-tilaisuus 10/2016?</a:t>
            </a:r>
            <a:endParaRPr lang="fi-FI" sz="1400" dirty="0"/>
          </a:p>
        </p:txBody>
      </p:sp>
      <p:sp>
        <p:nvSpPr>
          <p:cNvPr id="51" name="Tekstiruutu 83"/>
          <p:cNvSpPr txBox="1"/>
          <p:nvPr/>
        </p:nvSpPr>
        <p:spPr>
          <a:xfrm>
            <a:off x="5940153" y="2878617"/>
            <a:ext cx="2304256" cy="461665"/>
          </a:xfrm>
          <a:prstGeom prst="rect">
            <a:avLst/>
          </a:prstGeom>
          <a:solidFill>
            <a:srgbClr val="FFFFFF">
              <a:alpha val="89804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Nuorten kohtaaminen ja ohjaava työote 18.2. MLI</a:t>
            </a:r>
            <a:endParaRPr lang="fi-FI" sz="1200" dirty="0"/>
          </a:p>
        </p:txBody>
      </p:sp>
      <p:sp>
        <p:nvSpPr>
          <p:cNvPr id="55" name="Tekstiruutu 88"/>
          <p:cNvSpPr txBox="1"/>
          <p:nvPr/>
        </p:nvSpPr>
        <p:spPr>
          <a:xfrm>
            <a:off x="2109015" y="5560656"/>
            <a:ext cx="2304256" cy="707886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000" dirty="0" smtClean="0"/>
              <a:t>Nuorten tieto- ja neuvontapalvelun eli Koordinaatin koulutus auditoinnista ja itsearvioinnista 17.5. ja osaamiskartasta 8.9.</a:t>
            </a:r>
            <a:endParaRPr lang="fi-FI" sz="1000" dirty="0"/>
          </a:p>
        </p:txBody>
      </p:sp>
    </p:spTree>
    <p:extLst>
      <p:ext uri="{BB962C8B-B14F-4D97-AF65-F5344CB8AC3E}">
        <p14:creationId xmlns:p14="http://schemas.microsoft.com/office/powerpoint/2010/main" val="373040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LY_EA02_PowerP_________RGB[1]">
  <a:themeElements>
    <a:clrScheme name="ELY-värit">
      <a:dk1>
        <a:sysClr val="windowText" lastClr="000000"/>
      </a:dk1>
      <a:lt1>
        <a:srgbClr val="FFFFFF"/>
      </a:lt1>
      <a:dk2>
        <a:srgbClr val="58585A"/>
      </a:dk2>
      <a:lt2>
        <a:srgbClr val="D8D8D8"/>
      </a:lt2>
      <a:accent1>
        <a:srgbClr val="003883"/>
      </a:accent1>
      <a:accent2>
        <a:srgbClr val="779346"/>
      </a:accent2>
      <a:accent3>
        <a:srgbClr val="D9640C"/>
      </a:accent3>
      <a:accent4>
        <a:srgbClr val="4460A5"/>
      </a:accent4>
      <a:accent5>
        <a:srgbClr val="58585A"/>
      </a:accent5>
      <a:accent6>
        <a:srgbClr val="FDD078"/>
      </a:accent6>
      <a:hlink>
        <a:srgbClr val="D9640C"/>
      </a:hlink>
      <a:folHlink>
        <a:srgbClr val="D9640C"/>
      </a:folHlink>
    </a:clrScheme>
    <a:fontScheme name="ELY_font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eema 1">
        <a:dk1>
          <a:srgbClr val="59595B"/>
        </a:dk1>
        <a:lt1>
          <a:srgbClr val="FFFFFF"/>
        </a:lt1>
        <a:dk2>
          <a:srgbClr val="0081CC"/>
        </a:dk2>
        <a:lt2>
          <a:srgbClr val="A7A8AB"/>
        </a:lt2>
        <a:accent1>
          <a:srgbClr val="859FCB"/>
        </a:accent1>
        <a:accent2>
          <a:srgbClr val="D87F82"/>
        </a:accent2>
        <a:accent3>
          <a:srgbClr val="FFFFFF"/>
        </a:accent3>
        <a:accent4>
          <a:srgbClr val="4B4B4C"/>
        </a:accent4>
        <a:accent5>
          <a:srgbClr val="C2CDE2"/>
        </a:accent5>
        <a:accent6>
          <a:srgbClr val="C47275"/>
        </a:accent6>
        <a:hlink>
          <a:srgbClr val="7FD1ED"/>
        </a:hlink>
        <a:folHlink>
          <a:srgbClr val="F7BC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A3FAE1109520B4D82BC82EE2A1EAEDB" ma:contentTypeVersion="1" ma:contentTypeDescription="Luo uusi asiakirja." ma:contentTypeScope="" ma:versionID="1d7a705af14bccfecd86ced791765f61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4340a008e99365d80b71206bae222996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Ajoituksen alkamispäivämäärä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Ajoituksen päättymispäivämäärä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40CFD55B-6F5B-455B-B832-A905D73D147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B15C7FA-C064-493C-8450-B442FA6A30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516B3E77-6CB4-4439-A3AE-2DC86C8303D0}">
  <ds:schemaRefs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schemas.microsoft.com/sharepoint/v3"/>
    <ds:schemaRef ds:uri="http://purl.org/dc/dcmitype/"/>
    <ds:schemaRef ds:uri="http://purl.org/dc/elements/1.1/"/>
    <ds:schemaRef ds:uri="http://purl.org/dc/terms/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ELY_EA02_PowerP_________RGB[1]</Template>
  <TotalTime>2280</TotalTime>
  <Words>216</Words>
  <Application>Microsoft Office PowerPoint</Application>
  <PresentationFormat>Näytössä katseltava diaesitys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Arial Black</vt:lpstr>
      <vt:lpstr>Verdana</vt:lpstr>
      <vt:lpstr>Wingdings</vt:lpstr>
      <vt:lpstr>ELY_EA02_PowerP_________RGB[1]</vt:lpstr>
      <vt:lpstr>PowerPoint-esitys</vt:lpstr>
    </vt:vector>
  </TitlesOfParts>
  <Company>AVI ELY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Marjukka Manninen</dc:creator>
  <cp:lastModifiedBy>Toivakainen Tuija</cp:lastModifiedBy>
  <cp:revision>371</cp:revision>
  <cp:lastPrinted>2016-01-13T07:04:49Z</cp:lastPrinted>
  <dcterms:created xsi:type="dcterms:W3CDTF">2013-02-01T12:32:59Z</dcterms:created>
  <dcterms:modified xsi:type="dcterms:W3CDTF">2016-04-01T06:26:11Z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0x0101003A3FAE1109520B4D82BC82EE2A1EAEDB</vt:lpwstr>
  </property>
</Properties>
</file>