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354" r:id="rId3"/>
    <p:sldId id="306" r:id="rId4"/>
    <p:sldId id="352" r:id="rId5"/>
    <p:sldId id="351" r:id="rId6"/>
    <p:sldId id="353" r:id="rId7"/>
    <p:sldId id="326" r:id="rId8"/>
    <p:sldId id="334" r:id="rId9"/>
  </p:sldIdLst>
  <p:sldSz cx="9144000" cy="6858000" type="screen4x3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FF"/>
    <a:srgbClr val="008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EAE9A9-3399-4A74-BF4D-1DDB982A0E7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5422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875"/>
            <a:ext cx="54356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55664A-76C7-442D-A55E-78D0232745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368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47738"/>
            <a:fld id="{80A01944-4A51-4F09-AE0A-96F7975CF573}" type="slidenum">
              <a:rPr lang="fi-FI" altLang="fi-FI" smtClean="0"/>
              <a:pPr defTabSz="947738"/>
              <a:t>5</a:t>
            </a:fld>
            <a:endParaRPr lang="fi-FI" altLang="fi-FI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alt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5865813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pic>
        <p:nvPicPr>
          <p:cNvPr id="5" name="Picture 9" descr="TEMPOWERPOINT kan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8975"/>
            <a:ext cx="91440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89138"/>
            <a:ext cx="7772400" cy="17272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02100"/>
            <a:ext cx="6400800" cy="1271588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5940978-59AD-45AF-AE4C-5A5E4CFD4AA9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C5C94B1-6B74-4212-9E62-8E171EF3AAF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4E671-E9B2-4C20-BBDA-6A63E81E5FF2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814E3-A84E-4372-B3B1-3BEB3CFADB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133350"/>
            <a:ext cx="2105025" cy="55276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95288" y="133350"/>
            <a:ext cx="6167437" cy="5527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3966F-58B8-47CD-91A8-6C6B1A6FF2C7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8255A-37A2-4E8A-A127-8BA39FB33A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065FC-6606-4E36-BF26-A1F9807303E6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A881-B0D9-425D-949C-65BE3F7DBF2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7CDCC-D1D7-4AF5-AEAF-187FAA62AA22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EF8C5-385A-4244-BB03-FD9024D0F7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95288" y="1123950"/>
            <a:ext cx="4135437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83125" y="1123950"/>
            <a:ext cx="41370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843E2-0129-4158-B829-F2C3FD864E18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98D10-3564-4DB7-9765-F5041E0D395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F4A96-7D19-4CEC-9DB9-886B54F81E20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7D23F-AD2F-4554-BEC6-642B2A552B4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C830F-B760-4F3C-8A89-7A32A94F0A17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B5B63-7742-4D2E-9C7D-64D549CBA96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F3C86-DB3E-48A1-8A5A-05644976E81F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960D6-AF88-407E-9628-B5CE96B3E95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4D633-1B29-4850-9DFD-026B80F0CD85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37D8E-A909-4730-899A-B8E26737798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00447-8703-4300-964B-30D3CEEF81B1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00E6E-BC9D-49CA-BF19-6D0807029CF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426200"/>
            <a:ext cx="9144000" cy="431800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pic>
        <p:nvPicPr>
          <p:cNvPr id="1027" name="Picture 8" descr="TEMPOWERPOINT_sivu_sinine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68975"/>
            <a:ext cx="9144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3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123950"/>
            <a:ext cx="842486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32675" y="6616700"/>
            <a:ext cx="109061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763E30D-380A-44B7-940A-061EB56295D9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3513" y="6616700"/>
            <a:ext cx="2895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6167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F27E4DA-C949-4C16-8317-A9D4BD4BE7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65113" indent="-2651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1755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2pPr>
      <a:lvl3pPr marL="107632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43510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4pPr>
      <a:lvl5pPr marL="179387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22510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27082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31654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36226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727200"/>
          </a:xfrm>
        </p:spPr>
        <p:txBody>
          <a:bodyPr/>
          <a:lstStyle/>
          <a:p>
            <a:pPr eaLnBrk="1" hangingPunct="1"/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rgbClr val="FFFF00"/>
                </a:solidFill>
              </a:rPr>
              <a:t>Korkeasti koulutettujen palvelut ja työllisyystilanne</a:t>
            </a:r>
            <a:endParaRPr lang="fi-FI" sz="2400" dirty="0" smtClean="0">
              <a:solidFill>
                <a:srgbClr val="FFFF00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789040"/>
            <a:ext cx="6400800" cy="1368152"/>
          </a:xfrm>
        </p:spPr>
        <p:txBody>
          <a:bodyPr/>
          <a:lstStyle/>
          <a:p>
            <a:pPr eaLnBrk="1" hangingPunct="1"/>
            <a:r>
              <a:rPr lang="fi-FI" sz="2000" dirty="0" smtClean="0"/>
              <a:t>Korkeasti koulutettujen palveluiden työpaja, </a:t>
            </a:r>
          </a:p>
          <a:p>
            <a:pPr eaLnBrk="1" hangingPunct="1"/>
            <a:r>
              <a:rPr lang="fi-FI" sz="2000" dirty="0" smtClean="0"/>
              <a:t>Helsinki 24.9.2014</a:t>
            </a:r>
          </a:p>
          <a:p>
            <a:pPr eaLnBrk="1" hangingPunct="1"/>
            <a:endParaRPr lang="fi-FI" sz="2000" dirty="0" smtClean="0"/>
          </a:p>
          <a:p>
            <a:pPr eaLnBrk="1" hangingPunct="1"/>
            <a:r>
              <a:rPr lang="fi-FI" sz="2000" dirty="0" smtClean="0"/>
              <a:t>Teija Felt</a:t>
            </a:r>
          </a:p>
          <a:p>
            <a:pPr eaLnBrk="1" hangingPunct="1"/>
            <a:endParaRPr lang="fi-FI" sz="3200" dirty="0" smtClean="0"/>
          </a:p>
          <a:p>
            <a:pPr eaLnBrk="1" hangingPunct="1"/>
            <a:endParaRPr lang="fi-FI" sz="3200" dirty="0" smtClean="0"/>
          </a:p>
          <a:p>
            <a:pPr eaLnBrk="1" hangingPunct="1"/>
            <a:endParaRPr lang="fi-FI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smtClean="0"/>
              <a:t>Kysynnän rakenteen muutoksista</a:t>
            </a:r>
          </a:p>
        </p:txBody>
      </p:sp>
      <p:sp>
        <p:nvSpPr>
          <p:cNvPr id="4099" name="Sisällön paikkamerkki 2"/>
          <p:cNvSpPr>
            <a:spLocks noGrp="1"/>
          </p:cNvSpPr>
          <p:nvPr>
            <p:ph idx="1"/>
          </p:nvPr>
        </p:nvSpPr>
        <p:spPr>
          <a:xfrm>
            <a:off x="395288" y="333375"/>
            <a:ext cx="8424862" cy="4537075"/>
          </a:xfrm>
        </p:spPr>
        <p:txBody>
          <a:bodyPr/>
          <a:lstStyle/>
          <a:p>
            <a:pPr marL="457200" lvl="1" indent="0">
              <a:buFontTx/>
              <a:buNone/>
            </a:pPr>
            <a:endParaRPr lang="fi-FI" sz="1600" smtClean="0"/>
          </a:p>
          <a:p>
            <a:pPr marL="457200" lvl="1" indent="0">
              <a:buFontTx/>
              <a:buNone/>
            </a:pPr>
            <a:endParaRPr lang="fi-FI" sz="1600" smtClean="0"/>
          </a:p>
          <a:p>
            <a:pPr marL="457200" lvl="1" indent="0">
              <a:buFontTx/>
              <a:buNone/>
            </a:pPr>
            <a:endParaRPr lang="fi-FI" sz="1600" smtClean="0"/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fi-FI" sz="1600" b="1" smtClean="0"/>
              <a:t>Työvoiman tarpeeseen (mm. rekrytoinnit, työvoiman vähentäminen) liittyvät </a:t>
            </a:r>
            <a:br>
              <a:rPr lang="fi-FI" sz="1600" b="1" smtClean="0"/>
            </a:br>
            <a:r>
              <a:rPr lang="fi-FI" sz="1600" b="1" smtClean="0"/>
              <a:t>syklit ovat nopeutuneet ja jouston tarve lisääntynyt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fi-FI" sz="1600" smtClean="0"/>
              <a:t>Yritysten työvoiman tarpeet ovat monipuolistuneet (tehtävä- ja osaamisprofiilit)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fi-FI" sz="1600" smtClean="0"/>
              <a:t>Työn luonne on muuttunut ja laaja-alaistunut (moni- ja yhdistelmäosaamiset jne.)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fi-FI" sz="1600" smtClean="0"/>
              <a:t>Työntekijöiltä vaadittavat kvalifikaatiot painottuvat yhä enemmän henkilökohtaisiin ominaisuuksiin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fi-FI" sz="1600" smtClean="0"/>
              <a:t>Itsensä työllistäminen ja osa-aikainen työ yleistyvät työvoiman käyttömuotoina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fi-FI" sz="1600" smtClean="0"/>
              <a:t>Epätyypillisiin työsuhteisiin liittyvien työpaikkojen osuus on lisääntynyt selvästi enemmän julkisessa työnvälityksessä kuin koko työmarkkinassa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fi-FI" sz="1600" smtClean="0"/>
              <a:t>Yrittäjyyden ja palkkatyön välimaastossa tapahtuneen työn osuus ja muut itsensä työllistämisen ja oman osaamisen tai työpanoksen myynnin muodot ovat lisääntyneet (ns. välittömät paikat)</a:t>
            </a:r>
            <a:br>
              <a:rPr lang="fi-FI" sz="1600" smtClean="0"/>
            </a:br>
            <a:endParaRPr lang="fi-FI" sz="1600" smtClean="0"/>
          </a:p>
          <a:p>
            <a:pPr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fi-FI" sz="1600" b="1" smtClean="0"/>
              <a:t>Työpaikan ”epävarmuudesta”, työpaikan vaihtamisesta ja työn ja työttömyyden vuorottelusta tulossa yhä yleisempää</a:t>
            </a:r>
          </a:p>
          <a:p>
            <a:pPr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fi-FI" sz="1600" b="1" smtClean="0"/>
              <a:t>Perinteisillä menetelmillä ja hallintolähtöisillä toimintatavoilla matching-tehtävää on vaikeaa laadukkaasti ja tehokkaasti hoitaa</a:t>
            </a:r>
          </a:p>
          <a:p>
            <a:endParaRPr lang="fi-FI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395288" y="1333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fi-FI" sz="2800" b="1" i="1" u="sng" dirty="0" smtClean="0">
                <a:solidFill>
                  <a:srgbClr val="FF0000"/>
                </a:solidFill>
              </a:rPr>
              <a:t>Korkeasti koulutettujen tilanne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611561" y="980728"/>
            <a:ext cx="7992690" cy="4681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dirty="0" smtClean="0"/>
              <a:t>Korkeasti koulutettujen määrä on kasvanut  jo pitkään. </a:t>
            </a:r>
          </a:p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b="1" dirty="0" smtClean="0"/>
              <a:t>Nyt työttömistä noin 14,5%:lla on korkeakoulututkinto (alempi tai ylempi korkeakouluasteen tutkinto tai tutkijankoulutus)</a:t>
            </a:r>
          </a:p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dirty="0" smtClean="0"/>
              <a:t>Tammikuussa 2014 oli 43.300 työtöntä korkeasti koulutettua, elokuussa 2014  &gt; </a:t>
            </a:r>
            <a:r>
              <a:rPr lang="fi-FI" b="1" dirty="0" smtClean="0"/>
              <a:t>46.400 </a:t>
            </a:r>
            <a:r>
              <a:rPr lang="fi-FI" dirty="0" smtClean="0"/>
              <a:t>(TEM Työnvälitystilasto TK6A).</a:t>
            </a:r>
          </a:p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dirty="0" smtClean="0"/>
              <a:t>Korkeasti koulutettujen </a:t>
            </a:r>
            <a:r>
              <a:rPr lang="fi-FI" b="1" dirty="0" smtClean="0"/>
              <a:t>pitkäaikaistyöttömyys</a:t>
            </a:r>
            <a:r>
              <a:rPr lang="fi-FI" dirty="0" smtClean="0"/>
              <a:t> on kaksinkertaistunut viimeisen vuosikymmenen aikana: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fi-FI" dirty="0" smtClean="0"/>
              <a:t>yhteensä alempi- &amp;ylempi-&amp; tutkijakoulutus nyt </a:t>
            </a:r>
            <a:r>
              <a:rPr lang="fi-FI" b="1" dirty="0" smtClean="0"/>
              <a:t>noin 11 900</a:t>
            </a:r>
          </a:p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dirty="0" smtClean="0"/>
              <a:t>Korkeasti koulutettujen lisääntyvä ja pitkittyvä työttömyys on huolestuttava ilmiö: 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dirty="0" smtClean="0"/>
              <a:t>jos pitkään koulutukseen tehty arvokas investointi  johtaa työttömyyteen, kyseessä on merkittävä inhimillinen ja taloudellinen tappio. Koulutus ei ole ilmaista, vaikka opinnot olisivatkin.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</a:pPr>
            <a:endParaRPr lang="fi-FI" dirty="0" smtClean="0"/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fi-FI" b="1" dirty="0" smtClean="0">
                <a:solidFill>
                  <a:srgbClr val="FF0000"/>
                </a:solidFill>
              </a:rPr>
              <a:t>Korkeasti koulutettujen työnvälitykseen, ohjaukseen, neuvontaan ja palvelutarpeisiin tulee kiinnittää riittävästi huomioita</a:t>
            </a:r>
            <a:endParaRPr lang="fi-FI" b="1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sz="2000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sz="2000" dirty="0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4683125" y="1484313"/>
            <a:ext cx="4137025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sz="200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960D6-AF88-407E-9628-B5CE96B3E95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481A19-95E3-4C4E-8406-E842DCC833AC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3F3C86-DB3E-48A1-8A5A-05644976E81F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960D6-AF88-407E-9628-B5CE96B3E95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/>
        </p:nvGraphicFramePr>
        <p:xfrm>
          <a:off x="755576" y="836712"/>
          <a:ext cx="7200800" cy="4327362"/>
        </p:xfrm>
        <a:graphic>
          <a:graphicData uri="http://schemas.openxmlformats.org/drawingml/2006/table">
            <a:tbl>
              <a:tblPr/>
              <a:tblGrid>
                <a:gridCol w="2547663"/>
                <a:gridCol w="1217972"/>
                <a:gridCol w="1331254"/>
                <a:gridCol w="996877"/>
                <a:gridCol w="1107034"/>
              </a:tblGrid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Työttömät korkeasti koulutetut </a:t>
                      </a:r>
                      <a:endParaRPr lang="fi-FI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Kaikki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08/2013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08/2014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Muutos, lkm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Muutos,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 ALEMPI KORKEAKOULUASTE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20 680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24 361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3 681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17,8 %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 YLEMPI KORKEAKOULUASTE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18 358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20 507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2 149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11,7 %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 TUTKIJAKOULUTUSASTE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1 284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1 561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277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21,6 %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Muut (ei korkeakoulututk.)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249 923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273 004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23 081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9,2 %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Yhteensä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290 245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319 433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29 188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10,1 %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Vastavalmistuneet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08/2013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08/2014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Muutos, lkm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Muutos,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 ALEMPI KORKEAKOULUASTE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2 218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2 481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263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11,9 %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 YLEMPI KORKEAKOULUASTE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1 568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1 521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-47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-3,0 %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 TUTKIJAKOULUTUSASTE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86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89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3,5 %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Muut (ei korkeakoulututk.)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11 819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12 536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717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6,1 %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Yhteensä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15 691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16 627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936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6,0 %</a:t>
                      </a:r>
                      <a:endParaRPr lang="fi-FI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i-FI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5182979"/>
            <a:ext cx="878396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(TEM Työnvälitystilasto, TK6A. Työttömät ja muut työnhakijat koulutuksen mukaan)</a:t>
            </a:r>
            <a:endParaRPr kumimoji="0" 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Kuva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1928" y="476672"/>
            <a:ext cx="6994448" cy="50521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TE-hallinnon</a:t>
            </a:r>
            <a:r>
              <a:rPr lang="fi-FI" dirty="0" smtClean="0"/>
              <a:t> kehittämistoimet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395288" y="1052736"/>
            <a:ext cx="8424862" cy="4608289"/>
          </a:xfrm>
        </p:spPr>
        <p:txBody>
          <a:bodyPr/>
          <a:lstStyle/>
          <a:p>
            <a:r>
              <a:rPr lang="fi-FI" sz="1900" dirty="0" smtClean="0"/>
              <a:t>Yritysyhteistyötä ja yrityskäyntejä lisätty- lisätään edelleen</a:t>
            </a:r>
          </a:p>
          <a:p>
            <a:r>
              <a:rPr lang="fi-FI" sz="1900" dirty="0" smtClean="0"/>
              <a:t>Työtarjousten määrää on kasvatettu </a:t>
            </a:r>
          </a:p>
          <a:p>
            <a:r>
              <a:rPr lang="fi-FI" sz="1900" dirty="0" smtClean="0"/>
              <a:t>Alueellista ja ammatillista liikkuvuutta tehostettu</a:t>
            </a:r>
          </a:p>
          <a:p>
            <a:r>
              <a:rPr lang="fi-FI" sz="1900" dirty="0" smtClean="0"/>
              <a:t>Aktivointitoimia lisätty &amp; lisätään työttömyyden alkuvaiheessa; mm. työnhakuvalmennukset</a:t>
            </a:r>
          </a:p>
          <a:p>
            <a:r>
              <a:rPr lang="fi-FI" sz="1900" dirty="0" smtClean="0"/>
              <a:t>Koulutusneuvontaa&amp; uraneuvontaa myös puhelimitse saatavilla</a:t>
            </a:r>
          </a:p>
          <a:p>
            <a:r>
              <a:rPr lang="fi-FI" sz="1900" dirty="0" smtClean="0"/>
              <a:t>Yhteishankintoina lisätään kansainvälistymis- ja </a:t>
            </a:r>
            <a:r>
              <a:rPr lang="fi-FI" sz="1900" dirty="0" err="1" smtClean="0"/>
              <a:t>FEC-koulutusta</a:t>
            </a:r>
            <a:r>
              <a:rPr lang="fi-FI" sz="1900" dirty="0" smtClean="0"/>
              <a:t> alueilla</a:t>
            </a:r>
          </a:p>
          <a:p>
            <a:r>
              <a:rPr lang="fi-FI" sz="1900" dirty="0" smtClean="0"/>
              <a:t>Koulutusten hankintatoiminnan yhtenäistäminen ja erikoistuminen koko maassa käynnissä</a:t>
            </a:r>
          </a:p>
          <a:p>
            <a:r>
              <a:rPr lang="fi-FI" sz="1900" dirty="0" smtClean="0"/>
              <a:t>Omaehtoinen opiskelu työttömyysturvalla mahdollisuus esim. loppuunsaattaa opinnot, hankkia erikoisosaamista</a:t>
            </a:r>
          </a:p>
          <a:p>
            <a:r>
              <a:rPr lang="fi-FI" sz="1900" dirty="0" smtClean="0"/>
              <a:t>Yrittäjyys, yrittäjyysvalmennukset!</a:t>
            </a:r>
          </a:p>
          <a:p>
            <a:r>
              <a:rPr lang="fi-FI" sz="1900" dirty="0" err="1" smtClean="0"/>
              <a:t>EURES-mahdollisuudet</a:t>
            </a:r>
            <a:endParaRPr lang="fi-FI" sz="1900" dirty="0" smtClean="0"/>
          </a:p>
          <a:p>
            <a:r>
              <a:rPr lang="fi-FI" sz="1900" dirty="0" smtClean="0"/>
              <a:t>Nuorisotakuun toimet jatkuvat, eri toimijoiden välinen yhteistyö tiivistynyt</a:t>
            </a:r>
          </a:p>
          <a:p>
            <a:endParaRPr lang="fi-FI" sz="190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3F3C86-DB3E-48A1-8A5A-05644976E81F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960D6-AF88-407E-9628-B5CE96B3E95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3F3C86-DB3E-48A1-8A5A-05644976E81F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960D6-AF88-407E-9628-B5CE96B3E950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4" name="Dian numeron paikkamerkki 1"/>
          <p:cNvSpPr txBox="1">
            <a:spLocks/>
          </p:cNvSpPr>
          <p:nvPr/>
        </p:nvSpPr>
        <p:spPr bwMode="auto">
          <a:xfrm>
            <a:off x="8685213" y="67691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DF4E31-432D-4489-94C2-940B0B5D1ADD}" type="slidenum">
              <a:rPr kumimoji="0" lang="fi-FI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Dian numeron paikkamerkki 3"/>
          <p:cNvSpPr txBox="1">
            <a:spLocks/>
          </p:cNvSpPr>
          <p:nvPr/>
        </p:nvSpPr>
        <p:spPr bwMode="auto">
          <a:xfrm>
            <a:off x="8685213" y="67691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/>
            <a:fld id="{EE44D192-B669-4502-91A6-DC0A8778ECF9}" type="slidenum">
              <a:rPr lang="fi-FI" sz="800">
                <a:solidFill>
                  <a:srgbClr val="FFFFFF"/>
                </a:solidFill>
              </a:rPr>
              <a:pPr algn="r"/>
              <a:t>7</a:t>
            </a:fld>
            <a:endParaRPr lang="fi-FI" sz="800">
              <a:solidFill>
                <a:srgbClr val="FFFFFF"/>
              </a:solidFill>
            </a:endParaRPr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547688" y="2857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endParaRPr lang="fi-FI" sz="2800" b="1">
              <a:solidFill>
                <a:schemeClr val="tx2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47688" y="2857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fi-FI" sz="2800" b="1" dirty="0" smtClean="0">
                <a:solidFill>
                  <a:schemeClr val="tx2"/>
                </a:solidFill>
              </a:rPr>
              <a:t>Pohdittavaa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83568" y="1196752"/>
            <a:ext cx="7992888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lvl="0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b="1" i="1" dirty="0" smtClean="0"/>
              <a:t>Miten edistetään verkostoyhteistyötä?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Roolit ja vastuut yhteistyössä hyvä kirkastaa (mitä toimia voivat korkeakoulut lisätä esim. työnhakuvalmennusta opintojen päättyessä?, miten </a:t>
            </a:r>
            <a:r>
              <a:rPr lang="fi-FI" sz="1700" dirty="0" err="1" smtClean="0"/>
              <a:t>TE-toimiston</a:t>
            </a:r>
            <a:r>
              <a:rPr lang="fi-FI" sz="1700" dirty="0" smtClean="0"/>
              <a:t> palveluja on kehitettävä? Mitä yhdessä?) 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Sovitaan alueilla yhteistyökäytännöistä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Lisätään tiedonkulkua  ja palvelujen esittelyä/ </a:t>
            </a:r>
            <a:r>
              <a:rPr lang="fi-FI" sz="1700" dirty="0" err="1" smtClean="0"/>
              <a:t>TE-hallinto</a:t>
            </a:r>
            <a:endParaRPr lang="fi-FI" sz="1700" dirty="0" smtClean="0"/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Korkeasti koulutettujen osaamiseen perehtyminen - millaisiin tehtäviin tutkinnot valmistavat?/ korkeakoulut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Alkukartoitus&gt; asiakkaan tilanne huomioitava </a:t>
            </a:r>
            <a:r>
              <a:rPr lang="fi-FI" sz="1700" b="1" i="1" dirty="0" smtClean="0"/>
              <a:t>kokonaisvaltaisesti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Ennakointitietojen hyödyntäminen </a:t>
            </a:r>
            <a:r>
              <a:rPr lang="fi-FI" sz="1700" dirty="0" err="1" smtClean="0"/>
              <a:t>TE-toimistoissa</a:t>
            </a:r>
            <a:r>
              <a:rPr lang="fi-FI" sz="1700" dirty="0" smtClean="0"/>
              <a:t>, </a:t>
            </a:r>
            <a:r>
              <a:rPr lang="fi-FI" sz="1700" dirty="0" err="1" smtClean="0"/>
              <a:t>ForeAmmatti</a:t>
            </a:r>
            <a:r>
              <a:rPr lang="fi-FI" sz="1700" dirty="0" smtClean="0"/>
              <a:t> käyttöön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Yhteishankintakoulutukset: yhteistyössä </a:t>
            </a:r>
            <a:r>
              <a:rPr lang="fi-FI" sz="1700" dirty="0" err="1" smtClean="0"/>
              <a:t>korkeakoulut-TE-toimisto-yritykset</a:t>
            </a:r>
            <a:endParaRPr lang="fi-FI" sz="1700" dirty="0" smtClean="0"/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Mahdollistetaan henkilökohtainen ohjaus (korkeakoulut, </a:t>
            </a:r>
            <a:r>
              <a:rPr lang="fi-FI" sz="1700" dirty="0" err="1" smtClean="0"/>
              <a:t>TE-hallinto</a:t>
            </a:r>
            <a:r>
              <a:rPr lang="fi-FI" sz="1700" dirty="0" smtClean="0"/>
              <a:t>, ammattijärjestöt)  f2f , puhelimitse, </a:t>
            </a:r>
            <a:r>
              <a:rPr lang="fi-FI" sz="1700" dirty="0" err="1" smtClean="0"/>
              <a:t>somessa</a:t>
            </a:r>
            <a:endParaRPr lang="fi-FI" sz="1700" dirty="0" smtClean="0"/>
          </a:p>
          <a:p>
            <a:pPr marL="265113" lvl="0" indent="-265113">
              <a:lnSpc>
                <a:spcPct val="90000"/>
              </a:lnSpc>
              <a:spcBef>
                <a:spcPct val="20000"/>
              </a:spcBef>
            </a:pPr>
            <a:endParaRPr lang="fi-FI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r>
              <a:rPr lang="fi-FI" b="1" i="1" dirty="0" smtClean="0"/>
              <a:t> </a:t>
            </a:r>
            <a:endParaRPr lang="fi-FI" b="1" i="1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835525" y="1636713"/>
            <a:ext cx="4137025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sz="2000"/>
          </a:p>
        </p:txBody>
      </p:sp>
      <p:sp>
        <p:nvSpPr>
          <p:cNvPr id="10" name="Päivämäärän paikkamerkki 12"/>
          <p:cNvSpPr txBox="1">
            <a:spLocks/>
          </p:cNvSpPr>
          <p:nvPr/>
        </p:nvSpPr>
        <p:spPr bwMode="auto">
          <a:xfrm>
            <a:off x="7585075" y="6769100"/>
            <a:ext cx="109061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807DAB-2557-4EDF-8235-42237EE97B83}" type="datetime1">
              <a:rPr kumimoji="0" lang="fi-FI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18.11.2014</a:t>
            </a:fld>
            <a:endParaRPr kumimoji="0" lang="fi-FI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3F3C86-DB3E-48A1-8A5A-05644976E81F}" type="datetime1">
              <a:rPr lang="fi-FI" smtClean="0"/>
              <a:pPr>
                <a:defRPr/>
              </a:pPr>
              <a:t>18.11.2014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960D6-AF88-407E-9628-B5CE96B3E95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sp>
        <p:nvSpPr>
          <p:cNvPr id="4" name="Dian numeron paikkamerkki 1"/>
          <p:cNvSpPr txBox="1">
            <a:spLocks/>
          </p:cNvSpPr>
          <p:nvPr/>
        </p:nvSpPr>
        <p:spPr bwMode="auto">
          <a:xfrm>
            <a:off x="8685213" y="67691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DF4E31-432D-4489-94C2-940B0B5D1ADD}" type="slidenum">
              <a:rPr kumimoji="0" lang="fi-FI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Dian numeron paikkamerkki 3"/>
          <p:cNvSpPr txBox="1">
            <a:spLocks/>
          </p:cNvSpPr>
          <p:nvPr/>
        </p:nvSpPr>
        <p:spPr bwMode="auto">
          <a:xfrm>
            <a:off x="8685213" y="67691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/>
            <a:fld id="{EE44D192-B669-4502-91A6-DC0A8778ECF9}" type="slidenum">
              <a:rPr lang="fi-FI" sz="800">
                <a:solidFill>
                  <a:srgbClr val="FFFFFF"/>
                </a:solidFill>
              </a:rPr>
              <a:pPr algn="r"/>
              <a:t>8</a:t>
            </a:fld>
            <a:endParaRPr lang="fi-FI" sz="800">
              <a:solidFill>
                <a:srgbClr val="FFFFFF"/>
              </a:solidFill>
            </a:endParaRPr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547688" y="2857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endParaRPr lang="fi-FI" sz="2800" b="1">
              <a:solidFill>
                <a:schemeClr val="tx2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47688" y="2857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fi-FI" sz="2800" b="1" dirty="0" smtClean="0">
                <a:solidFill>
                  <a:schemeClr val="tx2"/>
                </a:solidFill>
              </a:rPr>
              <a:t> 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11560" y="1052736"/>
            <a:ext cx="7848153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fi-FI" sz="1700" dirty="0" smtClean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fi-FI" sz="1700" dirty="0" smtClean="0"/>
              <a:t>Palveluissa ja niiden hankinnassa huomioidaan myös ryhmä- ja vertaistuen mahdollisuudet , yhdessä tuotettavat palvelut sekä palveluiden hankinta kumppaneilta tai ulkopuoliselta tuottajalta ostopalveluna</a:t>
            </a:r>
          </a:p>
          <a:p>
            <a:pPr marL="265113" indent="-26511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fi-FI" sz="1700" dirty="0" smtClean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fi-FI" sz="1700" b="1" dirty="0" smtClean="0">
                <a:solidFill>
                  <a:srgbClr val="FF0000"/>
                </a:solidFill>
              </a:rPr>
              <a:t>Yhdyshenkilöverkoston tehtäviä: 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fi-FI" sz="1700" dirty="0" smtClean="0">
                <a:solidFill>
                  <a:srgbClr val="FF0000"/>
                </a:solidFill>
              </a:rPr>
              <a:t>Verkostoyhteistyökäytännöistä </a:t>
            </a:r>
            <a:r>
              <a:rPr lang="fi-FI" sz="1700" smtClean="0">
                <a:solidFill>
                  <a:srgbClr val="FF0000"/>
                </a:solidFill>
              </a:rPr>
              <a:t>sopiminen alueilla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fi-FI" sz="1700" dirty="0" smtClean="0">
                <a:solidFill>
                  <a:srgbClr val="FF0000"/>
                </a:solidFill>
              </a:rPr>
              <a:t>Varmistaa yhtenäiset, valtakunnalliset ja laadukkaat palvelut korkeasti koulutetuille  &gt;&gt;&gt; työllistyminen  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fi-FI" sz="1700" dirty="0" smtClean="0">
                <a:solidFill>
                  <a:srgbClr val="FF0000"/>
                </a:solidFill>
              </a:rPr>
              <a:t>Tiedonkulusta huolehtiminen puolin ja toisin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fi-FI" sz="1700" dirty="0" smtClean="0">
                <a:solidFill>
                  <a:srgbClr val="FF0000"/>
                </a:solidFill>
              </a:rPr>
              <a:t>Hyvien käytäntöjen jakaminen &amp; uusien ideoiden tuottaminen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fi-FI" sz="1700" dirty="0" smtClean="0">
                <a:solidFill>
                  <a:srgbClr val="FF0000"/>
                </a:solidFill>
              </a:rPr>
              <a:t>Verkostoyhteistyön koordinointi alueilla</a:t>
            </a:r>
          </a:p>
          <a:p>
            <a:pPr marL="722313" lvl="1" indent="-265113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fi-FI" sz="1700" dirty="0" smtClean="0">
                <a:solidFill>
                  <a:srgbClr val="FF0000"/>
                </a:solidFill>
              </a:rPr>
              <a:t>Valtakunnallisten kehittämistilaisuuksien valmistelu yhdessä </a:t>
            </a:r>
            <a:r>
              <a:rPr lang="fi-FI" sz="1700" dirty="0" err="1" smtClean="0">
                <a:solidFill>
                  <a:srgbClr val="FF0000"/>
                </a:solidFill>
              </a:rPr>
              <a:t>TEMin</a:t>
            </a:r>
            <a:r>
              <a:rPr lang="fi-FI" sz="1700" dirty="0" smtClean="0">
                <a:solidFill>
                  <a:srgbClr val="FF0000"/>
                </a:solidFill>
              </a:rPr>
              <a:t> kanssa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r>
              <a:rPr lang="fi-FI" b="1" i="1" dirty="0" smtClean="0"/>
              <a:t> </a:t>
            </a:r>
            <a:endParaRPr lang="fi-FI" b="1" i="1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dirty="0"/>
          </a:p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835525" y="1636713"/>
            <a:ext cx="4137025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lnSpc>
                <a:spcPct val="90000"/>
              </a:lnSpc>
              <a:spcBef>
                <a:spcPct val="20000"/>
              </a:spcBef>
            </a:pPr>
            <a:endParaRPr lang="fi-FI" sz="2000"/>
          </a:p>
        </p:txBody>
      </p:sp>
      <p:sp>
        <p:nvSpPr>
          <p:cNvPr id="10" name="Päivämäärän paikkamerkki 12"/>
          <p:cNvSpPr txBox="1">
            <a:spLocks/>
          </p:cNvSpPr>
          <p:nvPr/>
        </p:nvSpPr>
        <p:spPr bwMode="auto">
          <a:xfrm>
            <a:off x="7585075" y="6769100"/>
            <a:ext cx="109061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807DAB-2557-4EDF-8235-42237EE97B83}" type="datetime1">
              <a:rPr kumimoji="0" lang="fi-FI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18.11.2014</a:t>
            </a:fld>
            <a:endParaRPr kumimoji="0" lang="fi-FI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549F"/>
      </a:dk2>
      <a:lt2>
        <a:srgbClr val="808080"/>
      </a:lt2>
      <a:accent1>
        <a:srgbClr val="009FDA"/>
      </a:accent1>
      <a:accent2>
        <a:srgbClr val="00B299"/>
      </a:accent2>
      <a:accent3>
        <a:srgbClr val="FFFFFF"/>
      </a:accent3>
      <a:accent4>
        <a:srgbClr val="000000"/>
      </a:accent4>
      <a:accent5>
        <a:srgbClr val="AACDEA"/>
      </a:accent5>
      <a:accent6>
        <a:srgbClr val="00A18A"/>
      </a:accent6>
      <a:hlink>
        <a:srgbClr val="92D401"/>
      </a:hlink>
      <a:folHlink>
        <a:srgbClr val="00A551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549F"/>
        </a:dk2>
        <a:lt2>
          <a:srgbClr val="808080"/>
        </a:lt2>
        <a:accent1>
          <a:srgbClr val="009FDA"/>
        </a:accent1>
        <a:accent2>
          <a:srgbClr val="00B299"/>
        </a:accent2>
        <a:accent3>
          <a:srgbClr val="FFFFFF"/>
        </a:accent3>
        <a:accent4>
          <a:srgbClr val="000000"/>
        </a:accent4>
        <a:accent5>
          <a:srgbClr val="AACDEA"/>
        </a:accent5>
        <a:accent6>
          <a:srgbClr val="00A18A"/>
        </a:accent6>
        <a:hlink>
          <a:srgbClr val="92D401"/>
        </a:hlink>
        <a:folHlink>
          <a:srgbClr val="00A5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3047</TotalTime>
  <Words>508</Words>
  <Application>Microsoft Office PowerPoint</Application>
  <PresentationFormat>Näytössä katseltava diaesitys (4:3)</PresentationFormat>
  <Paragraphs>146</Paragraphs>
  <Slides>8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Oletusrakenne</vt:lpstr>
      <vt:lpstr>   Korkeasti koulutettujen palvelut ja työllisyystilanne</vt:lpstr>
      <vt:lpstr>Kysynnän rakenteen muutoksista</vt:lpstr>
      <vt:lpstr>PowerPoint-esitys</vt:lpstr>
      <vt:lpstr>PowerPoint-esitys</vt:lpstr>
      <vt:lpstr>PowerPoint-esitys</vt:lpstr>
      <vt:lpstr>TE-hallinnon kehittämistoimet</vt:lpstr>
      <vt:lpstr>PowerPoint-esitys</vt:lpstr>
      <vt:lpstr>PowerPoint-esitys</vt:lpstr>
    </vt:vector>
  </TitlesOfParts>
  <Company>Työ- ja elinkeinoministeriö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mallipohja</dc:title>
  <dc:creator>Pixelpress Oy / Juha Vilkki</dc:creator>
  <cp:lastModifiedBy>Karlsson Ulla-Jill</cp:lastModifiedBy>
  <cp:revision>265</cp:revision>
  <dcterms:created xsi:type="dcterms:W3CDTF">2007-12-11T07:21:35Z</dcterms:created>
  <dcterms:modified xsi:type="dcterms:W3CDTF">2014-11-18T09:19:38Z</dcterms:modified>
</cp:coreProperties>
</file>