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1" r:id="rId9"/>
    <p:sldId id="271" r:id="rId10"/>
    <p:sldId id="262" r:id="rId11"/>
    <p:sldId id="263" r:id="rId12"/>
    <p:sldId id="264" r:id="rId13"/>
    <p:sldId id="265" r:id="rId14"/>
    <p:sldId id="272" r:id="rId15"/>
    <p:sldId id="266" r:id="rId16"/>
    <p:sldId id="273" r:id="rId17"/>
    <p:sldId id="267" r:id="rId18"/>
    <p:sldId id="268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1"/>
    <p:restoredTop sz="94670"/>
  </p:normalViewPr>
  <p:slideViewPr>
    <p:cSldViewPr>
      <p:cViewPr varScale="1">
        <p:scale>
          <a:sx n="108" d="100"/>
          <a:sy n="108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26.2.2021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1DBBF1-3229-4BD9-B3D1-B4CA571E7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1587599"/>
            <a:ext cx="9141618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C87C3E-1040-4EE4-9BDB-9537F7A1B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2" y="1712256"/>
            <a:ext cx="9141618" cy="34334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503" y="1875822"/>
            <a:ext cx="7950994" cy="1857374"/>
          </a:xfrm>
        </p:spPr>
        <p:txBody>
          <a:bodyPr>
            <a:normAutofit/>
          </a:bodyPr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503" y="3941508"/>
            <a:ext cx="7950994" cy="736980"/>
          </a:xfrm>
        </p:spPr>
        <p:txBody>
          <a:bodyPr>
            <a:normAutofit/>
          </a:bodyPr>
          <a:lstStyle/>
          <a:p>
            <a:r>
              <a:rPr lang="fi-FI" b="1" dirty="0"/>
              <a:t>Luku 9: Tupakkatuotteet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D5A0B-CDD7-427C-AA42-2EECFDFA1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5270402"/>
            <a:ext cx="9141618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54EEF01-190A-468F-A13C-CD98AC1C7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2998" y="5123318"/>
            <a:ext cx="6858001" cy="91168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2200" b="1">
                <a:solidFill>
                  <a:srgbClr val="FFFFFF"/>
                </a:solidFill>
              </a:rPr>
              <a:t>Suomen tupakkapolitiikka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fi-FI" sz="1700"/>
              <a:t>tupakkapolitiikan keskeisimmät toteuttamisalueet ja -keinot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1700"/>
              <a:t>terveyskasvatus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1700"/>
              <a:t>hintapolitiikka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1700"/>
              <a:t>rajoitukset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1700"/>
              <a:t>tutkimus ja kehitys</a:t>
            </a:r>
          </a:p>
          <a:p>
            <a:r>
              <a:rPr lang="fi-FI" sz="1700"/>
              <a:t>tupakkalainsäädännön tavoitteena</a:t>
            </a:r>
          </a:p>
          <a:p>
            <a:pPr lvl="1"/>
            <a:r>
              <a:rPr lang="fi-FI" sz="1700"/>
              <a:t>vähentää tupakointia ja tupakasta johtuvia terveyshaittoja</a:t>
            </a:r>
          </a:p>
          <a:p>
            <a:pPr lvl="1"/>
            <a:r>
              <a:rPr lang="fi-FI" sz="1700"/>
              <a:t>suojella uusia sukupolvia tupakalta</a:t>
            </a:r>
          </a:p>
          <a:p>
            <a:pPr lvl="1"/>
            <a:r>
              <a:rPr lang="fi-FI" sz="1700"/>
              <a:t>taata, ettei kukaan vastoin tahtoaan altistu tupakansavulle</a:t>
            </a:r>
          </a:p>
          <a:p>
            <a:r>
              <a:rPr lang="fi-FI" sz="1700"/>
              <a:t>Suomi tupakkapolitiikan edelläkävijämaita maailmassa </a:t>
            </a:r>
          </a:p>
          <a:p>
            <a:r>
              <a:rPr lang="fi-FI" sz="1700"/>
              <a:t>v. 2014 EU:n </a:t>
            </a:r>
            <a:r>
              <a:rPr lang="fi-FI" sz="1700" b="1"/>
              <a:t>tupakkatuotedirektiivin</a:t>
            </a:r>
            <a:r>
              <a:rPr lang="fi-FI" sz="1700"/>
              <a:t> tarkoituksena vähentää tupakkatuotteiden käyttöä 2 % viiden vuoden kuluessa</a:t>
            </a:r>
          </a:p>
        </p:txBody>
      </p:sp>
    </p:spTree>
    <p:extLst>
      <p:ext uri="{BB962C8B-B14F-4D97-AF65-F5344CB8AC3E}">
        <p14:creationId xmlns:p14="http://schemas.microsoft.com/office/powerpoint/2010/main" val="969346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Tupakoinnin vähentyminen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fi-FI" sz="1700"/>
              <a:t>Suomessa tupakointi vähentynyt kolmen viimeisen vuosikymmenen aikana - Suomessa nykyään EU:n toiseksi vähäisintä</a:t>
            </a:r>
          </a:p>
          <a:p>
            <a:r>
              <a:rPr lang="fi-FI" sz="1700"/>
              <a:t>koulutusryhmien väliset tupakointierot työikäisillä kasvaneet 1980-luvun puolivälistä alkaen</a:t>
            </a:r>
          </a:p>
          <a:p>
            <a:pPr lvl="1"/>
            <a:r>
              <a:rPr lang="fi-FI" sz="1700"/>
              <a:t>miesten tupakointi vähentynyt eniten ylimmässä koulutusryhmässä</a:t>
            </a:r>
          </a:p>
          <a:p>
            <a:pPr lvl="1"/>
            <a:r>
              <a:rPr lang="fi-FI" sz="1700"/>
              <a:t>naisten tupakointi yleistynyt lähinnä alimmassa koulutusryhmässä</a:t>
            </a:r>
          </a:p>
          <a:p>
            <a:pPr lvl="1"/>
            <a:r>
              <a:rPr lang="fi-FI" sz="1700"/>
              <a:t>nuorista päivittäin tupakoivat eniten koulussa huonosti menestyvät ja koulunkäynnin lopettaneet</a:t>
            </a:r>
          </a:p>
          <a:p>
            <a:pPr lvl="1"/>
            <a:r>
              <a:rPr lang="fi-FI" sz="1700"/>
              <a:t>ammattioppilaitoksissa opiskelevien nuorten päivittäistupakointi on selvästi yleisempää kuin lukiossa opiskelevien</a:t>
            </a:r>
          </a:p>
          <a:p>
            <a:r>
              <a:rPr lang="fi-FI" sz="1700"/>
              <a:t>suurin osa Suomen suurimmista työnantajista (kunnat) julistautunut savuttomiksi - myös yksityiset suuret työnantajat</a:t>
            </a:r>
          </a:p>
        </p:txBody>
      </p:sp>
    </p:spTree>
    <p:extLst>
      <p:ext uri="{BB962C8B-B14F-4D97-AF65-F5344CB8AC3E}">
        <p14:creationId xmlns:p14="http://schemas.microsoft.com/office/powerpoint/2010/main" val="2895317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2100" b="1">
                <a:solidFill>
                  <a:srgbClr val="FFFFFF"/>
                </a:solidFill>
              </a:rPr>
              <a:t>Tupakkamainonta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900"/>
              <a:t>kiellettiin Suomessa jo vuonna 1977</a:t>
            </a:r>
          </a:p>
          <a:p>
            <a:pPr>
              <a:lnSpc>
                <a:spcPct val="90000"/>
              </a:lnSpc>
            </a:pPr>
            <a:r>
              <a:rPr lang="fi-FI" sz="900"/>
              <a:t>mainontaa yhä internetissä, ulkomaisissa lehdissä, ulkomailla, piilomainontana</a:t>
            </a:r>
          </a:p>
          <a:p>
            <a:pPr>
              <a:lnSpc>
                <a:spcPct val="90000"/>
              </a:lnSpc>
            </a:pPr>
            <a:r>
              <a:rPr lang="fi-FI" sz="900"/>
              <a:t>tupakkateollisuus sponsoroi viihdeteollisuutta (esim. elokuvat)</a:t>
            </a:r>
          </a:p>
          <a:p>
            <a:pPr>
              <a:lnSpc>
                <a:spcPct val="90000"/>
              </a:lnSpc>
            </a:pPr>
            <a:r>
              <a:rPr lang="fi-FI" sz="900"/>
              <a:t>tupakkamainonnan vaikutuksia</a:t>
            </a:r>
          </a:p>
          <a:p>
            <a:pPr lvl="1">
              <a:lnSpc>
                <a:spcPct val="90000"/>
              </a:lnSpc>
            </a:pPr>
            <a:r>
              <a:rPr lang="fi-FI" sz="900"/>
              <a:t>houkuttelee lapsia ja nuoria tupakoinnin aloittamiseen</a:t>
            </a:r>
          </a:p>
          <a:p>
            <a:pPr lvl="1">
              <a:lnSpc>
                <a:spcPct val="90000"/>
              </a:lnSpc>
            </a:pPr>
            <a:r>
              <a:rPr lang="fi-FI" sz="900"/>
              <a:t>yllyttää polttamaan enemmän</a:t>
            </a:r>
          </a:p>
          <a:p>
            <a:pPr lvl="1">
              <a:lnSpc>
                <a:spcPct val="90000"/>
              </a:lnSpc>
            </a:pPr>
            <a:r>
              <a:rPr lang="fi-FI" sz="900"/>
              <a:t>heikentää motivaatiota lopettaa</a:t>
            </a:r>
          </a:p>
          <a:p>
            <a:pPr lvl="1">
              <a:lnSpc>
                <a:spcPct val="90000"/>
              </a:lnSpc>
            </a:pPr>
            <a:r>
              <a:rPr lang="fi-FI" sz="900"/>
              <a:t>kannustaa entisiä tupakoijia aloittamaan uudelleen</a:t>
            </a:r>
          </a:p>
          <a:p>
            <a:pPr lvl="1">
              <a:lnSpc>
                <a:spcPct val="90000"/>
              </a:lnSpc>
            </a:pPr>
            <a:r>
              <a:rPr lang="fi-FI" sz="900"/>
              <a:t>tekee tupakanpoltosta tuttua ja helpommin hyväksyttävää</a:t>
            </a:r>
          </a:p>
          <a:p>
            <a:pPr lvl="1">
              <a:lnSpc>
                <a:spcPct val="90000"/>
              </a:lnSpc>
            </a:pPr>
            <a:r>
              <a:rPr lang="fi-FI" sz="900"/>
              <a:t>heikentää terveysvaroitusten vaikuttavuutta</a:t>
            </a:r>
          </a:p>
          <a:p>
            <a:pPr>
              <a:lnSpc>
                <a:spcPct val="90000"/>
              </a:lnSpc>
            </a:pPr>
            <a:r>
              <a:rPr lang="fi-FI" sz="900"/>
              <a:t>tupakkateollisuus kehittää markkinointistrategioitaan</a:t>
            </a:r>
          </a:p>
          <a:p>
            <a:pPr lvl="1">
              <a:lnSpc>
                <a:spcPct val="90000"/>
              </a:lnSpc>
            </a:pPr>
            <a:r>
              <a:rPr lang="fi-FI" sz="900"/>
              <a:t>markkinoille uusia tupakkatuotteita (esim. sähkösavuke, vesipiippu) </a:t>
            </a:r>
          </a:p>
          <a:p>
            <a:pPr lvl="1">
              <a:lnSpc>
                <a:spcPct val="90000"/>
              </a:lnSpc>
            </a:pPr>
            <a:r>
              <a:rPr lang="fi-FI" sz="900"/>
              <a:t>kohdennettua mainontaa (esim. </a:t>
            </a:r>
            <a:r>
              <a:rPr lang="fi-FI" sz="900" err="1"/>
              <a:t>some</a:t>
            </a:r>
            <a:r>
              <a:rPr lang="fi-FI" sz="900"/>
              <a:t> ja keskustelufoorumit)</a:t>
            </a:r>
          </a:p>
          <a:p>
            <a:pPr lvl="1">
              <a:lnSpc>
                <a:spcPct val="90000"/>
              </a:lnSpc>
            </a:pPr>
            <a:r>
              <a:rPr lang="fi-FI" sz="900"/>
              <a:t>kyseenalaistaa tutkimustietoa ja tulkitsee sitä haluamallaan tavalla</a:t>
            </a:r>
          </a:p>
          <a:p>
            <a:pPr lvl="1">
              <a:lnSpc>
                <a:spcPct val="90000"/>
              </a:lnSpc>
            </a:pPr>
            <a:r>
              <a:rPr lang="fi-FI" sz="900"/>
              <a:t>tuottaa omiin tarkoituksiinsa valjastettua tutkimustietoa   </a:t>
            </a:r>
          </a:p>
        </p:txBody>
      </p:sp>
    </p:spTree>
    <p:extLst>
      <p:ext uri="{BB962C8B-B14F-4D97-AF65-F5344CB8AC3E}">
        <p14:creationId xmlns:p14="http://schemas.microsoft.com/office/powerpoint/2010/main" val="1730576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Nuuska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jauhetusta tupakasta ja makuaineista muodostettu seos, käytetään suun limakalvoilla, ikenessä tai kielen alla</a:t>
            </a:r>
          </a:p>
          <a:p>
            <a:pPr>
              <a:lnSpc>
                <a:spcPct val="90000"/>
              </a:lnSpc>
            </a:pPr>
            <a:r>
              <a:rPr lang="fi-FI" sz="1900"/>
              <a:t>sisältää tupakan, nikotiinin ja veden lisäksi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tuhansia kemiallisia yhdisteitä (osa on syöpävaarallisia aineita)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raskasmetalleja (esim. lyijy, kadmium), arsenikkia, nikkeliä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myrkyllisiä kasvinsuojeluaineita ja radioaktiivisia aineita</a:t>
            </a:r>
          </a:p>
          <a:p>
            <a:pPr>
              <a:lnSpc>
                <a:spcPct val="90000"/>
              </a:lnSpc>
            </a:pPr>
            <a:r>
              <a:rPr lang="fi-FI" sz="1900"/>
              <a:t>Suomen lain mukaan maahantuonti, myynti ja muu luovuttaminen on kielletty,  ulkomailta saa tuoda rajoitetusti omaan henkilökohtaiseen käyttöönsä</a:t>
            </a:r>
          </a:p>
          <a:p>
            <a:pPr>
              <a:lnSpc>
                <a:spcPct val="90000"/>
              </a:lnSpc>
            </a:pPr>
            <a:r>
              <a:rPr lang="fi-FI" sz="1900" b="1"/>
              <a:t>energianuuska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ei sisällä tupakkaa eikä nikotiinia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sisältää energiajuomien tapaan kofeiinia ja muita piristäviä ainesosia</a:t>
            </a:r>
          </a:p>
        </p:txBody>
      </p:sp>
    </p:spTree>
    <p:extLst>
      <p:ext uri="{BB962C8B-B14F-4D97-AF65-F5344CB8AC3E}">
        <p14:creationId xmlns:p14="http://schemas.microsoft.com/office/powerpoint/2010/main" val="224918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Nuuskan terveyshaitat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kehittää nopeasti voimakkaan riippuvuuden </a:t>
            </a:r>
            <a:br>
              <a:rPr lang="fi-FI" sz="1900"/>
            </a:br>
            <a:r>
              <a:rPr lang="fi-FI" sz="1900"/>
              <a:t>(nikotiinimäärä moninkertainen savukkeeseen verrattuna) </a:t>
            </a:r>
            <a:r>
              <a:rPr lang="fi-FI" sz="1900">
                <a:sym typeface="Wingdings" panose="05000000000000000000" pitchFamily="2" charset="2"/>
              </a:rPr>
              <a:t> irtipääsy vaikeaa</a:t>
            </a:r>
            <a:endParaRPr lang="fi-FI" sz="1900"/>
          </a:p>
          <a:p>
            <a:pPr>
              <a:lnSpc>
                <a:spcPct val="90000"/>
              </a:lnSpc>
            </a:pPr>
            <a:r>
              <a:rPr lang="fi-FI" sz="1900"/>
              <a:t>hengitystiesairauksia lukuun ottamatta haitat samankaltaisia kuin tupakan aiheuttamat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pitkään käytettynä lisää esim. ruokatorven syövän ja haimasyövän riskiä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lisää sydän- ja verisuonitautien sekä liikuntaelinten toimintahäiriöiden riskiä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urheilijoiden vammat paranevat hitaammin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loukkaantumisriski kasvaa (lihaskestävyys ja -voimat vähenevät)</a:t>
            </a:r>
          </a:p>
          <a:p>
            <a:pPr>
              <a:lnSpc>
                <a:spcPct val="90000"/>
              </a:lnSpc>
            </a:pPr>
            <a:r>
              <a:rPr lang="fi-FI" sz="1900"/>
              <a:t>lopettaminen parantaa nopeasti esim. suun terveyttä</a:t>
            </a:r>
          </a:p>
          <a:p>
            <a:pPr>
              <a:lnSpc>
                <a:spcPct val="90000"/>
              </a:lnSpc>
            </a:pP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321480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200" b="1">
                <a:solidFill>
                  <a:srgbClr val="FFFFFF"/>
                </a:solidFill>
              </a:rPr>
              <a:t>Sähkösavuke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fi-FI" sz="1700"/>
              <a:t>sähköllä toimiva, tehdasvalmisteisen savukkeen käyttötapaa imitoiva laite</a:t>
            </a:r>
          </a:p>
          <a:p>
            <a:r>
              <a:rPr lang="fi-FI" sz="1700"/>
              <a:t>nikotiinia sisältäviä ja nikotiinittomia versioita (Suomessa saa myydä vain nikotiinittomia nesteitä)</a:t>
            </a:r>
          </a:p>
          <a:p>
            <a:r>
              <a:rPr lang="fi-FI" sz="1700"/>
              <a:t>ongelmia sähköturvallisuudessa</a:t>
            </a:r>
          </a:p>
          <a:p>
            <a:r>
              <a:rPr lang="fi-FI" sz="1700"/>
              <a:t>nesteiden koostumus ja haitta-ainepitoisuudet eroavat toisistaan samassakin tuotteessa</a:t>
            </a:r>
          </a:p>
          <a:p>
            <a:r>
              <a:rPr lang="fi-FI" sz="1700"/>
              <a:t>muodostuvasta höyrystä löydetty syöpävaarallisia yhdisteitä (esim. formaldehydi, asetaldehydi)</a:t>
            </a:r>
          </a:p>
          <a:p>
            <a:r>
              <a:rPr lang="fi-FI" sz="1700"/>
              <a:t>ei näyttöä avusta tupakoinnin lopettamisessa</a:t>
            </a:r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415321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Vesipiippu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fi-FI" sz="1700"/>
              <a:t>luokitellaan Suomen lainsäädännössä tupakointivälineeksi</a:t>
            </a:r>
          </a:p>
          <a:p>
            <a:r>
              <a:rPr lang="fi-FI" sz="1700"/>
              <a:t>poltetaan joko tupakkatuotteita tai tupakan vastiketta</a:t>
            </a:r>
          </a:p>
          <a:p>
            <a:r>
              <a:rPr lang="fi-FI" sz="1700"/>
              <a:t>käyttöön liittyy terveydellisiä riskejä</a:t>
            </a:r>
          </a:p>
          <a:p>
            <a:pPr lvl="1"/>
            <a:r>
              <a:rPr lang="fi-FI" sz="1700"/>
              <a:t>aiheuttaa elimistöön suurempia terveydelle haitallisten ja vaarallisten aineiden pitoisuuksia kuin savukkeen polttaminen</a:t>
            </a:r>
          </a:p>
          <a:p>
            <a:pPr lvl="1"/>
            <a:r>
              <a:rPr lang="fi-FI" sz="1700"/>
              <a:t>tupakkakasvia sisältämättömiä yrttiseoksia poltettaessa syntyy myös huomattavia määriä terveydelle haitallisia yhdisteitä</a:t>
            </a:r>
          </a:p>
          <a:p>
            <a:pPr lvl="1"/>
            <a:r>
              <a:rPr lang="fi-FI" sz="1700"/>
              <a:t>laitteen yhteiskäyttöön liittyy hygieniariskejä</a:t>
            </a:r>
          </a:p>
        </p:txBody>
      </p:sp>
    </p:spTree>
    <p:extLst>
      <p:ext uri="{BB962C8B-B14F-4D97-AF65-F5344CB8AC3E}">
        <p14:creationId xmlns:p14="http://schemas.microsoft.com/office/powerpoint/2010/main" val="1024415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Savuton Suomi 2030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vuoden 2010 tupakkalain tavoite on tupakkatuotteiden käytön loppuminen Suomessa (maailman 1. maa)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väestön tupakoimattomuutta koskevan myönteisen asennoitumisen vahvistaminen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nuorten tupakoinnin aloittamisen ehkäiseminen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tupakkalain täytäntöönpanon vahvistaminen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tupakkatuotteiden käytön lopettamisen tukeminen (esim. nikotiinikorvaustuotteet)</a:t>
            </a:r>
          </a:p>
        </p:txBody>
      </p:sp>
    </p:spTree>
    <p:extLst>
      <p:ext uri="{BB962C8B-B14F-4D97-AF65-F5344CB8AC3E}">
        <p14:creationId xmlns:p14="http://schemas.microsoft.com/office/powerpoint/2010/main" val="951762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rgbClr val="FFFFFF"/>
                </a:solidFill>
              </a:rPr>
              <a:t>Globaaleja näkökulmia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tupakointi ja sen tuotanto siirtyy rikkaista maista köyhiin maihin</a:t>
            </a:r>
          </a:p>
          <a:p>
            <a:pPr>
              <a:lnSpc>
                <a:spcPct val="90000"/>
              </a:lnSpc>
            </a:pPr>
            <a:r>
              <a:rPr lang="fi-FI" sz="1500"/>
              <a:t>vuonna 2003 WHO:n tupakkatuotteita koskeva sopimus (FCTC)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tupakkatuotteiden myyntiä, pakkausmerkintöjä, laitonta kauppaa ja verotusta koskevia artikloja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rajoitetaan tupakkatuotteiden mainontaa ja tupakansavun leviämistä ympäristöön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yhtenä päätavoitteena estää tupakoinnin yleistyminen kehitysmaissa</a:t>
            </a:r>
          </a:p>
          <a:p>
            <a:pPr lvl="1">
              <a:lnSpc>
                <a:spcPct val="90000"/>
              </a:lnSpc>
            </a:pPr>
            <a:endParaRPr lang="fi-FI" sz="1500"/>
          </a:p>
          <a:p>
            <a:pPr lvl="1"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76542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Tupakointi merkittävä riskitekijä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suuri yksittäinen, ehkäistävissä oleva sairauksien ja ennenaikaisen kuolleisuuden aiheuttaja</a:t>
            </a:r>
          </a:p>
          <a:p>
            <a:pPr lvl="1">
              <a:lnSpc>
                <a:spcPct val="90000"/>
              </a:lnSpc>
            </a:pPr>
            <a:r>
              <a:rPr lang="fi-FI" sz="1600" dirty="0"/>
              <a:t>joka toinen tupakoitsija kuolee tupakoinnista aiheutuviin sairauksiin </a:t>
            </a:r>
            <a:endParaRPr lang="fi-FI" sz="1600"/>
          </a:p>
          <a:p>
            <a:pPr lvl="1">
              <a:lnSpc>
                <a:spcPct val="90000"/>
              </a:lnSpc>
            </a:pPr>
            <a:r>
              <a:rPr lang="fi-FI" sz="1600" dirty="0"/>
              <a:t>tupakoinnista johtuvat sairaudet heikentävät elämänlaatua ja aiheuttavat taloudellisia haittoja yksilölle (esim. lääke- ja sairauskustannukset)</a:t>
            </a: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tupakkasairauksien hoito kuormittaa terveydenhuoltoa ja aiheuttaa työnantajille ja yhteiskunnalle mittavat kustannukset</a:t>
            </a:r>
          </a:p>
          <a:p>
            <a:pPr>
              <a:lnSpc>
                <a:spcPct val="90000"/>
              </a:lnSpc>
            </a:pPr>
            <a:endParaRPr lang="fi-FI" sz="1600" b="1"/>
          </a:p>
          <a:p>
            <a:pPr>
              <a:lnSpc>
                <a:spcPct val="90000"/>
              </a:lnSpc>
            </a:pPr>
            <a:r>
              <a:rPr lang="fi-FI" sz="1600" b="1"/>
              <a:t>tupakkatuotteet</a:t>
            </a:r>
          </a:p>
          <a:p>
            <a:pPr lvl="1">
              <a:lnSpc>
                <a:spcPct val="90000"/>
              </a:lnSpc>
            </a:pPr>
            <a:r>
              <a:rPr lang="fi-FI" sz="1600" dirty="0"/>
              <a:t>myrkyllisimpiä laillisilla markkinoilla myytäviä nautintoaineiksi tarkoitettuja tuotteita</a:t>
            </a:r>
            <a:endParaRPr lang="fi-FI" sz="1600"/>
          </a:p>
          <a:p>
            <a:pPr lvl="1">
              <a:lnSpc>
                <a:spcPct val="90000"/>
              </a:lnSpc>
            </a:pPr>
            <a:r>
              <a:rPr lang="fi-FI" sz="1600" dirty="0"/>
              <a:t>aiheuttavat käyttäjälleen riippuvuuden ja sisältävät aineita, jotka aiheuttavat elimistössä vakavia solumuutoksia, kudosvaurioita ja lukuisia sairauksia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Nikotiiniriippuvuuden kehittyminen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terveyden kannalta tupakansavun haitallisimpia aineita ovat </a:t>
            </a:r>
            <a:r>
              <a:rPr lang="fi-FI" sz="1800" b="1"/>
              <a:t>terva, häkä ja nikotiini</a:t>
            </a:r>
          </a:p>
          <a:p>
            <a:pPr lvl="1">
              <a:lnSpc>
                <a:spcPct val="90000"/>
              </a:lnSpc>
            </a:pPr>
            <a:r>
              <a:rPr lang="fi-FI" sz="1800" b="1"/>
              <a:t>karsinogeeneja</a:t>
            </a:r>
            <a:r>
              <a:rPr lang="fi-FI" sz="1800"/>
              <a:t> tunnistettu noin 60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moni muu yhdiste </a:t>
            </a:r>
            <a:r>
              <a:rPr lang="fi-FI" sz="1800" b="1"/>
              <a:t>toksinen</a:t>
            </a:r>
            <a:r>
              <a:rPr lang="fi-FI" sz="1800"/>
              <a:t> eli myrkyllinen elimistölle</a:t>
            </a:r>
          </a:p>
          <a:p>
            <a:pPr>
              <a:lnSpc>
                <a:spcPct val="90000"/>
              </a:lnSpc>
            </a:pPr>
            <a:r>
              <a:rPr lang="fi-FI" sz="1800" b="1"/>
              <a:t>nikotiinin</a:t>
            </a:r>
            <a:r>
              <a:rPr lang="fi-FI" sz="1800"/>
              <a:t> vaikutus aivoihin nopea </a:t>
            </a:r>
            <a:r>
              <a:rPr lang="fi-FI" sz="1800">
                <a:sym typeface="Wingdings" panose="05000000000000000000" pitchFamily="2" charset="2"/>
              </a:rPr>
              <a:t> riippuvuus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ym typeface="Wingdings" panose="05000000000000000000" pitchFamily="2" charset="2"/>
              </a:rPr>
              <a:t>erityisen haitallista lapsille ja nuorille </a:t>
            </a:r>
            <a:br>
              <a:rPr lang="fi-FI" sz="1800">
                <a:sym typeface="Wingdings" panose="05000000000000000000" pitchFamily="2" charset="2"/>
              </a:rPr>
            </a:br>
            <a:r>
              <a:rPr lang="fi-FI" sz="1800">
                <a:sym typeface="Wingdings" panose="05000000000000000000" pitchFamily="2" charset="2"/>
              </a:rPr>
              <a:t>(aivot herkemmät riippuvuuksien syntymiselle)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ym typeface="Wingdings" panose="05000000000000000000" pitchFamily="2" charset="2"/>
              </a:rPr>
              <a:t>3–6 viikon kuluttua käytön aloittamisesta aivoissa pysyviä muutoksia</a:t>
            </a:r>
          </a:p>
          <a:p>
            <a:pPr lvl="2">
              <a:lnSpc>
                <a:spcPct val="90000"/>
              </a:lnSpc>
            </a:pPr>
            <a:r>
              <a:rPr lang="fi-FI" sz="1800" b="1">
                <a:sym typeface="Wingdings" panose="05000000000000000000" pitchFamily="2" charset="2"/>
              </a:rPr>
              <a:t>nikotiinireseptorien</a:t>
            </a:r>
            <a:r>
              <a:rPr lang="fi-FI" sz="1800">
                <a:sym typeface="Wingdings" panose="05000000000000000000" pitchFamily="2" charset="2"/>
              </a:rPr>
              <a:t> määrä lisääntyy ja niiden toiminta muuttuu</a:t>
            </a:r>
          </a:p>
          <a:p>
            <a:pPr lvl="2">
              <a:lnSpc>
                <a:spcPct val="90000"/>
              </a:lnSpc>
            </a:pPr>
            <a:r>
              <a:rPr lang="fi-FI" sz="1800">
                <a:sym typeface="Wingdings" panose="05000000000000000000" pitchFamily="2" charset="2"/>
              </a:rPr>
              <a:t>jatkuva nikotiinialtistus aiheuttaa aivoissa </a:t>
            </a:r>
            <a:r>
              <a:rPr lang="fi-FI" sz="1800" b="1">
                <a:sym typeface="Wingdings" panose="05000000000000000000" pitchFamily="2" charset="2"/>
              </a:rPr>
              <a:t>neuroadaptaatiota</a:t>
            </a:r>
            <a:r>
              <a:rPr lang="fi-FI" sz="1800">
                <a:sym typeface="Wingdings" panose="05000000000000000000" pitchFamily="2" charset="2"/>
              </a:rPr>
              <a:t> </a:t>
            </a:r>
            <a:br>
              <a:rPr lang="fi-FI" sz="1800">
                <a:sym typeface="Wingdings" panose="05000000000000000000" pitchFamily="2" charset="2"/>
              </a:rPr>
            </a:br>
            <a:r>
              <a:rPr lang="fi-FI" sz="1800">
                <a:sym typeface="Wingdings" panose="05000000000000000000" pitchFamily="2" charset="2"/>
              </a:rPr>
              <a:t>(= fysiologisia ja rakenteellisia muutoksia)  </a:t>
            </a:r>
            <a:r>
              <a:rPr lang="fi-FI" sz="1800" b="1">
                <a:sym typeface="Wingdings" panose="05000000000000000000" pitchFamily="2" charset="2"/>
              </a:rPr>
              <a:t>toleranssin</a:t>
            </a:r>
            <a:r>
              <a:rPr lang="fi-FI" sz="1800">
                <a:sym typeface="Wingdings" panose="05000000000000000000" pitchFamily="2" charset="2"/>
              </a:rPr>
              <a:t> kehittyminen</a:t>
            </a:r>
            <a:endParaRPr lang="fi-FI" sz="1800"/>
          </a:p>
          <a:p>
            <a:pPr lvl="1">
              <a:lnSpc>
                <a:spcPct val="90000"/>
              </a:lnSpc>
            </a:pP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2593675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9CB0874-88B8-43D3-B0B6-C32F790F7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FD067A-52BE-40EE-B7CA-391830B9A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2561771"/>
            <a:chOff x="0" y="0"/>
            <a:chExt cx="12192000" cy="2561771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DA7855-806B-4A02-9C19-24872E4D8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2561771"/>
            </a:xfrm>
            <a:custGeom>
              <a:avLst/>
              <a:gdLst>
                <a:gd name="connsiteX0" fmla="*/ 0 w 12192000"/>
                <a:gd name="connsiteY0" fmla="*/ 0 h 2561771"/>
                <a:gd name="connsiteX1" fmla="*/ 12192000 w 12192000"/>
                <a:gd name="connsiteY1" fmla="*/ 0 h 2561771"/>
                <a:gd name="connsiteX2" fmla="*/ 12192000 w 12192000"/>
                <a:gd name="connsiteY2" fmla="*/ 2359863 h 2561771"/>
                <a:gd name="connsiteX3" fmla="*/ 6364514 w 12192000"/>
                <a:gd name="connsiteY3" fmla="*/ 2561771 h 2561771"/>
                <a:gd name="connsiteX4" fmla="*/ 1981200 w 12192000"/>
                <a:gd name="connsiteY4" fmla="*/ 2278742 h 2561771"/>
                <a:gd name="connsiteX5" fmla="*/ 0 w 12192000"/>
                <a:gd name="connsiteY5" fmla="*/ 2343277 h 256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2000" h="2561771">
                  <a:moveTo>
                    <a:pt x="0" y="0"/>
                  </a:moveTo>
                  <a:lnTo>
                    <a:pt x="12192000" y="0"/>
                  </a:lnTo>
                  <a:lnTo>
                    <a:pt x="12192000" y="2359863"/>
                  </a:lnTo>
                  <a:lnTo>
                    <a:pt x="6364514" y="2561771"/>
                  </a:lnTo>
                  <a:lnTo>
                    <a:pt x="1981200" y="2278742"/>
                  </a:lnTo>
                  <a:lnTo>
                    <a:pt x="0" y="234327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AFE70DE-5BEC-4E54-98D2-48C13E149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2561771"/>
            </a:xfrm>
            <a:custGeom>
              <a:avLst/>
              <a:gdLst>
                <a:gd name="connsiteX0" fmla="*/ 0 w 12192000"/>
                <a:gd name="connsiteY0" fmla="*/ 0 h 2561771"/>
                <a:gd name="connsiteX1" fmla="*/ 12192000 w 12192000"/>
                <a:gd name="connsiteY1" fmla="*/ 0 h 2561771"/>
                <a:gd name="connsiteX2" fmla="*/ 12192000 w 12192000"/>
                <a:gd name="connsiteY2" fmla="*/ 2359863 h 2561771"/>
                <a:gd name="connsiteX3" fmla="*/ 6364514 w 12192000"/>
                <a:gd name="connsiteY3" fmla="*/ 2561771 h 2561771"/>
                <a:gd name="connsiteX4" fmla="*/ 1981200 w 12192000"/>
                <a:gd name="connsiteY4" fmla="*/ 2278742 h 2561771"/>
                <a:gd name="connsiteX5" fmla="*/ 0 w 12192000"/>
                <a:gd name="connsiteY5" fmla="*/ 2343277 h 256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2000" h="2561771">
                  <a:moveTo>
                    <a:pt x="0" y="0"/>
                  </a:moveTo>
                  <a:lnTo>
                    <a:pt x="12192000" y="0"/>
                  </a:lnTo>
                  <a:lnTo>
                    <a:pt x="12192000" y="2359863"/>
                  </a:lnTo>
                  <a:lnTo>
                    <a:pt x="6364514" y="2561771"/>
                  </a:lnTo>
                  <a:lnTo>
                    <a:pt x="1981200" y="2278742"/>
                  </a:lnTo>
                  <a:lnTo>
                    <a:pt x="0" y="2343277"/>
                  </a:lnTo>
                  <a:close/>
                </a:path>
              </a:pathLst>
            </a:custGeom>
            <a:solidFill>
              <a:schemeClr val="bg1">
                <a:alpha val="14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686" y="1040400"/>
            <a:ext cx="5899545" cy="707886"/>
          </a:xfrm>
        </p:spPr>
        <p:txBody>
          <a:bodyPr anchor="b">
            <a:normAutofit/>
          </a:bodyPr>
          <a:lstStyle/>
          <a:p>
            <a:r>
              <a:rPr lang="fi-FI" sz="3500" b="1">
                <a:solidFill>
                  <a:schemeClr val="bg1"/>
                </a:solidFill>
              </a:rPr>
              <a:t>Keuhkosyöpä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15B8CC4-8CCE-428F-AE7E-28D178984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0" y="2027156"/>
            <a:ext cx="9144000" cy="757168"/>
            <a:chOff x="0" y="2959818"/>
            <a:chExt cx="12192000" cy="757168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6359FA2-E374-4073-8269-E10D2AE74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A1F0E66-9B5E-4980-8AEC-B4D144B48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685" y="3070719"/>
            <a:ext cx="5899546" cy="29379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yksi yleisimmistä syöpätaudeista,  yli 90 % tapauksista johtuu tupakoinnista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tapausten ilmaantuvuus vähenemässä tupakoinnin vähenemisen myötä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saa alkunsa keuhkoputken tai keuhkokudoksen solun muuttuessa syöpäsoluksi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vaikea havaita varhaisessa vaiheessa, usein todetaan kun levinnyt jo muualle elimistöön </a:t>
            </a:r>
            <a:r>
              <a:rPr lang="fi-FI" sz="1200">
                <a:solidFill>
                  <a:schemeClr val="bg1">
                    <a:alpha val="8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hoitoennuste huono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oireina aluksi usein vain yskää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vasta myöhemmin hengenahdistusta, verisiä ysköksiä sekä jatkuva keuhkotulehdus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todetaan röntgenkuvalla, tähystyksellä ja kudosnäytteellä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hoitoon ja ennusteeseen vaikuttavat 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levinneisyys elimistössä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potilaan ikä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sukupuoli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chemeClr val="bg1">
                    <a:alpha val="80000"/>
                  </a:schemeClr>
                </a:solidFill>
              </a:rPr>
              <a:t>yleiskunto</a:t>
            </a:r>
          </a:p>
        </p:txBody>
      </p:sp>
    </p:spTree>
    <p:extLst>
      <p:ext uri="{BB962C8B-B14F-4D97-AF65-F5344CB8AC3E}">
        <p14:creationId xmlns:p14="http://schemas.microsoft.com/office/powerpoint/2010/main" val="228909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 dirty="0"/>
              <a:t>Keuhkoahtaumatauti eli COPD </a:t>
            </a:r>
            <a:br>
              <a:rPr lang="fi-FI" b="1" dirty="0"/>
            </a:br>
            <a:r>
              <a:rPr lang="fi-FI" b="1" dirty="0"/>
              <a:t>ja sen oireet</a:t>
            </a:r>
            <a:endParaRPr lang="fi-FI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900"/>
          </a:p>
          <a:p>
            <a:pPr>
              <a:lnSpc>
                <a:spcPct val="90000"/>
              </a:lnSpc>
            </a:pPr>
            <a:r>
              <a:rPr lang="fi-FI" sz="1900"/>
              <a:t>keuhkojen sairaus, jossa ilmaa keuhkoihin kuljettavat keuhkoputket pysyvästi vaurioituneet  ja ahtautuneet</a:t>
            </a:r>
          </a:p>
          <a:p>
            <a:pPr>
              <a:lnSpc>
                <a:spcPct val="90000"/>
              </a:lnSpc>
            </a:pPr>
            <a:r>
              <a:rPr lang="fi-FI" sz="1900"/>
              <a:t>maailman neljänneksi yleisin kuolemaan johtava sairaus </a:t>
            </a:r>
          </a:p>
          <a:p>
            <a:pPr>
              <a:lnSpc>
                <a:spcPct val="90000"/>
              </a:lnSpc>
            </a:pPr>
            <a:r>
              <a:rPr lang="fi-FI" sz="1900"/>
              <a:t>tupakointi suurin yksittäinen keuhkoahtaumataudin aiheuttaja</a:t>
            </a:r>
          </a:p>
          <a:p>
            <a:pPr>
              <a:lnSpc>
                <a:spcPct val="90000"/>
              </a:lnSpc>
            </a:pPr>
            <a:r>
              <a:rPr lang="fi-FI" sz="1900"/>
              <a:t>tyypillisimpiä oireita </a:t>
            </a:r>
            <a:br>
              <a:rPr lang="fi-FI" sz="1900"/>
            </a:br>
            <a:r>
              <a:rPr lang="fi-FI" sz="1900"/>
              <a:t>(ilmaantuvat pikkuhiljaa vuosien kuluessa)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kroonisesta keuhkoputkitulehduksesta aiheutuva yskä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lisääntynyt limaneritys ja hengenahdistus rasituksen aikana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saattaa oireilla limaisuutena ja yskimisenä pitkäänkin </a:t>
            </a:r>
            <a:br>
              <a:rPr lang="fi-FI" sz="1900"/>
            </a:br>
            <a:r>
              <a:rPr lang="fi-FI" sz="1900">
                <a:sym typeface="Wingdings" panose="05000000000000000000" pitchFamily="2" charset="2"/>
              </a:rPr>
              <a:t> </a:t>
            </a:r>
            <a:r>
              <a:rPr lang="fi-FI" sz="1900"/>
              <a:t>tupakoija saattaa pitää oireita vain tupakointiin, ikääntymiseen tai huonoon kuntoon kuuluvina </a:t>
            </a:r>
          </a:p>
        </p:txBody>
      </p:sp>
    </p:spTree>
    <p:extLst>
      <p:ext uri="{BB962C8B-B14F-4D97-AF65-F5344CB8AC3E}">
        <p14:creationId xmlns:p14="http://schemas.microsoft.com/office/powerpoint/2010/main" val="196902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 dirty="0"/>
              <a:t>Keuhkoahtaumataudin </a:t>
            </a:r>
            <a:br>
              <a:rPr lang="fi-FI" b="1" dirty="0"/>
            </a:br>
            <a:r>
              <a:rPr lang="fi-FI" b="1" dirty="0"/>
              <a:t>kehittyminen ja toteaminen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kehittyminen</a:t>
            </a:r>
          </a:p>
          <a:p>
            <a:pPr lvl="1">
              <a:lnSpc>
                <a:spcPct val="90000"/>
              </a:lnSpc>
            </a:pPr>
            <a:r>
              <a:rPr lang="fi-FI" sz="1600" dirty="0"/>
              <a:t>tupakansavu vaurioittaa keuhkoputkia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alkaa pesiä tulehduksen aiheuttavia bakteereita</a:t>
            </a:r>
            <a:endParaRPr lang="fi-FI" sz="1600"/>
          </a:p>
          <a:p>
            <a:pPr lvl="1">
              <a:lnSpc>
                <a:spcPct val="90000"/>
              </a:lnSpc>
            </a:pPr>
            <a:r>
              <a:rPr lang="fi-FI" sz="1600" dirty="0"/>
              <a:t>keuhkoputket vähitellen kovettuvat ja ahtautuvat pysyvästi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ilman kulkuaukko pienenee</a:t>
            </a:r>
            <a:endParaRPr lang="fi-FI" sz="1600"/>
          </a:p>
          <a:p>
            <a:pPr lvl="1">
              <a:lnSpc>
                <a:spcPct val="90000"/>
              </a:lnSpc>
            </a:pPr>
            <a:r>
              <a:rPr lang="fi-FI" sz="1600" dirty="0"/>
              <a:t>pienimpien keuhkorakkuloiden seinien rakenne rappeutuu, rakkulat löystyvät ja laajenevat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elimistön hapensaanti vaikeutuu ja keuhkojen toimintakyky heikkenee </a:t>
            </a:r>
            <a:br>
              <a:rPr lang="fi-FI" sz="1600" dirty="0"/>
            </a:br>
            <a:r>
              <a:rPr lang="fi-FI" sz="1600" dirty="0">
                <a:sym typeface="Wingdings" panose="05000000000000000000" pitchFamily="2" charset="2"/>
              </a:rPr>
              <a:t> h</a:t>
            </a:r>
            <a:r>
              <a:rPr lang="fi-FI" sz="1600" dirty="0"/>
              <a:t>appi ei pääse kulkeutumaan verenkiertoon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liikkuminen muuttuu äärimmäisen vaativaksi ja fyysisesti rasittavaksi</a:t>
            </a: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tärkeää hakeutua tutkimuksiin mahdollisimman varhaisessa vaiheessa </a:t>
            </a:r>
          </a:p>
          <a:p>
            <a:pPr lvl="1">
              <a:lnSpc>
                <a:spcPct val="90000"/>
              </a:lnSpc>
              <a:buFont typeface="Wingdings"/>
              <a:buChar char="à"/>
            </a:pPr>
            <a:r>
              <a:rPr lang="fi-FI" sz="1600" dirty="0"/>
              <a:t>taudin hidastaminen</a:t>
            </a:r>
            <a:endParaRPr lang="fi-FI" sz="1600"/>
          </a:p>
          <a:p>
            <a:pPr lvl="1">
              <a:lnSpc>
                <a:spcPct val="90000"/>
              </a:lnSpc>
              <a:buFont typeface="Wingdings"/>
              <a:buChar char="à"/>
            </a:pPr>
            <a:r>
              <a:rPr lang="fi-FI" sz="1600" dirty="0"/>
              <a:t>paremman elämänlaadun ja pitemmän eliniän saavuttaminen</a:t>
            </a: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todetaan </a:t>
            </a:r>
            <a:r>
              <a:rPr lang="fi-FI" sz="1600" b="1"/>
              <a:t>spirometriatutkimuksella</a:t>
            </a:r>
          </a:p>
          <a:p>
            <a:pPr lvl="1">
              <a:lnSpc>
                <a:spcPct val="90000"/>
              </a:lnSpc>
            </a:pPr>
            <a:r>
              <a:rPr lang="fi-FI" sz="1600" dirty="0"/>
              <a:t>puhalluskoe, johon hakeudutaan lääkärin lähetteellä</a:t>
            </a:r>
            <a:endParaRPr lang="fi-FI" sz="1600"/>
          </a:p>
          <a:p>
            <a:pPr lvl="1">
              <a:lnSpc>
                <a:spcPct val="90000"/>
              </a:lnSpc>
            </a:pPr>
            <a:r>
              <a:rPr lang="fi-FI" sz="1600" dirty="0"/>
              <a:t>kertoo keuhkojen tilavuudesta sekä keuhkoputkien toiminnasta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990171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Keuhkoahtaumataudin hoito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r>
              <a:rPr lang="fi-FI" sz="2100"/>
              <a:t>ei voi parantaa, keuhkojen toimintakykyä ei saa takaisin</a:t>
            </a:r>
          </a:p>
          <a:p>
            <a:pPr lvl="1"/>
            <a:r>
              <a:rPr lang="fi-FI" sz="2100"/>
              <a:t>ilman lääketieteellistä hoitoa potilas tukehtuu hitaasti</a:t>
            </a:r>
          </a:p>
          <a:p>
            <a:r>
              <a:rPr lang="fi-FI" sz="2100"/>
              <a:t>tärkein hoito tupakoinnin lopettaminen </a:t>
            </a:r>
            <a:br>
              <a:rPr lang="fi-FI" sz="2100"/>
            </a:br>
            <a:r>
              <a:rPr lang="fi-FI" sz="2100">
                <a:sym typeface="Wingdings" panose="05000000000000000000" pitchFamily="2" charset="2"/>
              </a:rPr>
              <a:t> </a:t>
            </a:r>
            <a:r>
              <a:rPr lang="fi-FI" sz="2100"/>
              <a:t>voidaan pysäyttää taudin eteneminen ja suojata jäljelle jäänyttä keuhkokudosta</a:t>
            </a:r>
          </a:p>
          <a:p>
            <a:r>
              <a:rPr lang="fi-FI" sz="2100"/>
              <a:t>oireita voidaan lievittää yksilöllisellä lääkehoidolla</a:t>
            </a:r>
          </a:p>
          <a:p>
            <a:r>
              <a:rPr lang="fi-FI" sz="2100"/>
              <a:t>liikunta keskeinen osa omahoitoa</a:t>
            </a:r>
          </a:p>
          <a:p>
            <a:pPr lvl="1">
              <a:buFont typeface="Wingdings"/>
              <a:buChar char="à"/>
            </a:pPr>
            <a:r>
              <a:rPr lang="fi-FI" sz="2100"/>
              <a:t> edistää sairastavan hyvinvointia ja arjesta selviytymistä</a:t>
            </a:r>
          </a:p>
          <a:p>
            <a:pPr lvl="1">
              <a:buFont typeface="Wingdings"/>
              <a:buChar char="à"/>
            </a:pPr>
            <a:r>
              <a:rPr lang="fi-FI" sz="2100"/>
              <a:t> suositeltava liikunta on kohtuukuormitteista </a:t>
            </a:r>
            <a:br>
              <a:rPr lang="fi-FI" sz="2100"/>
            </a:br>
            <a:r>
              <a:rPr lang="fi-FI" sz="2100"/>
              <a:t>(esim. kävely tai uinti)</a:t>
            </a:r>
          </a:p>
          <a:p>
            <a:endParaRPr lang="fi-FI" sz="2100"/>
          </a:p>
        </p:txBody>
      </p:sp>
    </p:spTree>
    <p:extLst>
      <p:ext uri="{BB962C8B-B14F-4D97-AF65-F5344CB8AC3E}">
        <p14:creationId xmlns:p14="http://schemas.microsoft.com/office/powerpoint/2010/main" val="143411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Passiivinen tupakointi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r>
              <a:rPr lang="fi-FI" sz="2100"/>
              <a:t>sivullisten altistumista tupakansavun karsinogeeneille sekä elimistöä ärsyttäville ja toksisille aineille </a:t>
            </a:r>
            <a:br>
              <a:rPr lang="fi-FI" sz="2100"/>
            </a:br>
            <a:r>
              <a:rPr lang="fi-FI" sz="2100">
                <a:sym typeface="Wingdings" panose="05000000000000000000" pitchFamily="2" charset="2"/>
              </a:rPr>
              <a:t> </a:t>
            </a:r>
            <a:r>
              <a:rPr lang="fi-FI" sz="2100"/>
              <a:t>tupakan aiheuttamille sairauksille</a:t>
            </a:r>
          </a:p>
          <a:p>
            <a:r>
              <a:rPr lang="fi-FI" sz="2100"/>
              <a:t>pääosin </a:t>
            </a:r>
            <a:r>
              <a:rPr lang="fi-FI" sz="2100" b="1"/>
              <a:t>sivuvirran</a:t>
            </a:r>
            <a:r>
              <a:rPr lang="fi-FI" sz="2100"/>
              <a:t> savua (= savukkeen palavasta päästä ilmaan vapautuvaa) + lisäksi tupakoitsijan ulos hengittämää savua (= päävirta)</a:t>
            </a:r>
          </a:p>
          <a:p>
            <a:pPr lvl="1"/>
            <a:r>
              <a:rPr lang="fi-FI" sz="2100"/>
              <a:t>monien haitallisten aineiden pitoisuus suurempi sivuvirran kuin päävirran savussa</a:t>
            </a:r>
          </a:p>
          <a:p>
            <a:r>
              <a:rPr lang="fi-FI" sz="2100"/>
              <a:t>sisäilman tupakansavu tarttuu pintamateriaaleihin </a:t>
            </a:r>
            <a:r>
              <a:rPr lang="fi-FI" sz="2100">
                <a:sym typeface="Wingdings" panose="05000000000000000000" pitchFamily="2" charset="2"/>
              </a:rPr>
              <a:t></a:t>
            </a:r>
            <a:r>
              <a:rPr lang="fi-FI" sz="2100"/>
              <a:t> vapautuu ilmaan myöhemmin</a:t>
            </a:r>
          </a:p>
        </p:txBody>
      </p:sp>
    </p:spTree>
    <p:extLst>
      <p:ext uri="{BB962C8B-B14F-4D97-AF65-F5344CB8AC3E}">
        <p14:creationId xmlns:p14="http://schemas.microsoft.com/office/powerpoint/2010/main" val="180747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 dirty="0"/>
              <a:t>Passiivisen tupakoinnin seuraukset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erityisen haitallista lapsille, pitkäaikaissairaille sekä sikiölle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lapsilla lisää esim. korvatulehduksia, hengitystieinfektioita, astmaa ja kätkytkuolemia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pienikin määrä tupakansavua voi aiheuttaa astmaatikolle kohtauksen</a:t>
            </a:r>
          </a:p>
          <a:p>
            <a:pPr>
              <a:lnSpc>
                <a:spcPct val="90000"/>
              </a:lnSpc>
            </a:pPr>
            <a:r>
              <a:rPr lang="fi-FI" sz="1800"/>
              <a:t>raskaudenaikainen tupakointi johtaa usein sikiön kasvu- ja kehityshäiriöihin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haitalliset aineet kulkeutuvat odottavan äidin elimistöstä istukan kautta sikiöön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tupakoivat äidit synnyttävät keskimäärin pienempikokoisia lapsia kuin tupakoimattomat </a:t>
            </a:r>
            <a:r>
              <a:rPr lang="fi-FI" sz="1800">
                <a:sym typeface="Wingdings" panose="05000000000000000000" pitchFamily="2" charset="2"/>
              </a:rPr>
              <a:t> p</a:t>
            </a:r>
            <a:r>
              <a:rPr lang="fi-FI" sz="1800"/>
              <a:t>ieni syntymäpaino altistaa esim. sydän- ja verisuonisairauksille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sikiön kyky poistaa nikotiinia elimistöstä aikuista huonompi, joten sikiön veressä voi olla nikotiinia enemmän kuin äidillä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vastasyntynyt saattaa kärsiä vieroitusoireista (itkuisuus, levottomuus)</a:t>
            </a:r>
          </a:p>
        </p:txBody>
      </p:sp>
    </p:spTree>
    <p:extLst>
      <p:ext uri="{BB962C8B-B14F-4D97-AF65-F5344CB8AC3E}">
        <p14:creationId xmlns:p14="http://schemas.microsoft.com/office/powerpoint/2010/main" val="321424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1113</Words>
  <Application>Microsoft Office PowerPoint</Application>
  <PresentationFormat>Näytössä katseltava diaesitys (4:3)</PresentationFormat>
  <Paragraphs>155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Terve 1: Terveyden perusteet</vt:lpstr>
      <vt:lpstr>Tupakointi merkittävä riskitekijä</vt:lpstr>
      <vt:lpstr>Nikotiiniriippuvuuden kehittyminen</vt:lpstr>
      <vt:lpstr>Keuhkosyöpä</vt:lpstr>
      <vt:lpstr>Keuhkoahtaumatauti eli COPD  ja sen oireet</vt:lpstr>
      <vt:lpstr>Keuhkoahtaumataudin  kehittyminen ja toteaminen</vt:lpstr>
      <vt:lpstr>Keuhkoahtaumataudin hoito</vt:lpstr>
      <vt:lpstr>Passiivinen tupakointi</vt:lpstr>
      <vt:lpstr>Passiivisen tupakoinnin seuraukset</vt:lpstr>
      <vt:lpstr>Suomen tupakkapolitiikka</vt:lpstr>
      <vt:lpstr>Tupakoinnin vähentyminen</vt:lpstr>
      <vt:lpstr>Tupakkamainonta</vt:lpstr>
      <vt:lpstr>Nuuska</vt:lpstr>
      <vt:lpstr>Nuuskan terveyshaitat</vt:lpstr>
      <vt:lpstr>Sähkösavuke</vt:lpstr>
      <vt:lpstr>Vesipiippu</vt:lpstr>
      <vt:lpstr>Savuton Suomi 2030</vt:lpstr>
      <vt:lpstr>Globaaleja näkökulmia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76</cp:revision>
  <dcterms:created xsi:type="dcterms:W3CDTF">2017-06-09T06:02:13Z</dcterms:created>
  <dcterms:modified xsi:type="dcterms:W3CDTF">2021-02-26T10:14:09Z</dcterms:modified>
</cp:coreProperties>
</file>