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E4FB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9a48d07a2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9a48d07a2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9a48d07a2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9a48d07a2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aec6586f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aec6586f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>
          <a:extLst>
            <a:ext uri="{FF2B5EF4-FFF2-40B4-BE49-F238E27FC236}">
              <a16:creationId xmlns:a16="http://schemas.microsoft.com/office/drawing/2014/main" id="{2A0C2677-FAB6-2F2A-4B81-1E399D91E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aec6586fa_0_5:notes">
            <a:extLst>
              <a:ext uri="{FF2B5EF4-FFF2-40B4-BE49-F238E27FC236}">
                <a16:creationId xmlns:a16="http://schemas.microsoft.com/office/drawing/2014/main" id="{AA880A3C-38E3-1C84-5247-6ADBDE5DEC3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aec6586fa_0_5:notes">
            <a:extLst>
              <a:ext uri="{FF2B5EF4-FFF2-40B4-BE49-F238E27FC236}">
                <a16:creationId xmlns:a16="http://schemas.microsoft.com/office/drawing/2014/main" id="{15DB2846-BEDD-A2B6-E547-8A7BBD7F68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2190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9050" y="-14287"/>
            <a:ext cx="9183600" cy="51732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81000" y="18288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371600" y="308610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rebuchet MS"/>
              <a:buNone/>
              <a:defRPr/>
            </a:lvl1pPr>
            <a:lvl2pPr marL="742950" marR="0" lvl="1" indent="-234950" algn="l" rtl="0">
              <a:spcBef>
                <a:spcPts val="44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/>
            </a:lvl2pPr>
            <a:lvl3pPr marL="1143000" marR="0" lvl="2" indent="-215900" algn="l" rtl="0">
              <a:spcBef>
                <a:spcPts val="32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/>
            </a:lvl3pPr>
            <a:lvl4pPr marL="1600200" marR="0" lvl="3" indent="-190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/>
            </a:lvl4pPr>
            <a:lvl5pPr marL="2057400" marR="0" lvl="4" indent="-190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5pPr>
            <a:lvl6pPr marL="2514600" marR="0" lvl="5" indent="-190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6pPr>
            <a:lvl7pPr marL="2971800" marR="0" lvl="6" indent="-190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7pPr>
            <a:lvl8pPr marL="3429000" marR="0" lvl="7" indent="-190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8pPr>
            <a:lvl9pPr marL="3886200" marR="0" lvl="8" indent="-190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title"/>
          </p:nvPr>
        </p:nvSpPr>
        <p:spPr>
          <a:xfrm>
            <a:off x="838200" y="1143000"/>
            <a:ext cx="74676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1"/>
          </p:nvPr>
        </p:nvSpPr>
        <p:spPr>
          <a:xfrm rot="5400000">
            <a:off x="3257550" y="-95250"/>
            <a:ext cx="2628900" cy="67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56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/>
            </a:lvl1pPr>
            <a:lvl2pPr marL="914400" lvl="1" indent="-317500" algn="l" rtl="0">
              <a:spcBef>
                <a:spcPts val="44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/>
            </a:lvl2pPr>
            <a:lvl3pPr marL="1371600" lvl="2" indent="-317500" algn="l" rtl="0">
              <a:spcBef>
                <a:spcPts val="32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/>
            </a:lvl3pPr>
            <a:lvl4pPr marL="1828800" lvl="3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/>
            </a:lvl4pPr>
            <a:lvl5pPr marL="2286000" lvl="4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5pPr>
            <a:lvl6pPr marL="2743200" lvl="5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6pPr>
            <a:lvl7pPr marL="3200400" lvl="6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7pPr>
            <a:lvl8pPr marL="3657600" lvl="7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8pPr>
            <a:lvl9pPr marL="4114800" lvl="8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 rot="5400000">
            <a:off x="5657850" y="1924050"/>
            <a:ext cx="3429000" cy="18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 rot="5400000">
            <a:off x="1847850" y="133350"/>
            <a:ext cx="3429000" cy="544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56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/>
            </a:lvl1pPr>
            <a:lvl2pPr marL="914400" lvl="1" indent="-317500" algn="l" rtl="0">
              <a:spcBef>
                <a:spcPts val="44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/>
            </a:lvl2pPr>
            <a:lvl3pPr marL="1371600" lvl="2" indent="-317500" algn="l" rtl="0">
              <a:spcBef>
                <a:spcPts val="32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/>
            </a:lvl3pPr>
            <a:lvl4pPr marL="1828800" lvl="3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/>
            </a:lvl4pPr>
            <a:lvl5pPr marL="2286000" lvl="4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5pPr>
            <a:lvl6pPr marL="2743200" lvl="5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6pPr>
            <a:lvl7pPr marL="3200400" lvl="6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7pPr>
            <a:lvl8pPr marL="3657600" lvl="7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8pPr>
            <a:lvl9pPr marL="4114800" lvl="8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838200" y="1143000"/>
            <a:ext cx="74676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1219200" y="1943100"/>
            <a:ext cx="67056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56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/>
            </a:lvl1pPr>
            <a:lvl2pPr marL="914400" lvl="1" indent="-317500" algn="l" rtl="0">
              <a:spcBef>
                <a:spcPts val="44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/>
            </a:lvl2pPr>
            <a:lvl3pPr marL="1371600" lvl="2" indent="-317500" algn="l" rtl="0">
              <a:spcBef>
                <a:spcPts val="32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/>
            </a:lvl3pPr>
            <a:lvl4pPr marL="1828800" lvl="3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/>
            </a:lvl4pPr>
            <a:lvl5pPr marL="2286000" lvl="4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5pPr>
            <a:lvl6pPr marL="2743200" lvl="5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6pPr>
            <a:lvl7pPr marL="3200400" lvl="6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7pPr>
            <a:lvl8pPr marL="3657600" lvl="7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8pPr>
            <a:lvl9pPr marL="4114800" lvl="8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rtl="0">
              <a:spcBef>
                <a:spcPts val="560"/>
              </a:spcBef>
              <a:spcAft>
                <a:spcPts val="0"/>
              </a:spcAft>
              <a:buSzPts val="1400"/>
              <a:buFont typeface="Domine"/>
              <a:buNone/>
              <a:defRPr/>
            </a:lvl1pPr>
            <a:lvl2pPr marL="914400" lvl="1" indent="-228600" rtl="0">
              <a:spcBef>
                <a:spcPts val="440"/>
              </a:spcBef>
              <a:spcAft>
                <a:spcPts val="0"/>
              </a:spcAft>
              <a:buSzPts val="1400"/>
              <a:buFont typeface="Domine"/>
              <a:buNone/>
              <a:defRPr/>
            </a:lvl2pPr>
            <a:lvl3pPr marL="1371600" lvl="2" indent="-228600" rtl="0">
              <a:spcBef>
                <a:spcPts val="320"/>
              </a:spcBef>
              <a:spcAft>
                <a:spcPts val="0"/>
              </a:spcAft>
              <a:buSzPts val="1400"/>
              <a:buFont typeface="Domine"/>
              <a:buNone/>
              <a:defRPr/>
            </a:lvl3pPr>
            <a:lvl4pPr marL="1828800" lvl="3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4pPr>
            <a:lvl5pPr marL="2286000" lvl="4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5pPr>
            <a:lvl6pPr marL="2743200" lvl="5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6pPr>
            <a:lvl7pPr marL="3200400" lvl="6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7pPr>
            <a:lvl8pPr marL="3657600" lvl="7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8pPr>
            <a:lvl9pPr marL="4114800" lvl="8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8200" y="1143000"/>
            <a:ext cx="74676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1219200" y="1943100"/>
            <a:ext cx="32766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560"/>
              </a:spcBef>
              <a:spcAft>
                <a:spcPts val="0"/>
              </a:spcAft>
              <a:buSzPts val="1400"/>
              <a:buChar char="•"/>
              <a:defRPr/>
            </a:lvl1pPr>
            <a:lvl2pPr marL="914400" lvl="1" indent="-317500" rtl="0">
              <a:spcBef>
                <a:spcPts val="44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rtl="0">
              <a:spcBef>
                <a:spcPts val="320"/>
              </a:spcBef>
              <a:spcAft>
                <a:spcPts val="0"/>
              </a:spcAft>
              <a:buSzPts val="1400"/>
              <a:buChar char="•"/>
              <a:defRPr/>
            </a:lvl3pPr>
            <a:lvl4pPr marL="1828800" lvl="3" indent="-317500" rtl="0"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6pPr>
            <a:lvl7pPr marL="3200400" lvl="6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7pPr>
            <a:lvl8pPr marL="3657600" lvl="7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8pPr>
            <a:lvl9pPr marL="4114800" lvl="8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648200" y="1943100"/>
            <a:ext cx="32766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560"/>
              </a:spcBef>
              <a:spcAft>
                <a:spcPts val="0"/>
              </a:spcAft>
              <a:buSzPts val="1400"/>
              <a:buChar char="•"/>
              <a:defRPr/>
            </a:lvl1pPr>
            <a:lvl2pPr marL="914400" lvl="1" indent="-317500" rtl="0">
              <a:spcBef>
                <a:spcPts val="44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rtl="0">
              <a:spcBef>
                <a:spcPts val="320"/>
              </a:spcBef>
              <a:spcAft>
                <a:spcPts val="0"/>
              </a:spcAft>
              <a:buSzPts val="1400"/>
              <a:buChar char="•"/>
              <a:defRPr/>
            </a:lvl3pPr>
            <a:lvl4pPr marL="1828800" lvl="3" indent="-317500" rtl="0"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6pPr>
            <a:lvl7pPr marL="3200400" lvl="6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7pPr>
            <a:lvl8pPr marL="3657600" lvl="7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8pPr>
            <a:lvl9pPr marL="4114800" lvl="8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rtl="0">
              <a:spcBef>
                <a:spcPts val="560"/>
              </a:spcBef>
              <a:spcAft>
                <a:spcPts val="0"/>
              </a:spcAft>
              <a:buSzPts val="1400"/>
              <a:buFont typeface="Domine"/>
              <a:buNone/>
              <a:defRPr/>
            </a:lvl1pPr>
            <a:lvl2pPr marL="914400" lvl="1" indent="-228600" rtl="0">
              <a:spcBef>
                <a:spcPts val="440"/>
              </a:spcBef>
              <a:spcAft>
                <a:spcPts val="0"/>
              </a:spcAft>
              <a:buSzPts val="1400"/>
              <a:buFont typeface="Domine"/>
              <a:buNone/>
              <a:defRPr/>
            </a:lvl2pPr>
            <a:lvl3pPr marL="1371600" lvl="2" indent="-228600" rtl="0">
              <a:spcBef>
                <a:spcPts val="320"/>
              </a:spcBef>
              <a:spcAft>
                <a:spcPts val="0"/>
              </a:spcAft>
              <a:buSzPts val="1400"/>
              <a:buFont typeface="Domine"/>
              <a:buNone/>
              <a:defRPr/>
            </a:lvl3pPr>
            <a:lvl4pPr marL="1828800" lvl="3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4pPr>
            <a:lvl5pPr marL="2286000" lvl="4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5pPr>
            <a:lvl6pPr marL="2743200" lvl="5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6pPr>
            <a:lvl7pPr marL="3200400" lvl="6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7pPr>
            <a:lvl8pPr marL="3657600" lvl="7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8pPr>
            <a:lvl9pPr marL="4114800" lvl="8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560"/>
              </a:spcBef>
              <a:spcAft>
                <a:spcPts val="0"/>
              </a:spcAft>
              <a:buSzPts val="1400"/>
              <a:buChar char="•"/>
              <a:defRPr/>
            </a:lvl1pPr>
            <a:lvl2pPr marL="914400" lvl="1" indent="-317500" rtl="0">
              <a:spcBef>
                <a:spcPts val="44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rtl="0">
              <a:spcBef>
                <a:spcPts val="320"/>
              </a:spcBef>
              <a:spcAft>
                <a:spcPts val="0"/>
              </a:spcAft>
              <a:buSzPts val="1400"/>
              <a:buChar char="•"/>
              <a:defRPr/>
            </a:lvl3pPr>
            <a:lvl4pPr marL="1828800" lvl="3" indent="-317500" rtl="0"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6pPr>
            <a:lvl7pPr marL="3200400" lvl="6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7pPr>
            <a:lvl8pPr marL="3657600" lvl="7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8pPr>
            <a:lvl9pPr marL="4114800" lvl="8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3"/>
          </p:nvPr>
        </p:nvSpPr>
        <p:spPr>
          <a:xfrm>
            <a:off x="4645025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rtl="0">
              <a:spcBef>
                <a:spcPts val="560"/>
              </a:spcBef>
              <a:spcAft>
                <a:spcPts val="0"/>
              </a:spcAft>
              <a:buSzPts val="1400"/>
              <a:buFont typeface="Domine"/>
              <a:buNone/>
              <a:defRPr/>
            </a:lvl1pPr>
            <a:lvl2pPr marL="914400" lvl="1" indent="-228600" rtl="0">
              <a:spcBef>
                <a:spcPts val="440"/>
              </a:spcBef>
              <a:spcAft>
                <a:spcPts val="0"/>
              </a:spcAft>
              <a:buSzPts val="1400"/>
              <a:buFont typeface="Domine"/>
              <a:buNone/>
              <a:defRPr/>
            </a:lvl2pPr>
            <a:lvl3pPr marL="1371600" lvl="2" indent="-228600" rtl="0">
              <a:spcBef>
                <a:spcPts val="320"/>
              </a:spcBef>
              <a:spcAft>
                <a:spcPts val="0"/>
              </a:spcAft>
              <a:buSzPts val="1400"/>
              <a:buFont typeface="Domine"/>
              <a:buNone/>
              <a:defRPr/>
            </a:lvl3pPr>
            <a:lvl4pPr marL="1828800" lvl="3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4pPr>
            <a:lvl5pPr marL="2286000" lvl="4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5pPr>
            <a:lvl6pPr marL="2743200" lvl="5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6pPr>
            <a:lvl7pPr marL="3200400" lvl="6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7pPr>
            <a:lvl8pPr marL="3657600" lvl="7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8pPr>
            <a:lvl9pPr marL="4114800" lvl="8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560"/>
              </a:spcBef>
              <a:spcAft>
                <a:spcPts val="0"/>
              </a:spcAft>
              <a:buSzPts val="1400"/>
              <a:buChar char="•"/>
              <a:defRPr/>
            </a:lvl1pPr>
            <a:lvl2pPr marL="914400" lvl="1" indent="-317500" rtl="0">
              <a:spcBef>
                <a:spcPts val="44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rtl="0">
              <a:spcBef>
                <a:spcPts val="320"/>
              </a:spcBef>
              <a:spcAft>
                <a:spcPts val="0"/>
              </a:spcAft>
              <a:buSzPts val="1400"/>
              <a:buChar char="•"/>
              <a:defRPr/>
            </a:lvl3pPr>
            <a:lvl4pPr marL="1828800" lvl="3" indent="-317500" rtl="0"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6pPr>
            <a:lvl7pPr marL="3200400" lvl="6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7pPr>
            <a:lvl8pPr marL="3657600" lvl="7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8pPr>
            <a:lvl9pPr marL="4114800" lvl="8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8200" y="1143000"/>
            <a:ext cx="74676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560"/>
              </a:spcBef>
              <a:spcAft>
                <a:spcPts val="0"/>
              </a:spcAft>
              <a:buSzPts val="1400"/>
              <a:buChar char="•"/>
              <a:defRPr/>
            </a:lvl1pPr>
            <a:lvl2pPr marL="914400" lvl="1" indent="-317500" rtl="0">
              <a:spcBef>
                <a:spcPts val="440"/>
              </a:spcBef>
              <a:spcAft>
                <a:spcPts val="0"/>
              </a:spcAft>
              <a:buSzPts val="1400"/>
              <a:buChar char="–"/>
              <a:defRPr/>
            </a:lvl2pPr>
            <a:lvl3pPr marL="1371600" lvl="2" indent="-317500" rtl="0">
              <a:spcBef>
                <a:spcPts val="320"/>
              </a:spcBef>
              <a:spcAft>
                <a:spcPts val="0"/>
              </a:spcAft>
              <a:buSzPts val="1400"/>
              <a:buChar char="•"/>
              <a:defRPr/>
            </a:lvl3pPr>
            <a:lvl4pPr marL="1828800" lvl="3" indent="-317500" rtl="0"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6pPr>
            <a:lvl7pPr marL="3200400" lvl="6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7pPr>
            <a:lvl8pPr marL="3657600" lvl="7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8pPr>
            <a:lvl9pPr marL="4114800" lvl="8" indent="-317500" rtl="0">
              <a:spcBef>
                <a:spcPts val="400"/>
              </a:spcBef>
              <a:spcAft>
                <a:spcPts val="0"/>
              </a:spcAft>
              <a:buSzPts val="1400"/>
              <a:buChar char="»"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spcBef>
                <a:spcPts val="560"/>
              </a:spcBef>
              <a:spcAft>
                <a:spcPts val="0"/>
              </a:spcAft>
              <a:buSzPts val="1400"/>
              <a:buFont typeface="Domine"/>
              <a:buNone/>
              <a:defRPr/>
            </a:lvl1pPr>
            <a:lvl2pPr marL="914400" lvl="1" indent="-228600" rtl="0">
              <a:spcBef>
                <a:spcPts val="440"/>
              </a:spcBef>
              <a:spcAft>
                <a:spcPts val="0"/>
              </a:spcAft>
              <a:buSzPts val="1400"/>
              <a:buFont typeface="Domine"/>
              <a:buNone/>
              <a:defRPr/>
            </a:lvl2pPr>
            <a:lvl3pPr marL="1371600" lvl="2" indent="-228600" rtl="0">
              <a:spcBef>
                <a:spcPts val="320"/>
              </a:spcBef>
              <a:spcAft>
                <a:spcPts val="0"/>
              </a:spcAft>
              <a:buSzPts val="1400"/>
              <a:buFont typeface="Domine"/>
              <a:buNone/>
              <a:defRPr/>
            </a:lvl3pPr>
            <a:lvl4pPr marL="1828800" lvl="3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4pPr>
            <a:lvl5pPr marL="2286000" lvl="4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5pPr>
            <a:lvl6pPr marL="2743200" lvl="5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6pPr>
            <a:lvl7pPr marL="3200400" lvl="6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7pPr>
            <a:lvl8pPr marL="3657600" lvl="7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8pPr>
            <a:lvl9pPr marL="4114800" lvl="8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Google Shape;48;p10"/>
          <p:cNvSpPr txBox="1">
            <a:spLocks noGrp="1"/>
          </p:cNvSpPr>
          <p:nvPr>
            <p:ph type="body" idx="1"/>
          </p:nvPr>
        </p:nvSpPr>
        <p:spPr>
          <a:xfrm>
            <a:off x="1792288" y="4025504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spcBef>
                <a:spcPts val="560"/>
              </a:spcBef>
              <a:spcAft>
                <a:spcPts val="0"/>
              </a:spcAft>
              <a:buSzPts val="1400"/>
              <a:buFont typeface="Domine"/>
              <a:buNone/>
              <a:defRPr/>
            </a:lvl1pPr>
            <a:lvl2pPr marL="914400" lvl="1" indent="-228600" rtl="0">
              <a:spcBef>
                <a:spcPts val="440"/>
              </a:spcBef>
              <a:spcAft>
                <a:spcPts val="0"/>
              </a:spcAft>
              <a:buSzPts val="1400"/>
              <a:buFont typeface="Domine"/>
              <a:buNone/>
              <a:defRPr/>
            </a:lvl2pPr>
            <a:lvl3pPr marL="1371600" lvl="2" indent="-228600" rtl="0">
              <a:spcBef>
                <a:spcPts val="320"/>
              </a:spcBef>
              <a:spcAft>
                <a:spcPts val="0"/>
              </a:spcAft>
              <a:buSzPts val="1400"/>
              <a:buFont typeface="Domine"/>
              <a:buNone/>
              <a:defRPr/>
            </a:lvl3pPr>
            <a:lvl4pPr marL="1828800" lvl="3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4pPr>
            <a:lvl5pPr marL="2286000" lvl="4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5pPr>
            <a:lvl6pPr marL="2743200" lvl="5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6pPr>
            <a:lvl7pPr marL="3200400" lvl="6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7pPr>
            <a:lvl8pPr marL="3657600" lvl="7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8pPr>
            <a:lvl9pPr marL="4114800" lvl="8" indent="-228600" rtl="0"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3498900" cy="90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1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2039541"/>
            <a:ext cx="9183600" cy="31041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1"/>
          <p:cNvSpPr txBox="1">
            <a:spLocks noGrp="1"/>
          </p:cNvSpPr>
          <p:nvPr>
            <p:ph type="title"/>
          </p:nvPr>
        </p:nvSpPr>
        <p:spPr>
          <a:xfrm>
            <a:off x="838200" y="1143000"/>
            <a:ext cx="74676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body" idx="1"/>
          </p:nvPr>
        </p:nvSpPr>
        <p:spPr>
          <a:xfrm>
            <a:off x="1219200" y="1943100"/>
            <a:ext cx="67056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56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/>
            </a:lvl1pPr>
            <a:lvl2pPr marL="914400" marR="0" lvl="1" indent="-317500" algn="l" rtl="0">
              <a:spcBef>
                <a:spcPts val="44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/>
            </a:lvl2pPr>
            <a:lvl3pPr marL="1371600" marR="0" lvl="2" indent="-317500" algn="l" rtl="0">
              <a:spcBef>
                <a:spcPts val="32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/>
            </a:lvl3pPr>
            <a:lvl4pPr marL="1828800" marR="0" lvl="3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/>
            </a:lvl4pPr>
            <a:lvl5pPr marL="2286000" marR="0" lvl="4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5pPr>
            <a:lvl6pPr marL="2743200" marR="0" lvl="5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6pPr>
            <a:lvl7pPr marL="3200400" marR="0" lvl="6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7pPr>
            <a:lvl8pPr marL="3657600" marR="0" lvl="7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8pPr>
            <a:lvl9pPr marL="4114800" marR="0" lvl="8" indent="-317500" algn="l" rtl="0"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/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ftr" idx="11"/>
          </p:nvPr>
        </p:nvSpPr>
        <p:spPr>
          <a:xfrm>
            <a:off x="368300" y="4886325"/>
            <a:ext cx="8458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ctrTitle"/>
          </p:nvPr>
        </p:nvSpPr>
        <p:spPr>
          <a:xfrm>
            <a:off x="434575" y="1837725"/>
            <a:ext cx="83820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>
                <a:solidFill>
                  <a:schemeClr val="lt1"/>
                </a:solidFill>
              </a:rPr>
              <a:t>Kenen puoleen kääntyä?</a:t>
            </a:r>
            <a:endParaRPr sz="36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/>
          <p:nvPr/>
        </p:nvSpPr>
        <p:spPr>
          <a:xfrm>
            <a:off x="0" y="2535675"/>
            <a:ext cx="4455300" cy="15591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tx1"/>
                </a:solidFill>
              </a:rPr>
              <a:t>VARAREHTORI JANI MÄKIVALLI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noProof="1">
                <a:solidFill>
                  <a:schemeClr val="tx1"/>
                </a:solidFill>
              </a:rPr>
              <a:t>opiskelija-asiat, lukion arki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noProof="1">
                <a:solidFill>
                  <a:schemeClr val="tx1"/>
                </a:solidFill>
              </a:rPr>
              <a:t>itsenäisten suoritusten hyväksyminen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noProof="1">
                <a:solidFill>
                  <a:schemeClr val="tx1"/>
                </a:solidFill>
              </a:rPr>
              <a:t>hyvinvointiryhmä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noProof="1">
                <a:solidFill>
                  <a:schemeClr val="tx1"/>
                </a:solidFill>
              </a:rPr>
              <a:t>Veistolan sijainen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noProof="1">
                <a:solidFill>
                  <a:schemeClr val="tx1"/>
                </a:solidFill>
              </a:rPr>
              <a:t>turvallisuusvastaava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4455300" y="0"/>
            <a:ext cx="4781400" cy="1104900"/>
          </a:xfrm>
          <a:prstGeom prst="rect">
            <a:avLst/>
          </a:prstGeom>
          <a:solidFill>
            <a:srgbClr val="A2C4C9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TOIMISTOSIHTEERI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todistukset ja lupa-anomukset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opintososiaaliset asiat (Kela-tuki, matkatuki)</a:t>
            </a:r>
            <a:endParaRPr/>
          </a:p>
        </p:txBody>
      </p:sp>
      <p:sp>
        <p:nvSpPr>
          <p:cNvPr id="69" name="Google Shape;69;p14"/>
          <p:cNvSpPr txBox="1"/>
          <p:nvPr/>
        </p:nvSpPr>
        <p:spPr>
          <a:xfrm>
            <a:off x="4455300" y="1104900"/>
            <a:ext cx="4781400" cy="2707500"/>
          </a:xfrm>
          <a:prstGeom prst="rect">
            <a:avLst/>
          </a:prstGeom>
          <a:solidFill>
            <a:srgbClr val="D5A6BD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OPINTO-OHJAAJAT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kurssivalinnat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jatko-opinnot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uravalinnat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opiskeluun liittyvät ongelmat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Opo haastattelee vuosittain kaikki opiskelijat.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Lisäksi opon luo voi mennä tarvittaessa sekä kysyä wilmassa.</a:t>
            </a:r>
            <a:endParaRPr/>
          </a:p>
        </p:txBody>
      </p:sp>
      <p:sp>
        <p:nvSpPr>
          <p:cNvPr id="70" name="Google Shape;70;p14"/>
          <p:cNvSpPr txBox="1"/>
          <p:nvPr/>
        </p:nvSpPr>
        <p:spPr>
          <a:xfrm>
            <a:off x="0" y="0"/>
            <a:ext cx="4455300" cy="1593900"/>
          </a:xfrm>
          <a:prstGeom prst="rect">
            <a:avLst/>
          </a:prstGeom>
          <a:solidFill>
            <a:srgbClr val="99FF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RYHMÄNOHJAAJA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-FI" noProof="1"/>
              <a:t>sisäinen tiedottaminen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-FI" noProof="1"/>
              <a:t>kurssivalintojen ja -suoritusten sekä poissaolojen seuraaminen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-FI" noProof="1"/>
              <a:t>poissaololupa 1-3 päivää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-FI" noProof="1"/>
              <a:t>käytännön ongelmat / tuki</a:t>
            </a:r>
            <a:endParaRPr dirty="0"/>
          </a:p>
        </p:txBody>
      </p:sp>
      <p:sp>
        <p:nvSpPr>
          <p:cNvPr id="71" name="Google Shape;71;p14"/>
          <p:cNvSpPr txBox="1"/>
          <p:nvPr/>
        </p:nvSpPr>
        <p:spPr>
          <a:xfrm>
            <a:off x="-27150" y="1430774"/>
            <a:ext cx="4482450" cy="1193479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AINEENOPETTAJAT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-FI" noProof="1"/>
              <a:t>omaa ainetta koskevaa opintoneuvontaa ja tukea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-FI" noProof="1"/>
              <a:t>tukiopetus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-FI" noProof="1"/>
              <a:t>itsenäisistä suorituksista sopiminen</a:t>
            </a:r>
          </a:p>
        </p:txBody>
      </p:sp>
      <p:sp>
        <p:nvSpPr>
          <p:cNvPr id="72" name="Google Shape;72;p14"/>
          <p:cNvSpPr txBox="1"/>
          <p:nvPr/>
        </p:nvSpPr>
        <p:spPr>
          <a:xfrm>
            <a:off x="4455300" y="3347050"/>
            <a:ext cx="4781400" cy="179645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APULAISREHTORI HEIKKI JOKINEN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 dirty="0" err="1"/>
              <a:t>kurssitarjotin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 dirty="0" err="1"/>
              <a:t>itsenäisten</a:t>
            </a:r>
            <a:r>
              <a:rPr lang="en-GB" dirty="0"/>
              <a:t> </a:t>
            </a:r>
            <a:r>
              <a:rPr lang="en-GB" dirty="0" err="1"/>
              <a:t>suoritusten</a:t>
            </a:r>
            <a:r>
              <a:rPr lang="en-GB" dirty="0"/>
              <a:t> </a:t>
            </a:r>
            <a:r>
              <a:rPr lang="en-GB" dirty="0" err="1"/>
              <a:t>hyväksyminen</a:t>
            </a:r>
            <a:endParaRPr lang="en-GB"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 dirty="0" err="1"/>
              <a:t>opintomuutokset</a:t>
            </a:r>
            <a:endParaRPr dirty="0"/>
          </a:p>
        </p:txBody>
      </p:sp>
      <p:sp>
        <p:nvSpPr>
          <p:cNvPr id="73" name="Google Shape;73;p14"/>
          <p:cNvSpPr txBox="1"/>
          <p:nvPr/>
        </p:nvSpPr>
        <p:spPr>
          <a:xfrm>
            <a:off x="0" y="4094824"/>
            <a:ext cx="4455300" cy="104867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REHTORI SIMO VEISTOLA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-FI" noProof="1"/>
              <a:t>talous, hallinto, yo-kirjoitukset, poissaolot yli 3 pv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-FI" noProof="1"/>
              <a:t>FYL, Musiikkiopisto, Wahren-opisto, Kuvataidekoulu</a:t>
            </a:r>
            <a:endParaRPr lang="fi-FI" noProof="1">
              <a:solidFill>
                <a:srgbClr val="EFEFEF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/>
          <p:nvPr/>
        </p:nvSpPr>
        <p:spPr>
          <a:xfrm>
            <a:off x="2952676" y="1078499"/>
            <a:ext cx="2914444" cy="2856805"/>
          </a:xfrm>
          <a:prstGeom prst="rect">
            <a:avLst/>
          </a:prstGeom>
          <a:solidFill>
            <a:srgbClr val="99FFCC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/>
              <a:t>TERVEYDENHOITAJA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/>
              <a:t>Eliisa Paija-Sulka</a:t>
            </a:r>
            <a:endParaRPr sz="1800" dirty="0"/>
          </a:p>
          <a:p>
            <a:r>
              <a:rPr lang="en-GB" sz="1800" dirty="0">
                <a:solidFill>
                  <a:schemeClr val="dk1"/>
                </a:solidFill>
              </a:rPr>
              <a:t>p. 045-6576301/Wilma</a:t>
            </a:r>
            <a:endParaRPr sz="1800" dirty="0"/>
          </a:p>
          <a:p>
            <a:pPr marL="457200" indent="-342900">
              <a:buSzPts val="1800"/>
              <a:buFont typeface="Arial"/>
              <a:buChar char="●"/>
            </a:pPr>
            <a:r>
              <a:rPr lang="fi-FI" sz="1800" dirty="0">
                <a:solidFill>
                  <a:schemeClr val="dk1"/>
                </a:solidFill>
              </a:rPr>
              <a:t>vastaanotto ma, ke ja pe klo 9-10, muuten sopimuksen mukaan</a:t>
            </a:r>
            <a:endParaRPr sz="18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 dirty="0" err="1"/>
              <a:t>terveystarkastukset</a:t>
            </a:r>
            <a:endParaRPr sz="18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 dirty="0" err="1"/>
              <a:t>opiskelijan</a:t>
            </a:r>
            <a:r>
              <a:rPr lang="en-GB" sz="1800" dirty="0"/>
              <a:t> </a:t>
            </a:r>
            <a:r>
              <a:rPr lang="en-GB" sz="1800" dirty="0" err="1"/>
              <a:t>terveys</a:t>
            </a:r>
            <a:r>
              <a:rPr lang="en-GB" sz="1800" dirty="0"/>
              <a:t> </a:t>
            </a:r>
            <a:r>
              <a:rPr lang="en-GB" sz="1800" dirty="0" err="1"/>
              <a:t>ja</a:t>
            </a:r>
            <a:r>
              <a:rPr lang="en-GB" sz="1800" dirty="0"/>
              <a:t> </a:t>
            </a:r>
            <a:r>
              <a:rPr lang="en-GB" sz="1800" dirty="0" err="1"/>
              <a:t>hyvinvointi</a:t>
            </a:r>
            <a:endParaRPr sz="1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9" name="Google Shape;79;p15"/>
          <p:cNvSpPr/>
          <p:nvPr/>
        </p:nvSpPr>
        <p:spPr>
          <a:xfrm>
            <a:off x="2952676" y="0"/>
            <a:ext cx="2914674" cy="1078500"/>
          </a:xfrm>
          <a:prstGeom prst="rect">
            <a:avLst/>
          </a:prstGeom>
          <a:solidFill>
            <a:srgbClr val="FFFF00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/>
              <a:t>LÄÄKÄRI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 dirty="0" err="1"/>
              <a:t>lääkärintarkastukset</a:t>
            </a:r>
            <a:endParaRPr sz="18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 dirty="0" err="1"/>
              <a:t>opiskelijan</a:t>
            </a:r>
            <a:r>
              <a:rPr lang="en-GB" sz="1800" dirty="0"/>
              <a:t> </a:t>
            </a:r>
            <a:r>
              <a:rPr lang="en-GB" sz="1800" dirty="0" err="1"/>
              <a:t>terveys</a:t>
            </a:r>
            <a:r>
              <a:rPr lang="en-GB" sz="1800" dirty="0"/>
              <a:t> </a:t>
            </a:r>
            <a:r>
              <a:rPr lang="en-GB" sz="1800" dirty="0" err="1"/>
              <a:t>ja</a:t>
            </a:r>
            <a:r>
              <a:rPr lang="en-GB" sz="1800" dirty="0"/>
              <a:t> </a:t>
            </a:r>
            <a:r>
              <a:rPr lang="en-GB" sz="1800" dirty="0" err="1"/>
              <a:t>hyvinvointi</a:t>
            </a:r>
            <a:endParaRPr sz="1800" dirty="0"/>
          </a:p>
        </p:txBody>
      </p:sp>
      <p:sp>
        <p:nvSpPr>
          <p:cNvPr id="80" name="Google Shape;80;p15"/>
          <p:cNvSpPr/>
          <p:nvPr/>
        </p:nvSpPr>
        <p:spPr>
          <a:xfrm>
            <a:off x="5867400" y="0"/>
            <a:ext cx="3276900" cy="5143500"/>
          </a:xfrm>
          <a:prstGeom prst="rect">
            <a:avLst/>
          </a:prstGeom>
          <a:solidFill>
            <a:srgbClr val="F9CB9C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1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1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1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/>
              <a:t>KURAATTORI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 dirty="0"/>
              <a:t>Arja-Maija Ojanen (</a:t>
            </a:r>
            <a:r>
              <a:rPr lang="fi-FI" sz="1800" dirty="0" err="1"/>
              <a:t>Amo</a:t>
            </a:r>
            <a:r>
              <a:rPr lang="fi-FI" sz="1800" dirty="0"/>
              <a:t>)</a:t>
            </a:r>
            <a:endParaRPr sz="1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/>
              <a:t>p. 050-9119992, </a:t>
            </a:r>
            <a:r>
              <a:rPr lang="en-GB" sz="1800" dirty="0" err="1"/>
              <a:t>wilma</a:t>
            </a:r>
            <a:endParaRPr sz="180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...KUN KAIPAAT KUUNTELIJAA…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 dirty="0" err="1">
                <a:solidFill>
                  <a:schemeClr val="dk1"/>
                </a:solidFill>
              </a:rPr>
              <a:t>toimeentuloon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liittyvät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asiat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 dirty="0" err="1">
                <a:solidFill>
                  <a:schemeClr val="dk1"/>
                </a:solidFill>
              </a:rPr>
              <a:t>asumiseen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liittyvät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asiat</a:t>
            </a:r>
            <a:r>
              <a:rPr lang="en-GB" dirty="0">
                <a:solidFill>
                  <a:schemeClr val="dk1"/>
                </a:solidFill>
              </a:rPr>
              <a:t> (</a:t>
            </a:r>
            <a:r>
              <a:rPr lang="en-GB" dirty="0" err="1">
                <a:solidFill>
                  <a:schemeClr val="dk1"/>
                </a:solidFill>
              </a:rPr>
              <a:t>asunnon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hakemiseen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liittyvät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ym</a:t>
            </a:r>
            <a:r>
              <a:rPr lang="en-GB" dirty="0">
                <a:solidFill>
                  <a:schemeClr val="dk1"/>
                </a:solidFill>
              </a:rPr>
              <a:t>. </a:t>
            </a:r>
            <a:r>
              <a:rPr lang="en-GB" dirty="0" err="1">
                <a:solidFill>
                  <a:schemeClr val="dk1"/>
                </a:solidFill>
              </a:rPr>
              <a:t>asiat</a:t>
            </a:r>
            <a:r>
              <a:rPr lang="en-GB" dirty="0">
                <a:solidFill>
                  <a:schemeClr val="dk1"/>
                </a:solidFill>
              </a:rPr>
              <a:t>).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 dirty="0" err="1">
                <a:solidFill>
                  <a:schemeClr val="dk1"/>
                </a:solidFill>
              </a:rPr>
              <a:t>opiskeluun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liittyvät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asiat</a:t>
            </a:r>
            <a:r>
              <a:rPr lang="en-GB" dirty="0">
                <a:solidFill>
                  <a:schemeClr val="dk1"/>
                </a:solidFill>
              </a:rPr>
              <a:t>, </a:t>
            </a:r>
            <a:r>
              <a:rPr lang="en-GB" dirty="0" err="1">
                <a:solidFill>
                  <a:schemeClr val="dk1"/>
                </a:solidFill>
              </a:rPr>
              <a:t>kuten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poissaolot</a:t>
            </a:r>
            <a:r>
              <a:rPr lang="en-GB" dirty="0">
                <a:solidFill>
                  <a:schemeClr val="dk1"/>
                </a:solidFill>
              </a:rPr>
              <a:t>, </a:t>
            </a:r>
            <a:r>
              <a:rPr lang="en-GB" dirty="0" err="1">
                <a:solidFill>
                  <a:schemeClr val="dk1"/>
                </a:solidFill>
              </a:rPr>
              <a:t>motivaatio-ongelmat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jne</a:t>
            </a:r>
            <a:r>
              <a:rPr lang="en-GB" dirty="0">
                <a:solidFill>
                  <a:schemeClr val="dk1"/>
                </a:solidFill>
              </a:rPr>
              <a:t>.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 dirty="0" err="1">
                <a:solidFill>
                  <a:schemeClr val="dk1"/>
                </a:solidFill>
              </a:rPr>
              <a:t>henkilökohtaisen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elämän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huolet</a:t>
            </a:r>
            <a:r>
              <a:rPr lang="en-GB" dirty="0">
                <a:solidFill>
                  <a:schemeClr val="dk1"/>
                </a:solidFill>
              </a:rPr>
              <a:t>, </a:t>
            </a:r>
            <a:r>
              <a:rPr lang="en-GB" dirty="0" err="1">
                <a:solidFill>
                  <a:schemeClr val="dk1"/>
                </a:solidFill>
              </a:rPr>
              <a:t>ihmissuhdeongelmat</a:t>
            </a:r>
            <a:r>
              <a:rPr lang="en-GB" dirty="0">
                <a:solidFill>
                  <a:schemeClr val="dk1"/>
                </a:solidFill>
              </a:rPr>
              <a:t> (</a:t>
            </a:r>
            <a:r>
              <a:rPr lang="en-GB" dirty="0" err="1">
                <a:solidFill>
                  <a:schemeClr val="dk1"/>
                </a:solidFill>
              </a:rPr>
              <a:t>esim</a:t>
            </a:r>
            <a:r>
              <a:rPr lang="en-GB" dirty="0">
                <a:solidFill>
                  <a:schemeClr val="dk1"/>
                </a:solidFill>
              </a:rPr>
              <a:t>. </a:t>
            </a:r>
            <a:r>
              <a:rPr lang="en-GB" dirty="0" err="1">
                <a:solidFill>
                  <a:schemeClr val="dk1"/>
                </a:solidFill>
              </a:rPr>
              <a:t>mielenterveys</a:t>
            </a:r>
            <a:r>
              <a:rPr lang="en-GB" dirty="0">
                <a:solidFill>
                  <a:schemeClr val="dk1"/>
                </a:solidFill>
              </a:rPr>
              <a:t>- </a:t>
            </a:r>
            <a:r>
              <a:rPr lang="en-GB" dirty="0" err="1">
                <a:solidFill>
                  <a:schemeClr val="dk1"/>
                </a:solidFill>
              </a:rPr>
              <a:t>ja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päihdeongelmat</a:t>
            </a:r>
            <a:r>
              <a:rPr lang="en-GB" dirty="0">
                <a:solidFill>
                  <a:schemeClr val="dk1"/>
                </a:solidFill>
              </a:rPr>
              <a:t>, </a:t>
            </a:r>
            <a:r>
              <a:rPr lang="en-GB" dirty="0" err="1">
                <a:solidFill>
                  <a:schemeClr val="dk1"/>
                </a:solidFill>
              </a:rPr>
              <a:t>vaikeudet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kotona</a:t>
            </a:r>
            <a:r>
              <a:rPr lang="en-GB" dirty="0">
                <a:solidFill>
                  <a:schemeClr val="dk1"/>
                </a:solidFill>
              </a:rPr>
              <a:t> tai </a:t>
            </a:r>
            <a:r>
              <a:rPr lang="en-GB" dirty="0" err="1">
                <a:solidFill>
                  <a:schemeClr val="dk1"/>
                </a:solidFill>
              </a:rPr>
              <a:t>muiden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läheisten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kanssa</a:t>
            </a:r>
            <a:r>
              <a:rPr lang="en-GB" dirty="0">
                <a:solidFill>
                  <a:schemeClr val="dk1"/>
                </a:solidFill>
              </a:rPr>
              <a:t>, </a:t>
            </a:r>
            <a:r>
              <a:rPr lang="en-GB" dirty="0" err="1">
                <a:solidFill>
                  <a:schemeClr val="dk1"/>
                </a:solidFill>
              </a:rPr>
              <a:t>kiusaaminen</a:t>
            </a:r>
            <a:r>
              <a:rPr lang="en-GB" dirty="0">
                <a:solidFill>
                  <a:schemeClr val="dk1"/>
                </a:solidFill>
              </a:rPr>
              <a:t>, </a:t>
            </a:r>
            <a:r>
              <a:rPr lang="en-GB" dirty="0" err="1">
                <a:solidFill>
                  <a:schemeClr val="dk1"/>
                </a:solidFill>
              </a:rPr>
              <a:t>seksuaalinen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häirintä</a:t>
            </a:r>
            <a:r>
              <a:rPr lang="en-GB" dirty="0">
                <a:solidFill>
                  <a:schemeClr val="dk1"/>
                </a:solidFill>
              </a:rPr>
              <a:t>  tai </a:t>
            </a:r>
            <a:r>
              <a:rPr lang="en-GB" dirty="0" err="1">
                <a:solidFill>
                  <a:schemeClr val="dk1"/>
                </a:solidFill>
              </a:rPr>
              <a:t>muu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väkivalta</a:t>
            </a:r>
            <a:r>
              <a:rPr lang="en-GB" dirty="0">
                <a:solidFill>
                  <a:schemeClr val="dk1"/>
                </a:solidFill>
              </a:rPr>
              <a:t>)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p15"/>
          <p:cNvSpPr/>
          <p:nvPr/>
        </p:nvSpPr>
        <p:spPr>
          <a:xfrm rot="-340">
            <a:off x="255" y="153"/>
            <a:ext cx="2952549" cy="5143346"/>
          </a:xfrm>
          <a:prstGeom prst="rect">
            <a:avLst/>
          </a:prstGeom>
          <a:solidFill>
            <a:srgbClr val="CDE4FB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 dirty="0"/>
              <a:t>ERITYISOPETTAJA</a:t>
            </a:r>
            <a:endParaRPr sz="17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GB" sz="1700" dirty="0" err="1"/>
              <a:t>Oppimisvaikeudet</a:t>
            </a:r>
            <a:endParaRPr lang="en-GB" sz="1700" dirty="0"/>
          </a:p>
          <a:p>
            <a:pPr marL="457200" indent="-336550">
              <a:buSzPts val="1700"/>
              <a:buFont typeface="Arial"/>
              <a:buChar char="●"/>
            </a:pPr>
            <a:r>
              <a:rPr lang="en-GB" sz="1700" dirty="0" err="1"/>
              <a:t>Erityisopetuksen</a:t>
            </a:r>
            <a:r>
              <a:rPr lang="en-GB" sz="1700" dirty="0"/>
              <a:t> </a:t>
            </a:r>
            <a:r>
              <a:rPr lang="en-GB" sz="1700" dirty="0" err="1"/>
              <a:t>koordinointi</a:t>
            </a:r>
            <a:r>
              <a:rPr lang="en-GB" sz="1700" dirty="0"/>
              <a:t> (Susanne Petersen, </a:t>
            </a:r>
            <a:r>
              <a:rPr lang="en-GB" sz="1700" dirty="0" err="1"/>
              <a:t>huone</a:t>
            </a:r>
            <a:r>
              <a:rPr lang="en-GB" sz="1700" dirty="0"/>
              <a:t> </a:t>
            </a:r>
            <a:r>
              <a:rPr lang="en-GB" sz="1700" dirty="0" err="1"/>
              <a:t>kanslian</a:t>
            </a:r>
            <a:r>
              <a:rPr lang="en-GB" sz="1700" dirty="0"/>
              <a:t> </a:t>
            </a:r>
            <a:r>
              <a:rPr lang="en-GB" sz="1700" dirty="0" err="1"/>
              <a:t>vieressä</a:t>
            </a:r>
            <a:r>
              <a:rPr lang="en-GB" sz="1700" dirty="0"/>
              <a:t>)</a:t>
            </a:r>
            <a:endParaRPr sz="17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GB" sz="1700" dirty="0" err="1"/>
              <a:t>Lukitestit</a:t>
            </a:r>
            <a:r>
              <a:rPr lang="en-GB" sz="1700" dirty="0"/>
              <a:t> (Minna </a:t>
            </a:r>
            <a:r>
              <a:rPr lang="en-GB" sz="1700" dirty="0" err="1"/>
              <a:t>Kultanen</a:t>
            </a:r>
            <a:r>
              <a:rPr lang="en-GB" sz="1700" dirty="0"/>
              <a:t>)</a:t>
            </a:r>
            <a:endParaRPr sz="17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GB" sz="1700" dirty="0"/>
              <a:t>Luma-</a:t>
            </a:r>
            <a:r>
              <a:rPr lang="en-GB" sz="1700" dirty="0" err="1"/>
              <a:t>aineet</a:t>
            </a:r>
            <a:r>
              <a:rPr lang="en-GB" sz="1700" dirty="0"/>
              <a:t> (Venla </a:t>
            </a:r>
            <a:r>
              <a:rPr lang="en-GB" sz="1700" dirty="0" err="1"/>
              <a:t>Veistola</a:t>
            </a:r>
            <a:r>
              <a:rPr lang="en-GB" sz="1700" dirty="0"/>
              <a:t>)</a:t>
            </a:r>
            <a:endParaRPr sz="17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</p:txBody>
      </p:sp>
      <p:sp>
        <p:nvSpPr>
          <p:cNvPr id="4" name="Google Shape;82;p15">
            <a:extLst>
              <a:ext uri="{FF2B5EF4-FFF2-40B4-BE49-F238E27FC236}">
                <a16:creationId xmlns:a16="http://schemas.microsoft.com/office/drawing/2014/main" id="{CFA954F4-529A-9FCD-D53B-F45D9E45FFD7}"/>
              </a:ext>
            </a:extLst>
          </p:cNvPr>
          <p:cNvSpPr/>
          <p:nvPr/>
        </p:nvSpPr>
        <p:spPr>
          <a:xfrm rot="-340">
            <a:off x="2952736" y="3935456"/>
            <a:ext cx="2914324" cy="12078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 dirty="0"/>
              <a:t>KOULUPSYKOLOGI</a:t>
            </a:r>
            <a:endParaRPr sz="17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GB" sz="1700" dirty="0"/>
              <a:t>p. 0406315079</a:t>
            </a:r>
            <a:endParaRPr sz="17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>
          <a:extLst>
            <a:ext uri="{FF2B5EF4-FFF2-40B4-BE49-F238E27FC236}">
              <a16:creationId xmlns:a16="http://schemas.microsoft.com/office/drawing/2014/main" id="{E63F61EF-6F4E-5FB4-2436-E856FD565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>
            <a:extLst>
              <a:ext uri="{FF2B5EF4-FFF2-40B4-BE49-F238E27FC236}">
                <a16:creationId xmlns:a16="http://schemas.microsoft.com/office/drawing/2014/main" id="{A5415E77-FEA5-9D11-260F-33D321CEF0E3}"/>
              </a:ext>
            </a:extLst>
          </p:cNvPr>
          <p:cNvSpPr/>
          <p:nvPr/>
        </p:nvSpPr>
        <p:spPr>
          <a:xfrm>
            <a:off x="0" y="877229"/>
            <a:ext cx="9144000" cy="4266696"/>
          </a:xfrm>
          <a:prstGeom prst="rect">
            <a:avLst/>
          </a:prstGeom>
          <a:solidFill>
            <a:srgbClr val="A4C2F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 dirty="0">
                <a:solidFill>
                  <a:schemeClr val="dk1"/>
                </a:solidFill>
              </a:rPr>
              <a:t>p. 03-41911 </a:t>
            </a:r>
            <a:r>
              <a:rPr lang="en-GB" sz="1600" dirty="0" err="1">
                <a:solidFill>
                  <a:schemeClr val="dk1"/>
                </a:solidFill>
              </a:rPr>
              <a:t>Forssan</a:t>
            </a:r>
            <a:r>
              <a:rPr lang="en-GB" sz="1600" dirty="0">
                <a:solidFill>
                  <a:schemeClr val="dk1"/>
                </a:solidFill>
              </a:rPr>
              <a:t> </a:t>
            </a:r>
            <a:r>
              <a:rPr lang="en-GB" sz="1600" dirty="0" err="1">
                <a:solidFill>
                  <a:schemeClr val="dk1"/>
                </a:solidFill>
              </a:rPr>
              <a:t>sairaala</a:t>
            </a:r>
            <a:endParaRPr sz="1600" dirty="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 dirty="0">
                <a:solidFill>
                  <a:schemeClr val="dk1"/>
                </a:solidFill>
              </a:rPr>
              <a:t>p. 03-41912010 </a:t>
            </a:r>
            <a:r>
              <a:rPr lang="en-GB" sz="1600" dirty="0" err="1">
                <a:solidFill>
                  <a:schemeClr val="dk1"/>
                </a:solidFill>
              </a:rPr>
              <a:t>pääterveysasema</a:t>
            </a:r>
            <a:endParaRPr sz="1600" dirty="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 dirty="0" err="1">
                <a:solidFill>
                  <a:schemeClr val="dk1"/>
                </a:solidFill>
              </a:rPr>
              <a:t>Terveyskeskuspsykologit</a:t>
            </a:r>
            <a:r>
              <a:rPr lang="en-GB" sz="1600" dirty="0">
                <a:solidFill>
                  <a:schemeClr val="dk1"/>
                </a:solidFill>
              </a:rPr>
              <a:t> p. 03-41912771, p. 03-41912750 tai p. 03-41911.</a:t>
            </a:r>
            <a:endParaRPr sz="1600" dirty="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 dirty="0" err="1">
                <a:solidFill>
                  <a:schemeClr val="dk1"/>
                </a:solidFill>
              </a:rPr>
              <a:t>Nuorisopsykiatrian</a:t>
            </a:r>
            <a:r>
              <a:rPr lang="en-GB" sz="1600" dirty="0">
                <a:solidFill>
                  <a:schemeClr val="dk1"/>
                </a:solidFill>
              </a:rPr>
              <a:t> </a:t>
            </a:r>
            <a:r>
              <a:rPr lang="en-GB" sz="1600" dirty="0" err="1">
                <a:solidFill>
                  <a:schemeClr val="dk1"/>
                </a:solidFill>
              </a:rPr>
              <a:t>poliklinikka</a:t>
            </a:r>
            <a:r>
              <a:rPr lang="en-GB" sz="1600" dirty="0">
                <a:solidFill>
                  <a:schemeClr val="dk1"/>
                </a:solidFill>
              </a:rPr>
              <a:t> p. 03-41913650, </a:t>
            </a:r>
            <a:r>
              <a:rPr lang="en-GB" sz="1600" dirty="0" err="1">
                <a:solidFill>
                  <a:schemeClr val="dk1"/>
                </a:solidFill>
              </a:rPr>
              <a:t>kiireellisissä</a:t>
            </a:r>
            <a:r>
              <a:rPr lang="en-GB" sz="1600" dirty="0">
                <a:solidFill>
                  <a:schemeClr val="dk1"/>
                </a:solidFill>
              </a:rPr>
              <a:t> </a:t>
            </a:r>
            <a:r>
              <a:rPr lang="en-GB" sz="1600" dirty="0" err="1">
                <a:solidFill>
                  <a:schemeClr val="dk1"/>
                </a:solidFill>
              </a:rPr>
              <a:t>tapauksissa</a:t>
            </a:r>
            <a:r>
              <a:rPr lang="en-GB" sz="1600" dirty="0">
                <a:solidFill>
                  <a:schemeClr val="dk1"/>
                </a:solidFill>
              </a:rPr>
              <a:t> p. 03-41913530.</a:t>
            </a:r>
            <a:endParaRPr sz="1600" dirty="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 dirty="0">
                <a:solidFill>
                  <a:schemeClr val="dk1"/>
                </a:solidFill>
              </a:rPr>
              <a:t>A-</a:t>
            </a:r>
            <a:r>
              <a:rPr lang="en-GB" sz="1600" dirty="0" err="1">
                <a:solidFill>
                  <a:schemeClr val="dk1"/>
                </a:solidFill>
              </a:rPr>
              <a:t>klinikka</a:t>
            </a:r>
            <a:r>
              <a:rPr lang="en-GB" sz="1600" dirty="0">
                <a:solidFill>
                  <a:schemeClr val="dk1"/>
                </a:solidFill>
              </a:rPr>
              <a:t> p. 03-41912410</a:t>
            </a:r>
            <a:endParaRPr sz="1600" dirty="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 dirty="0" err="1">
                <a:solidFill>
                  <a:schemeClr val="dk1"/>
                </a:solidFill>
              </a:rPr>
              <a:t>Perheasiain</a:t>
            </a:r>
            <a:r>
              <a:rPr lang="en-GB" sz="1600" dirty="0">
                <a:solidFill>
                  <a:schemeClr val="dk1"/>
                </a:solidFill>
              </a:rPr>
              <a:t> </a:t>
            </a:r>
            <a:r>
              <a:rPr lang="en-GB" sz="1600" dirty="0" err="1">
                <a:solidFill>
                  <a:schemeClr val="dk1"/>
                </a:solidFill>
              </a:rPr>
              <a:t>neuvottelukeskus</a:t>
            </a:r>
            <a:r>
              <a:rPr lang="en-GB" sz="1600" dirty="0">
                <a:solidFill>
                  <a:schemeClr val="dk1"/>
                </a:solidFill>
              </a:rPr>
              <a:t> p. 03-4145204, ma-to </a:t>
            </a:r>
            <a:r>
              <a:rPr lang="en-GB" sz="1600" dirty="0" err="1">
                <a:solidFill>
                  <a:schemeClr val="dk1"/>
                </a:solidFill>
              </a:rPr>
              <a:t>klo</a:t>
            </a:r>
            <a:r>
              <a:rPr lang="en-GB" sz="1600" dirty="0">
                <a:solidFill>
                  <a:schemeClr val="dk1"/>
                </a:solidFill>
              </a:rPr>
              <a:t> 11-12.</a:t>
            </a:r>
            <a:endParaRPr sz="16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52257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281</Words>
  <Application>Microsoft Office PowerPoint</Application>
  <PresentationFormat>Näytössä katseltava esitys (16:9)</PresentationFormat>
  <Paragraphs>68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Domine</vt:lpstr>
      <vt:lpstr>Trebuchet MS</vt:lpstr>
      <vt:lpstr>Blank Presentation</vt:lpstr>
      <vt:lpstr>Kenen puoleen kääntyä?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Kenen puoleen kääntyä?</dc:title>
  <dc:creator>Hanne Elo-Anttila</dc:creator>
  <cp:lastModifiedBy>Hanne Elo-Anttila</cp:lastModifiedBy>
  <cp:revision>5</cp:revision>
  <dcterms:modified xsi:type="dcterms:W3CDTF">2026-05-11T07:50:58Z</dcterms:modified>
</cp:coreProperties>
</file>