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notesSlides/notesSlide3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_rels/notesSlide8.xml.rels" ContentType="application/vnd.openxmlformats-package.relationships+xml"/>
  <Override PartName="/ppt/notesSlides/_rels/notesSlide7.xml.rels" ContentType="application/vnd.openxmlformats-package.relationships+xml"/>
  <Override PartName="/ppt/notesSlides/_rels/notesSlide6.xml.rels" ContentType="application/vnd.openxmlformats-package.relationships+xml"/>
  <Override PartName="/ppt/notesSlides/_rels/notesSlide5.xml.rels" ContentType="application/vnd.openxmlformats-package.relationships+xml"/>
  <Override PartName="/ppt/notesSlides/_rels/notesSlide4.xml.rels" ContentType="application/vnd.openxmlformats-package.relationships+xml"/>
  <Override PartName="/ppt/notesSlides/_rels/notesSlide3.xml.rels" ContentType="application/vnd.openxmlformats-package.relationships+xml"/>
  <Override PartName="/ppt/notesSlides/_rels/notesSlide1.xml.rels" ContentType="application/vnd.openxmlformats-package.relationships+xml"/>
  <Override PartName="/ppt/notesSlides/notesSlide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_rels/presentation.xml.rels" ContentType="application/vnd.openxmlformats-package.relationships+xml"/>
  <Override PartName="/ppt/media/image6.png" ContentType="image/png"/>
  <Override PartName="/ppt/media/image1.jpeg" ContentType="image/jpeg"/>
  <Override PartName="/ppt/media/image3.png" ContentType="image/png"/>
  <Override PartName="/ppt/media/image10.jpeg" ContentType="image/jpeg"/>
  <Override PartName="/ppt/media/image4.jpeg" ContentType="image/jpeg"/>
  <Override PartName="/ppt/media/image8.png" ContentType="image/png"/>
  <Override PartName="/ppt/media/image7.jpeg" ContentType="image/jpeg"/>
  <Override PartName="/ppt/media/image5.png" ContentType="image/png"/>
  <Override PartName="/ppt/media/image9.png" ContentType="image/png"/>
  <Override PartName="/ppt/media/image2.png" ContentType="image/png"/>
  <Override PartName="/ppt/slideLayouts/slideLayout2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_rels/slideLayout12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6.xml.rels" ContentType="application/vnd.openxmlformats-package.relationships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slide4.xml" ContentType="application/vnd.openxmlformats-officedocument.presentationml.slide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theme/theme4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  <p:sldMasterId id="214748367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9144000" cy="6858000"/>
  <p:notesSz cx="6805612" cy="99441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4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bIns="0" lIns="0" rIns="0" tIns="0" wrap="none"/>
          <a:p>
            <a:r>
              <a:rPr lang="fi-FI"/>
              <a:t>Napsauta muokataksesi muistiinpanojen muotoilua</a:t>
            </a:r>
            <a:endParaRPr/>
          </a:p>
        </p:txBody>
      </p:sp>
      <p:sp>
        <p:nvSpPr>
          <p:cNvPr id="119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r>
              <a:rPr lang="fi-FI"/>
              <a:t>&lt;ylätunniste&gt;</a:t>
            </a:r>
            <a:endParaRPr/>
          </a:p>
        </p:txBody>
      </p:sp>
      <p:sp>
        <p:nvSpPr>
          <p:cNvPr id="120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pPr algn="r"/>
            <a:r>
              <a:rPr lang="fi-FI"/>
              <a:t>&lt;päivämäärä/kellonaika&gt;</a:t>
            </a:r>
            <a:endParaRPr/>
          </a:p>
        </p:txBody>
      </p:sp>
      <p:sp>
        <p:nvSpPr>
          <p:cNvPr id="121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r>
              <a:rPr lang="fi-FI"/>
              <a:t>&lt;alatunniste&gt;</a:t>
            </a:r>
            <a:endParaRPr/>
          </a:p>
        </p:txBody>
      </p:sp>
      <p:sp>
        <p:nvSpPr>
          <p:cNvPr id="122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pPr algn="r"/>
            <a:fld id="{4D93928C-6C2A-4C7C-BA55-22BACAB01581}" type="slidenum">
              <a:rPr lang="fi-FI"/>
              <a:t>&lt;numero&gt;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
</Relationships>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
</Relationships>
</file>

<file path=ppt/notesSlides/_rels/notesSlide7.xml.rels><?xml version="1.0" encoding="UTF-8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
</Relationships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37" name="TextShape 2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4DC2116A-11E1-46A1-AF77-45E97F3ACA39}" type="slidenum">
              <a:rPr lang="fi-FI" sz="1200">
                <a:solidFill>
                  <a:srgbClr val="000000"/>
                </a:solidFill>
                <a:latin typeface="+mn-lt"/>
                <a:ea typeface="+mn-ea"/>
              </a:rPr>
              <a:t>&lt;numero&gt;</a:t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39" name="TextShape 2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C42FB8AF-19D8-4F2B-9BDD-CA9755ABBB81}" type="slidenum">
              <a:rPr lang="fi-FI" sz="1200">
                <a:solidFill>
                  <a:srgbClr val="000000"/>
                </a:solidFill>
                <a:latin typeface="+mn-lt"/>
                <a:ea typeface="+mn-ea"/>
              </a:rPr>
              <a:t>&lt;numero&gt;</a:t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41" name="TextShape 2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0066D80B-31A6-4696-8507-8FC097B6AA63}" type="slidenum">
              <a:rPr lang="fi-FI" sz="1200">
                <a:solidFill>
                  <a:srgbClr val="000000"/>
                </a:solidFill>
                <a:latin typeface="+mn-lt"/>
                <a:ea typeface="+mn-ea"/>
              </a:rPr>
              <a:t>&lt;numero&gt;</a:t>
            </a:fld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43" name="TextShape 2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B0BA762C-BD12-4862-AB15-31FCBC313536}" type="slidenum">
              <a:rPr lang="fi-FI" sz="1200">
                <a:solidFill>
                  <a:srgbClr val="000000"/>
                </a:solidFill>
                <a:latin typeface="+mn-lt"/>
                <a:ea typeface="+mn-ea"/>
              </a:rPr>
              <a:t>&lt;numero&gt;</a:t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  <p:sp>
        <p:nvSpPr>
          <p:cNvPr id="145" name="TextShape 2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 algn="r">
              <a:lnSpc>
                <a:spcPct val="100000"/>
              </a:lnSpc>
            </a:pPr>
            <a:fld id="{73B9623F-5B89-43C4-98A0-C77A7605699B}" type="slidenum">
              <a:rPr lang="fi-FI" sz="1200">
                <a:solidFill>
                  <a:srgbClr val="000000"/>
                </a:solidFill>
                <a:latin typeface="+mn-lt"/>
                <a:ea typeface="+mn-ea"/>
              </a:rPr>
              <a:t>&lt;numero&gt;</a:t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TextShape 1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C9360569-FF39-4EC4-A9B6-6BC0113599FE}" type="slidenum">
              <a:rPr lang="fi-FI" sz="1200">
                <a:solidFill>
                  <a:srgbClr val="000000"/>
                </a:solidFill>
                <a:latin typeface="Arial"/>
              </a:rPr>
              <a:t>&lt;numero&gt;</a:t>
            </a:fld>
            <a:endParaRPr/>
          </a:p>
        </p:txBody>
      </p:sp>
      <p:sp>
        <p:nvSpPr>
          <p:cNvPr id="147" name="PlaceHolder 2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TextShape 1"/>
          <p:cNvSpPr txBox="1"/>
          <p:nvPr/>
        </p:nvSpPr>
        <p:spPr>
          <a:xfrm>
            <a:off x="3854880" y="9445320"/>
            <a:ext cx="2948760" cy="496800"/>
          </a:xfrm>
          <a:prstGeom prst="rect">
            <a:avLst/>
          </a:prstGeom>
        </p:spPr>
        <p:txBody>
          <a:bodyPr anchor="b"/>
          <a:p>
            <a:pPr>
              <a:lnSpc>
                <a:spcPct val="100000"/>
              </a:lnSpc>
            </a:pPr>
            <a:fld id="{931433E0-7F73-4BEB-93B5-8167C190519C}" type="slidenum">
              <a:rPr lang="fi-FI" sz="1200">
                <a:solidFill>
                  <a:srgbClr val="000000"/>
                </a:solidFill>
                <a:latin typeface="Arial"/>
              </a:rPr>
              <a:t>&lt;numero&gt;</a:t>
            </a:fld>
            <a:endParaRPr/>
          </a:p>
        </p:txBody>
      </p:sp>
      <p:sp>
        <p:nvSpPr>
          <p:cNvPr id="149" name="PlaceHolder 2"/>
          <p:cNvSpPr>
            <a:spLocks noGrp="1"/>
          </p:cNvSpPr>
          <p:nvPr>
            <p:ph type="body"/>
          </p:nvPr>
        </p:nvSpPr>
        <p:spPr>
          <a:xfrm>
            <a:off x="680400" y="4723560"/>
            <a:ext cx="5444280" cy="4474440"/>
          </a:xfrm>
          <a:prstGeom prst="rect">
            <a:avLst/>
          </a:prstGeom>
        </p:spPr>
        <p:txBody>
          <a:bodyPr/>
          <a:p>
            <a:endParaRPr/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8.png"/><Relationship Id="rId3" Type="http://schemas.openxmlformats.org/officeDocument/2006/relationships/image" Target="../media/image9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4038120" cy="4525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8510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252612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3776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381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252612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pic>
        <p:nvPicPr>
          <p:cNvPr descr="" id="37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2525760" y="4256640"/>
            <a:ext cx="1970280" cy="1571760"/>
          </a:xfrm>
          <a:prstGeom prst="rect">
            <a:avLst/>
          </a:prstGeom>
          <a:ln>
            <a:noFill/>
          </a:ln>
        </p:spPr>
      </p:pic>
      <p:pic>
        <p:nvPicPr>
          <p:cNvPr descr="" id="38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456840" y="4256640"/>
            <a:ext cx="1970280" cy="157176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4038120" cy="4525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8510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252612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3776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381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1" name="PlaceHolder 4"/>
          <p:cNvSpPr>
            <a:spLocks noGrp="1"/>
          </p:cNvSpPr>
          <p:nvPr>
            <p:ph type="body"/>
          </p:nvPr>
        </p:nvSpPr>
        <p:spPr>
          <a:xfrm>
            <a:off x="252612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2" name="PlaceHolder 5"/>
          <p:cNvSpPr>
            <a:spLocks noGrp="1"/>
          </p:cNvSpPr>
          <p:nvPr>
            <p:ph type="body"/>
          </p:nvPr>
        </p:nvSpPr>
        <p:spPr>
          <a:xfrm>
            <a:off x="45720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pic>
        <p:nvPicPr>
          <p:cNvPr descr="" id="76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2525760" y="4256640"/>
            <a:ext cx="1970280" cy="1571760"/>
          </a:xfrm>
          <a:prstGeom prst="rect">
            <a:avLst/>
          </a:prstGeom>
          <a:ln>
            <a:noFill/>
          </a:ln>
        </p:spPr>
      </p:pic>
      <p:pic>
        <p:nvPicPr>
          <p:cNvPr descr="" id="77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456840" y="4256640"/>
            <a:ext cx="1970280" cy="157176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4038120" cy="4525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8510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9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95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96" name="PlaceHolder 4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45255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252612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04" name="PlaceHolder 4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3776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457200" y="3963600"/>
            <a:ext cx="403812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1" name="PlaceHolder 4"/>
          <p:cNvSpPr>
            <a:spLocks noGrp="1"/>
          </p:cNvSpPr>
          <p:nvPr>
            <p:ph type="body"/>
          </p:nvPr>
        </p:nvSpPr>
        <p:spPr>
          <a:xfrm>
            <a:off x="252612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2" name="PlaceHolder 5"/>
          <p:cNvSpPr>
            <a:spLocks noGrp="1"/>
          </p:cNvSpPr>
          <p:nvPr>
            <p:ph type="body"/>
          </p:nvPr>
        </p:nvSpPr>
        <p:spPr>
          <a:xfrm>
            <a:off x="457200" y="39636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3000"/>
          </a:xfrm>
          <a:prstGeom prst="rect">
            <a:avLst/>
          </a:prstGeom>
        </p:spPr>
        <p:txBody>
          <a:bodyPr anchor="ctr" bIns="0" lIns="0" rIns="0" tIns="0" wrap="none"/>
          <a:p>
            <a:endParaRPr/>
          </a:p>
        </p:txBody>
      </p:sp>
      <p:sp>
        <p:nvSpPr>
          <p:cNvPr id="11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5" name="PlaceHolder 3"/>
          <p:cNvSpPr>
            <a:spLocks noGrp="1"/>
          </p:cNvSpPr>
          <p:nvPr>
            <p:ph type="body"/>
          </p:nvPr>
        </p:nvSpPr>
        <p:spPr>
          <a:xfrm>
            <a:off x="2526120" y="1600200"/>
            <a:ext cx="1970280" cy="21582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pic>
        <p:nvPicPr>
          <p:cNvPr descr="" id="116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2525760" y="4256640"/>
            <a:ext cx="1970280" cy="1571760"/>
          </a:xfrm>
          <a:prstGeom prst="rect">
            <a:avLst/>
          </a:prstGeom>
          <a:ln>
            <a:noFill/>
          </a:ln>
        </p:spPr>
      </p:pic>
      <p:pic>
        <p:nvPicPr>
          <p:cNvPr descr="" id="117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456840" y="4256640"/>
            <a:ext cx="1970280" cy="157176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7.jpe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fi-FI" sz="1200">
                <a:solidFill>
                  <a:srgbClr val="8b8b8b"/>
                </a:solidFill>
                <a:latin typeface="Calibri"/>
              </a:rPr>
              <a:t>25.2.2019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57C3C393-9D0B-4EF9-B750-E713C186E07F}" type="slidenum">
              <a:rPr lang="fi-FI" sz="1200">
                <a:solidFill>
                  <a:srgbClr val="8b8b8b"/>
                </a:solidFill>
                <a:latin typeface="Calibri"/>
              </a:rPr>
              <a:t>&lt;numero&gt;</a:t>
            </a:fld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anchor="ctr" bIns="0" lIns="0" rIns="0" tIns="0" wrap="none"/>
          <a:p>
            <a:r>
              <a:rPr lang="fi-FI"/>
              <a:t>Muokkaa otsikon tekstimuotoa napsauttamalla</a:t>
            </a: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25000"/>
              <a:buFont typeface="StarSymbol"/>
              <a:buChar char=""/>
            </a:pPr>
            <a:r>
              <a:rPr lang="fi-FI"/>
              <a:t>Muokkaa jäsennyksen tekstimuotoa napsauttamalla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fi-FI"/>
              <a:t>Toinen jäsennystaso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fi-FI"/>
              <a:t>Kolmas jäsennystaso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fi-FI"/>
              <a:t>Neljäs jäsennystaso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fi-FI"/>
              <a:t>Viides jäsennystaso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fi-FI"/>
              <a:t>Kuudes jäsennystaso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fi-FI"/>
              <a:t>Seitsemäs jäsennystaso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fi-FI" sz="4400">
                <a:solidFill>
                  <a:srgbClr val="000000"/>
                </a:solidFill>
                <a:latin typeface="Calibri"/>
              </a:rPr>
              <a:t>Muokkaa otsikon tekstimuotoa napsauttamallaMuokkaa perustyyl. napsautt.</a:t>
            </a:r>
            <a:endParaRPr/>
          </a:p>
        </p:txBody>
      </p:sp>
      <p:sp>
        <p:nvSpPr>
          <p:cNvPr id="40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fi-FI" sz="1200">
                <a:solidFill>
                  <a:srgbClr val="8b8b8b"/>
                </a:solidFill>
                <a:latin typeface="Calibri"/>
              </a:rPr>
              <a:t>25.2.2019</a:t>
            </a:r>
            <a:endParaRPr/>
          </a:p>
        </p:txBody>
      </p:sp>
      <p:sp>
        <p:nvSpPr>
          <p:cNvPr id="41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42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35782886-F882-42FC-B3C3-31E6A2245BA9}" type="slidenum">
              <a:rPr lang="fi-FI" sz="1200">
                <a:solidFill>
                  <a:srgbClr val="8b8b8b"/>
                </a:solidFill>
                <a:latin typeface="Calibri"/>
              </a:rPr>
              <a:t>&lt;numero&gt;</a:t>
            </a:fld>
            <a:endParaRPr/>
          </a:p>
        </p:txBody>
      </p:sp>
      <p:sp>
        <p:nvSpPr>
          <p:cNvPr id="43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25000"/>
              <a:buFont typeface="StarSymbol"/>
              <a:buChar char=""/>
            </a:pPr>
            <a:r>
              <a:rPr lang="fi-FI"/>
              <a:t>Muokkaa jäsennyksen tekstimuotoa napsauttamalla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fi-FI"/>
              <a:t>Toinen jäsennystaso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fi-FI"/>
              <a:t>Kolmas jäsennystaso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fi-FI"/>
              <a:t>Neljäs jäsennystaso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fi-FI"/>
              <a:t>Viides jäsennystaso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fi-FI"/>
              <a:t>Kuudes jäsennystaso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fi-FI"/>
              <a:t>Seitsemäs jäsennystaso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fi-FI" sz="4400">
                <a:solidFill>
                  <a:srgbClr val="000000"/>
                </a:solidFill>
                <a:latin typeface="Calibri"/>
              </a:rPr>
              <a:t>Muokkaa otsikon tekstimuotoa napsauttamallaMuokkaa perustyyl. napsautt.</a:t>
            </a:r>
            <a:endParaRPr/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</p:spPr>
        <p:txBody>
          <a:bodyPr/>
          <a:p>
            <a:pPr>
              <a:buSzPct val="25000"/>
              <a:buFont typeface="StarSymbol"/>
              <a:buChar char=""/>
            </a:pPr>
            <a:r>
              <a:rPr lang="fi-FI" sz="2800">
                <a:solidFill>
                  <a:srgbClr val="000000"/>
                </a:solidFill>
                <a:latin typeface="Calibri"/>
              </a:rPr>
              <a:t>Muokkaa jäsennyksen tekstimuotoa napsauttamalla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fi-FI" sz="2800">
                <a:solidFill>
                  <a:srgbClr val="000000"/>
                </a:solidFill>
                <a:latin typeface="Calibri"/>
              </a:rPr>
              <a:t>Toinen jäsennystaso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fi-FI" sz="2800">
                <a:solidFill>
                  <a:srgbClr val="000000"/>
                </a:solidFill>
                <a:latin typeface="Calibri"/>
              </a:rPr>
              <a:t>Kolmas jäsennystaso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fi-FI" sz="2800">
                <a:solidFill>
                  <a:srgbClr val="000000"/>
                </a:solidFill>
                <a:latin typeface="Calibri"/>
              </a:rPr>
              <a:t>Neljäs jäsennystaso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fi-FI" sz="2800">
                <a:solidFill>
                  <a:srgbClr val="000000"/>
                </a:solidFill>
                <a:latin typeface="Calibri"/>
              </a:rPr>
              <a:t>Viides jäsennystaso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fi-FI" sz="2800">
                <a:solidFill>
                  <a:srgbClr val="000000"/>
                </a:solidFill>
                <a:latin typeface="Calibri"/>
              </a:rPr>
              <a:t>Kuudes jäsennystaso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800">
                <a:solidFill>
                  <a:srgbClr val="000000"/>
                </a:solidFill>
                <a:latin typeface="Calibri"/>
              </a:rPr>
              <a:t>Seitsemäs jäsennystasoMuokkaa tekstin perustyylejä napsauttamalla</a:t>
            </a:r>
            <a:endParaRPr/>
          </a:p>
          <a:p>
            <a:pPr lvl="1">
              <a:lnSpc>
                <a:spcPct val="100000"/>
              </a:lnSpc>
              <a:buFont typeface="Arial"/>
              <a:buChar char="–"/>
            </a:pPr>
            <a:r>
              <a:rPr lang="fi-FI" sz="2400">
                <a:solidFill>
                  <a:srgbClr val="000000"/>
                </a:solidFill>
                <a:latin typeface="Calibri"/>
              </a:rPr>
              <a:t>toinen taso</a:t>
            </a:r>
            <a:endParaRPr/>
          </a:p>
          <a:p>
            <a:pPr lvl="2">
              <a:lnSpc>
                <a:spcPct val="100000"/>
              </a:lnSpc>
              <a:buFont typeface="Arial"/>
              <a:buChar char="•"/>
            </a:pPr>
            <a:r>
              <a:rPr lang="fi-FI" sz="2000">
                <a:solidFill>
                  <a:srgbClr val="000000"/>
                </a:solidFill>
                <a:latin typeface="Calibri"/>
              </a:rPr>
              <a:t>kolmas taso</a:t>
            </a:r>
            <a:endParaRPr/>
          </a:p>
          <a:p>
            <a:pPr lvl="3">
              <a:lnSpc>
                <a:spcPct val="100000"/>
              </a:lnSpc>
              <a:buFont typeface="Arial"/>
              <a:buChar char="–"/>
            </a:pPr>
            <a:r>
              <a:rPr lang="fi-FI">
                <a:solidFill>
                  <a:srgbClr val="000000"/>
                </a:solidFill>
                <a:latin typeface="Calibri"/>
              </a:rPr>
              <a:t>neljäs taso</a:t>
            </a:r>
            <a:endParaRPr/>
          </a:p>
          <a:p>
            <a:pPr lvl="4">
              <a:lnSpc>
                <a:spcPct val="100000"/>
              </a:lnSpc>
              <a:buFont typeface="Arial"/>
              <a:buChar char="»"/>
            </a:pPr>
            <a:r>
              <a:rPr lang="fi-FI">
                <a:solidFill>
                  <a:srgbClr val="000000"/>
                </a:solidFill>
                <a:latin typeface="Calibri"/>
              </a:rPr>
              <a:t>viides taso</a:t>
            </a:r>
            <a:endParaRPr/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</p:spPr>
        <p:txBody>
          <a:bodyPr anchor="ctr"/>
          <a:p>
            <a:pPr>
              <a:buSzPct val="25000"/>
              <a:buFont typeface="StarSymbol"/>
              <a:buChar char=""/>
            </a:pPr>
            <a:r>
              <a:rPr lang="fi-FI" sz="2800">
                <a:solidFill>
                  <a:srgbClr val="8b8b8b"/>
                </a:solidFill>
                <a:latin typeface="Calibri"/>
              </a:rPr>
              <a:t>Muokkaa jäsennyksen tekstimuotoa napsauttamalla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fi-FI" sz="2800">
                <a:solidFill>
                  <a:srgbClr val="8b8b8b"/>
                </a:solidFill>
                <a:latin typeface="Calibri"/>
              </a:rPr>
              <a:t>Toinen jäsennystaso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fi-FI" sz="2800">
                <a:solidFill>
                  <a:srgbClr val="8b8b8b"/>
                </a:solidFill>
                <a:latin typeface="Calibri"/>
              </a:rPr>
              <a:t>Kolmas jäsennystaso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fi-FI" sz="2800">
                <a:solidFill>
                  <a:srgbClr val="8b8b8b"/>
                </a:solidFill>
                <a:latin typeface="Calibri"/>
              </a:rPr>
              <a:t>Neljäs jäsennystaso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fi-FI" sz="2800">
                <a:solidFill>
                  <a:srgbClr val="8b8b8b"/>
                </a:solidFill>
                <a:latin typeface="Calibri"/>
              </a:rPr>
              <a:t>Viides jäsennystaso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fi-FI" sz="2800">
                <a:solidFill>
                  <a:srgbClr val="8b8b8b"/>
                </a:solidFill>
                <a:latin typeface="Calibri"/>
              </a:rPr>
              <a:t>Kuudes jäsennystaso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fi-FI" sz="2800">
                <a:solidFill>
                  <a:srgbClr val="8b8b8b"/>
                </a:solidFill>
                <a:latin typeface="Calibri"/>
              </a:rPr>
              <a:t>Seitsemäs jäsennystasoMuokkaa tekstin perustyylejä napsauttamalla</a:t>
            </a:r>
            <a:endParaRPr/>
          </a:p>
          <a:p>
            <a:pPr lvl="1">
              <a:lnSpc>
                <a:spcPct val="100000"/>
              </a:lnSpc>
              <a:buFont typeface="Arial"/>
              <a:buChar char="–"/>
            </a:pPr>
            <a:r>
              <a:rPr lang="fi-FI" sz="2400">
                <a:solidFill>
                  <a:srgbClr val="000000"/>
                </a:solidFill>
                <a:latin typeface="Calibri"/>
              </a:rPr>
              <a:t>toinen taso</a:t>
            </a:r>
            <a:endParaRPr/>
          </a:p>
          <a:p>
            <a:pPr lvl="2">
              <a:lnSpc>
                <a:spcPct val="100000"/>
              </a:lnSpc>
              <a:buFont typeface="Arial"/>
              <a:buChar char="•"/>
            </a:pPr>
            <a:r>
              <a:rPr lang="fi-FI" sz="2000">
                <a:solidFill>
                  <a:srgbClr val="000000"/>
                </a:solidFill>
                <a:latin typeface="Calibri"/>
              </a:rPr>
              <a:t>kolmas taso</a:t>
            </a:r>
            <a:endParaRPr/>
          </a:p>
          <a:p>
            <a:pPr lvl="3">
              <a:lnSpc>
                <a:spcPct val="100000"/>
              </a:lnSpc>
              <a:buFont typeface="Arial"/>
              <a:buChar char="–"/>
            </a:pPr>
            <a:r>
              <a:rPr lang="fi-FI">
                <a:solidFill>
                  <a:srgbClr val="000000"/>
                </a:solidFill>
                <a:latin typeface="Calibri"/>
              </a:rPr>
              <a:t>neljäs taso</a:t>
            </a:r>
            <a:endParaRPr/>
          </a:p>
          <a:p>
            <a:pPr lvl="4">
              <a:lnSpc>
                <a:spcPct val="100000"/>
              </a:lnSpc>
              <a:buFont typeface="Arial"/>
              <a:buChar char="»"/>
            </a:pPr>
            <a:r>
              <a:rPr lang="fi-FI">
                <a:solidFill>
                  <a:srgbClr val="000000"/>
                </a:solidFill>
                <a:latin typeface="Calibri"/>
              </a:rPr>
              <a:t>viides taso</a:t>
            </a:r>
            <a:endParaRPr/>
          </a:p>
        </p:txBody>
      </p:sp>
      <p:sp>
        <p:nvSpPr>
          <p:cNvPr id="81" name="PlaceHolder 4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fi-FI" sz="2800">
                <a:solidFill>
                  <a:srgbClr val="8b8b8b"/>
                </a:solidFill>
                <a:latin typeface="Calibri"/>
              </a:rPr>
              <a:t>25.2.2019</a:t>
            </a:r>
            <a:endParaRPr/>
          </a:p>
        </p:txBody>
      </p:sp>
      <p:sp>
        <p:nvSpPr>
          <p:cNvPr id="82" name="PlaceHolder 5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83" name="PlaceHolder 6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E36D21F6-00BA-4113-BC3A-329D33E1D2EE}" type="slidenum">
              <a:rPr lang="fi-FI" sz="1200">
                <a:solidFill>
                  <a:srgbClr val="8b8b8b"/>
                </a:solidFill>
                <a:latin typeface="Calibri"/>
              </a:rPr>
              <a:t>&lt;numero&gt;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notesSlide" Target="../notesSlides/notesSlide8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timing>
    <p:tnLst>
      <p:par>
        <p:cTn dur="indefinite" id="1" nodeType="tmRoot" restart="never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extShape 1"/>
          <p:cNvSpPr txBox="1"/>
          <p:nvPr/>
        </p:nvSpPr>
        <p:spPr>
          <a:xfrm>
            <a:off x="457200" y="314100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fi-FI" sz="4400">
                <a:solidFill>
                  <a:srgbClr val="2da2bf"/>
                </a:solidFill>
                <a:latin typeface="Calibri"/>
              </a:rPr>
              <a:t>Lauseenvastikkeet</a:t>
            </a:r>
            <a:r>
              <a:rPr b="1" lang="fi-FI" sz="4400">
                <a:solidFill>
                  <a:srgbClr val="2da2bf"/>
                </a:solidFill>
                <a:latin typeface="Calibri"/>
              </a:rPr>
              <a:t>
</a:t>
            </a:r>
            <a:r>
              <a:rPr b="1" lang="fi-FI" sz="4400">
                <a:solidFill>
                  <a:srgbClr val="2da2bf"/>
                </a:solidFill>
                <a:latin typeface="Calibri"/>
              </a:rPr>
              <a:t>
</a:t>
            </a:r>
            <a:r>
              <a:rPr b="1" lang="fi-FI" sz="4400">
                <a:solidFill>
                  <a:srgbClr val="eb641b"/>
                </a:solidFill>
                <a:latin typeface="Calibri"/>
              </a:rPr>
              <a:t>Relatiivilauseen lauseenvastikkeet</a:t>
            </a:r>
            <a:r>
              <a:rPr b="1" lang="fi-FI" sz="4400">
                <a:solidFill>
                  <a:srgbClr val="2da2bf"/>
                </a:solidFill>
                <a:latin typeface="Calibri"/>
              </a:rPr>
              <a:t>
</a:t>
            </a:r>
            <a:r>
              <a:rPr lang="fi-FI" sz="4400">
                <a:solidFill>
                  <a:srgbClr val="ff8119"/>
                </a:solidFill>
                <a:latin typeface="Calibri"/>
              </a:rPr>
              <a:t>
</a:t>
            </a:r>
            <a:endParaRPr/>
          </a:p>
        </p:txBody>
      </p:sp>
    </p:spTree>
  </p:cSld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extShape 1"/>
          <p:cNvSpPr txBox="1"/>
          <p:nvPr/>
        </p:nvSpPr>
        <p:spPr>
          <a:xfrm>
            <a:off x="539640" y="1628640"/>
            <a:ext cx="7848360" cy="360000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</a:pPr>
            <a:r>
              <a:rPr b="1" lang="fi-FI" sz="2600">
                <a:solidFill>
                  <a:srgbClr val="2da2bf"/>
                </a:solidFill>
                <a:latin typeface="Calibri"/>
              </a:rPr>
              <a:t>1. Aktiivimuotoisen relatiivilauseen lauseenvastike </a:t>
            </a:r>
            <a:endParaRPr/>
          </a:p>
          <a:p>
            <a:pPr>
              <a:lnSpc>
                <a:spcPct val="100000"/>
              </a:lnSpc>
            </a:pPr>
            <a:r>
              <a:rPr lang="fi-FI" sz="2600">
                <a:solidFill>
                  <a:srgbClr val="2da2bf"/>
                </a:solidFill>
                <a:latin typeface="Calibri"/>
              </a:rPr>
              <a:t>muodostetaan  jättämällä relatiivipronomini pois ja käyttämällä pääverbin </a:t>
            </a:r>
            <a:r>
              <a:rPr i="1" lang="fi-FI" sz="2600">
                <a:solidFill>
                  <a:srgbClr val="2da2bf"/>
                </a:solidFill>
                <a:latin typeface="Calibri"/>
              </a:rPr>
              <a:t>-ing</a:t>
            </a:r>
            <a:r>
              <a:rPr lang="fi-FI" sz="2600">
                <a:solidFill>
                  <a:srgbClr val="2da2bf"/>
                </a:solidFill>
                <a:latin typeface="Calibri"/>
              </a:rPr>
              <a:t>-muotoa.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Calibri"/>
              </a:rPr>
              <a:t>The books </a:t>
            </a:r>
            <a:r>
              <a:rPr lang="fi-FI" sz="2400" u="sng">
                <a:solidFill>
                  <a:srgbClr val="000000"/>
                </a:solidFill>
                <a:latin typeface="Calibri"/>
              </a:rPr>
              <a:t>that are lying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on the floor are mine.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Wingdings"/>
              </a:rPr>
              <a:t>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The books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lying 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on the floor are mine.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Calibri"/>
              </a:rPr>
              <a:t>Anyone </a:t>
            </a:r>
            <a:r>
              <a:rPr lang="fi-FI" sz="2400" u="sng">
                <a:solidFill>
                  <a:srgbClr val="000000"/>
                </a:solidFill>
                <a:latin typeface="Calibri"/>
              </a:rPr>
              <a:t>who wants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a ticket to the play-offs, contact me.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Wingdings"/>
              </a:rPr>
              <a:t>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Anyone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wanting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a ticket for the play-offs, contact me.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25" name="TextShape 2"/>
          <p:cNvSpPr txBox="1"/>
          <p:nvPr/>
        </p:nvSpPr>
        <p:spPr>
          <a:xfrm>
            <a:off x="287640" y="620640"/>
            <a:ext cx="8352720" cy="82116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fi-FI" sz="3200">
                <a:solidFill>
                  <a:srgbClr val="2da2bf"/>
                </a:solidFill>
                <a:latin typeface="Calibri"/>
              </a:rPr>
              <a:t>RELATIIVILAUSEEN LAUSEENVASTIKKEET</a:t>
            </a:r>
            <a:endParaRPr/>
          </a:p>
        </p:txBody>
      </p:sp>
    </p:spTree>
  </p:cSld>
  <p:timing>
    <p:tnLst>
      <p:par>
        <p:cTn dur="indefinite" id="3" nodeType="tmRoot" restart="never">
          <p:childTnLst>
            <p:seq>
              <p:cTn dur="indefinite" id="4" nodeType="mainSeq">
                <p:childTnLst>
                  <p:par>
                    <p:cTn fill="hold" id="5">
                      <p:stCondLst>
                        <p:cond delay="indefinite"/>
                      </p:stCondLst>
                      <p:childTnLst>
                        <p:par>
                          <p:cTn fill="hold" id="6">
                            <p:stCondLst>
                              <p:cond delay="0"/>
                            </p:stCondLst>
                            <p:childTnLst>
                              <p:par>
                                <p:cTn fill="hold" id="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188" st="1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9">
                      <p:stCondLst>
                        <p:cond delay="indefinite"/>
                      </p:stCondLst>
                      <p:childTnLst>
                        <p:par>
                          <p:cTn fill="hold" id="10">
                            <p:stCondLst>
                              <p:cond delay="0"/>
                            </p:stCondLst>
                            <p:childTnLst>
                              <p:par>
                                <p:cTn fill="hold" id="1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228" st="1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id="1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284" st="2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7">
                      <p:stCondLst>
                        <p:cond delay="indefinite"/>
                      </p:stCondLst>
                      <p:childTnLst>
                        <p:par>
                          <p:cTn fill="hold" id="18">
                            <p:stCondLst>
                              <p:cond delay="0"/>
                            </p:stCondLst>
                            <p:childTnLst>
                              <p:par>
                                <p:cTn fill="hold" id="1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341" st="2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extShape 1"/>
          <p:cNvSpPr txBox="1"/>
          <p:nvPr/>
        </p:nvSpPr>
        <p:spPr>
          <a:xfrm>
            <a:off x="539640" y="1196640"/>
            <a:ext cx="8424720" cy="496836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</a:pPr>
            <a:r>
              <a:rPr b="1" lang="fi-FI" sz="2500">
                <a:solidFill>
                  <a:srgbClr val="2da2bf"/>
                </a:solidFill>
                <a:latin typeface="Calibri"/>
              </a:rPr>
              <a:t>2. </a:t>
            </a:r>
            <a:r>
              <a:rPr b="1" lang="fi-FI" sz="2600">
                <a:solidFill>
                  <a:srgbClr val="2da2bf"/>
                </a:solidFill>
                <a:latin typeface="Calibri"/>
              </a:rPr>
              <a:t>Passiivimuotoisen</a:t>
            </a:r>
            <a:r>
              <a:rPr lang="fi-FI" sz="2600">
                <a:solidFill>
                  <a:srgbClr val="2da2bf"/>
                </a:solidFill>
                <a:latin typeface="Calibri"/>
              </a:rPr>
              <a:t> </a:t>
            </a:r>
            <a:r>
              <a:rPr b="1" lang="fi-FI" sz="2600">
                <a:solidFill>
                  <a:srgbClr val="2da2bf"/>
                </a:solidFill>
                <a:latin typeface="Calibri"/>
              </a:rPr>
              <a:t>relatiivilauseen</a:t>
            </a:r>
            <a:r>
              <a:rPr lang="fi-FI" sz="2600">
                <a:solidFill>
                  <a:srgbClr val="2da2bf"/>
                </a:solidFill>
                <a:latin typeface="Calibri"/>
              </a:rPr>
              <a:t> </a:t>
            </a:r>
            <a:r>
              <a:rPr b="1" lang="fi-FI" sz="2600">
                <a:solidFill>
                  <a:srgbClr val="2da2bf"/>
                </a:solidFill>
                <a:latin typeface="Calibri"/>
              </a:rPr>
              <a:t>lauseenvastike </a:t>
            </a:r>
            <a:r>
              <a:rPr lang="fi-FI" sz="2600">
                <a:solidFill>
                  <a:srgbClr val="2da2bf"/>
                </a:solidFill>
                <a:latin typeface="Calibri"/>
              </a:rPr>
              <a:t>muodostetaan  jättämällä pois relatiivipronomini  sekä passiivirakenteen </a:t>
            </a:r>
            <a:r>
              <a:rPr i="1" lang="fi-FI" sz="2600">
                <a:solidFill>
                  <a:srgbClr val="2da2bf"/>
                </a:solidFill>
                <a:latin typeface="Calibri"/>
              </a:rPr>
              <a:t>be</a:t>
            </a:r>
            <a:r>
              <a:rPr lang="fi-FI" sz="2600">
                <a:solidFill>
                  <a:srgbClr val="2da2bf"/>
                </a:solidFill>
                <a:latin typeface="Calibri"/>
              </a:rPr>
              <a:t>-verbi ja käyttämällä pääverbin 3. muotoa.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Calibri"/>
              </a:rPr>
              <a:t>The dog </a:t>
            </a:r>
            <a:r>
              <a:rPr lang="fi-FI" sz="2400" u="sng">
                <a:solidFill>
                  <a:srgbClr val="000000"/>
                </a:solidFill>
                <a:latin typeface="Calibri"/>
              </a:rPr>
              <a:t>that was hit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by a car was not seriously injured.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Wingdings"/>
              </a:rPr>
              <a:t>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The dog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hit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by a car was not seriously injured.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Calibri"/>
              </a:rPr>
              <a:t>The criminals </a:t>
            </a:r>
            <a:r>
              <a:rPr lang="fi-FI" sz="2400" u="sng">
                <a:solidFill>
                  <a:srgbClr val="000000"/>
                </a:solidFill>
                <a:latin typeface="Calibri"/>
              </a:rPr>
              <a:t>who were involved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in the robbery have been arrested.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Wingdings"/>
              </a:rPr>
              <a:t>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The criminals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involved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in the robbery have been arrested.</a:t>
            </a:r>
            <a:endParaRPr/>
          </a:p>
        </p:txBody>
      </p:sp>
      <p:sp>
        <p:nvSpPr>
          <p:cNvPr id="127" name="TextShape 2"/>
          <p:cNvSpPr txBox="1"/>
          <p:nvPr/>
        </p:nvSpPr>
        <p:spPr>
          <a:xfrm>
            <a:off x="323640" y="548640"/>
            <a:ext cx="8352720" cy="53892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fi-FI" sz="3200">
                <a:solidFill>
                  <a:srgbClr val="2da2bf"/>
                </a:solidFill>
                <a:latin typeface="Calibri"/>
              </a:rPr>
              <a:t>RELATIIVILAUSEEN LAUSEENVASTIKKEET</a:t>
            </a:r>
            <a:endParaRPr/>
          </a:p>
        </p:txBody>
      </p:sp>
    </p:spTree>
  </p:cSld>
  <p:timing>
    <p:tnLst>
      <p:par>
        <p:cTn dur="indefinite" id="21" nodeType="tmRoot" restart="never">
          <p:childTnLst>
            <p:seq>
              <p:cTn dur="indefinite" id="22" nodeType="mainSeq">
                <p:childTnLst>
                  <p:par>
                    <p:cTn fill="hold" id="23">
                      <p:stCondLst>
                        <p:cond delay="indefinite"/>
                      </p:stCondLst>
                      <p:childTnLst>
                        <p:par>
                          <p:cTn fill="hold" id="24">
                            <p:stCondLst>
                              <p:cond delay="0"/>
                            </p:stCondLst>
                            <p:childTnLst>
                              <p:par>
                                <p:cTn fill="hold" id="2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end="228" st="1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7">
                      <p:stCondLst>
                        <p:cond delay="indefinite"/>
                      </p:stCondLst>
                      <p:childTnLst>
                        <p:par>
                          <p:cTn fill="hold" id="28">
                            <p:stCondLst>
                              <p:cond delay="0"/>
                            </p:stCondLst>
                            <p:childTnLst>
                              <p:par>
                                <p:cTn fill="hold" id="2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end="278" st="2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1">
                      <p:stCondLst>
                        <p:cond delay="indefinite"/>
                      </p:stCondLst>
                      <p:childTnLst>
                        <p:par>
                          <p:cTn fill="hold" id="32">
                            <p:stCondLst>
                              <p:cond delay="0"/>
                            </p:stCondLst>
                            <p:childTnLst>
                              <p:par>
                                <p:cTn fill="hold" id="3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end="345" st="2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5">
                      <p:stCondLst>
                        <p:cond delay="indefinite"/>
                      </p:stCondLst>
                      <p:childTnLst>
                        <p:par>
                          <p:cTn fill="hold" id="36">
                            <p:stCondLst>
                              <p:cond delay="0"/>
                            </p:stCondLst>
                            <p:childTnLst>
                              <p:par>
                                <p:cTn fill="hold" id="3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end="404" st="3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Shape 1"/>
          <p:cNvSpPr txBox="1"/>
          <p:nvPr/>
        </p:nvSpPr>
        <p:spPr>
          <a:xfrm>
            <a:off x="251640" y="1268640"/>
            <a:ext cx="8784720" cy="498456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</a:pPr>
            <a:r>
              <a:rPr b="1" lang="fi-FI" sz="2800">
                <a:solidFill>
                  <a:srgbClr val="2da2bf"/>
                </a:solidFill>
                <a:latin typeface="Calibri"/>
              </a:rPr>
              <a:t>3. </a:t>
            </a:r>
            <a:r>
              <a:rPr lang="fi-FI" sz="2800">
                <a:solidFill>
                  <a:srgbClr val="2da2bf"/>
                </a:solidFill>
                <a:latin typeface="Calibri"/>
              </a:rPr>
              <a:t>Jos relatiivilauseen korrelaatissa on </a:t>
            </a:r>
            <a:r>
              <a:rPr b="1" lang="fi-FI" sz="2800">
                <a:solidFill>
                  <a:srgbClr val="2da2bf"/>
                </a:solidFill>
                <a:latin typeface="Calibri"/>
              </a:rPr>
              <a:t>superlatiivi</a:t>
            </a:r>
            <a:r>
              <a:rPr lang="fi-FI" sz="2800">
                <a:solidFill>
                  <a:srgbClr val="2da2bf"/>
                </a:solidFill>
                <a:latin typeface="Calibri"/>
              </a:rPr>
              <a:t>, </a:t>
            </a:r>
            <a:r>
              <a:rPr b="1" lang="fi-FI" sz="2800">
                <a:solidFill>
                  <a:srgbClr val="2da2bf"/>
                </a:solidFill>
                <a:latin typeface="Calibri"/>
              </a:rPr>
              <a:t>järjestysluku </a:t>
            </a:r>
            <a:r>
              <a:rPr lang="fi-FI" sz="2800">
                <a:solidFill>
                  <a:srgbClr val="2da2bf"/>
                </a:solidFill>
                <a:latin typeface="Calibri"/>
              </a:rPr>
              <a:t>tai jokin sanoista </a:t>
            </a:r>
            <a:r>
              <a:rPr b="1" i="1" lang="fi-FI" sz="2800">
                <a:solidFill>
                  <a:srgbClr val="2da2bf"/>
                </a:solidFill>
                <a:latin typeface="Calibri"/>
              </a:rPr>
              <a:t>next</a:t>
            </a:r>
            <a:r>
              <a:rPr lang="fi-FI" sz="2800">
                <a:solidFill>
                  <a:srgbClr val="2da2bf"/>
                </a:solidFill>
                <a:latin typeface="Calibri"/>
              </a:rPr>
              <a:t>, </a:t>
            </a:r>
            <a:r>
              <a:rPr b="1" i="1" lang="fi-FI" sz="2800">
                <a:solidFill>
                  <a:srgbClr val="2da2bf"/>
                </a:solidFill>
                <a:latin typeface="Calibri"/>
              </a:rPr>
              <a:t>last</a:t>
            </a:r>
            <a:r>
              <a:rPr lang="fi-FI" sz="2800">
                <a:solidFill>
                  <a:srgbClr val="2da2bf"/>
                </a:solidFill>
                <a:latin typeface="Calibri"/>
              </a:rPr>
              <a:t>, </a:t>
            </a:r>
            <a:r>
              <a:rPr b="1" i="1" lang="fi-FI" sz="2800">
                <a:solidFill>
                  <a:srgbClr val="2da2bf"/>
                </a:solidFill>
                <a:latin typeface="Calibri"/>
              </a:rPr>
              <a:t>only</a:t>
            </a:r>
            <a:r>
              <a:rPr lang="fi-FI" sz="2800">
                <a:solidFill>
                  <a:srgbClr val="2da2bf"/>
                </a:solidFill>
                <a:latin typeface="Calibri"/>
              </a:rPr>
              <a:t>, muodostetaan lauseenvastike infinitiivirakenteella </a:t>
            </a:r>
            <a:r>
              <a:rPr b="1" lang="fi-FI" sz="2800">
                <a:solidFill>
                  <a:srgbClr val="2da2bf"/>
                </a:solidFill>
                <a:latin typeface="Calibri"/>
              </a:rPr>
              <a:t>to + infinitiivi</a:t>
            </a:r>
            <a:r>
              <a:rPr lang="fi-FI" sz="2800">
                <a:solidFill>
                  <a:srgbClr val="2da2bf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lang="fi-FI" sz="2600">
                <a:solidFill>
                  <a:srgbClr val="000000"/>
                </a:solidFill>
                <a:latin typeface="Calibri"/>
              </a:rPr>
              <a:t>Marie Curie was the </a:t>
            </a:r>
            <a:r>
              <a:rPr i="1" lang="fi-FI" sz="2600">
                <a:solidFill>
                  <a:srgbClr val="000000"/>
                </a:solidFill>
                <a:latin typeface="Calibri"/>
              </a:rPr>
              <a:t>first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 woman </a:t>
            </a:r>
            <a:r>
              <a:rPr lang="fi-FI" sz="2600" u="sng">
                <a:solidFill>
                  <a:srgbClr val="000000"/>
                </a:solidFill>
                <a:latin typeface="Calibri"/>
              </a:rPr>
              <a:t>who won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 the Nobel Prize in Physics.</a:t>
            </a:r>
            <a:endParaRPr/>
          </a:p>
          <a:p>
            <a:pPr>
              <a:lnSpc>
                <a:spcPct val="100000"/>
              </a:lnSpc>
            </a:pPr>
            <a:r>
              <a:rPr lang="fi-FI" sz="2600">
                <a:solidFill>
                  <a:srgbClr val="000000"/>
                </a:solidFill>
                <a:latin typeface="Wingdings"/>
              </a:rPr>
              <a:t>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 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Marie Curie was the </a:t>
            </a:r>
            <a:r>
              <a:rPr i="1" lang="fi-FI" sz="2600">
                <a:solidFill>
                  <a:srgbClr val="000000"/>
                </a:solidFill>
                <a:latin typeface="Calibri"/>
              </a:rPr>
              <a:t>first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 woman </a:t>
            </a:r>
            <a:r>
              <a:rPr b="1" lang="fi-FI" sz="2600">
                <a:solidFill>
                  <a:srgbClr val="000000"/>
                </a:solidFill>
                <a:latin typeface="Calibri"/>
              </a:rPr>
              <a:t>to win 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the Nobel Prize in Physics.</a:t>
            </a:r>
            <a:endParaRPr/>
          </a:p>
          <a:p>
            <a:pPr>
              <a:lnSpc>
                <a:spcPct val="110000"/>
              </a:lnSpc>
            </a:pPr>
            <a:r>
              <a:rPr lang="fi-FI" sz="2600">
                <a:solidFill>
                  <a:srgbClr val="000000"/>
                </a:solidFill>
                <a:latin typeface="Calibri"/>
              </a:rPr>
              <a:t>You are not the </a:t>
            </a:r>
            <a:r>
              <a:rPr i="1" lang="fi-FI" sz="2600">
                <a:solidFill>
                  <a:srgbClr val="000000"/>
                </a:solidFill>
                <a:latin typeface="Calibri"/>
              </a:rPr>
              <a:t>only 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person </a:t>
            </a:r>
            <a:r>
              <a:rPr lang="fi-FI" sz="2600" u="sng">
                <a:solidFill>
                  <a:srgbClr val="000000"/>
                </a:solidFill>
                <a:latin typeface="Calibri"/>
              </a:rPr>
              <a:t>who got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 the lyrics wrong in this song.</a:t>
            </a:r>
            <a:endParaRPr/>
          </a:p>
          <a:p>
            <a:pPr>
              <a:lnSpc>
                <a:spcPct val="110000"/>
              </a:lnSpc>
            </a:pPr>
            <a:r>
              <a:rPr lang="fi-FI" sz="2600">
                <a:solidFill>
                  <a:srgbClr val="000000"/>
                </a:solidFill>
                <a:latin typeface="Wingdings"/>
              </a:rPr>
              <a:t>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 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You are not the </a:t>
            </a:r>
            <a:r>
              <a:rPr i="1" lang="fi-FI" sz="2600">
                <a:solidFill>
                  <a:srgbClr val="000000"/>
                </a:solidFill>
                <a:latin typeface="Calibri"/>
              </a:rPr>
              <a:t>only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 person </a:t>
            </a:r>
            <a:r>
              <a:rPr b="1" lang="fi-FI" sz="2600">
                <a:solidFill>
                  <a:srgbClr val="000000"/>
                </a:solidFill>
                <a:latin typeface="Calibri"/>
              </a:rPr>
              <a:t>to get 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the lyrics wrong in this song. </a:t>
            </a:r>
            <a:endParaRPr/>
          </a:p>
          <a:p>
            <a:pPr>
              <a:lnSpc>
                <a:spcPct val="110000"/>
              </a:lnSpc>
            </a:pPr>
            <a:r>
              <a:rPr lang="fi-FI" sz="2600">
                <a:solidFill>
                  <a:srgbClr val="000000"/>
                </a:solidFill>
                <a:latin typeface="Calibri"/>
              </a:rPr>
              <a:t>What could be </a:t>
            </a:r>
            <a:r>
              <a:rPr i="1" lang="fi-FI" sz="2600">
                <a:solidFill>
                  <a:srgbClr val="000000"/>
                </a:solidFill>
                <a:latin typeface="Calibri"/>
              </a:rPr>
              <a:t>the nicest 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thing </a:t>
            </a:r>
            <a:r>
              <a:rPr lang="fi-FI" sz="2600" u="sng">
                <a:solidFill>
                  <a:srgbClr val="000000"/>
                </a:solidFill>
                <a:latin typeface="Calibri"/>
              </a:rPr>
              <a:t>that you are told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?</a:t>
            </a:r>
            <a:endParaRPr/>
          </a:p>
          <a:p>
            <a:pPr>
              <a:lnSpc>
                <a:spcPct val="110000"/>
              </a:lnSpc>
            </a:pPr>
            <a:r>
              <a:rPr lang="fi-FI" sz="2600">
                <a:solidFill>
                  <a:srgbClr val="000000"/>
                </a:solidFill>
                <a:latin typeface="Wingdings"/>
              </a:rPr>
              <a:t>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 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What could be </a:t>
            </a:r>
            <a:r>
              <a:rPr i="1" lang="fi-FI" sz="2600">
                <a:solidFill>
                  <a:srgbClr val="000000"/>
                </a:solidFill>
                <a:latin typeface="Calibri"/>
              </a:rPr>
              <a:t>the nicest 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thing </a:t>
            </a:r>
            <a:r>
              <a:rPr b="1" lang="fi-FI" sz="2600">
                <a:solidFill>
                  <a:srgbClr val="000000"/>
                </a:solidFill>
                <a:latin typeface="Calibri"/>
              </a:rPr>
              <a:t>to be told</a:t>
            </a:r>
            <a:r>
              <a:rPr lang="fi-FI" sz="2600">
                <a:solidFill>
                  <a:srgbClr val="000000"/>
                </a:solidFill>
                <a:latin typeface="Calibri"/>
              </a:rPr>
              <a:t>?</a:t>
            </a:r>
            <a:endParaRPr/>
          </a:p>
          <a:p>
            <a:pPr>
              <a:lnSpc>
                <a:spcPct val="150000"/>
              </a:lnSpc>
            </a:pPr>
            <a:endParaRPr/>
          </a:p>
          <a:p>
            <a:pPr>
              <a:lnSpc>
                <a:spcPct val="150000"/>
              </a:lnSpc>
            </a:pPr>
            <a:endParaRPr/>
          </a:p>
          <a:p>
            <a:pPr>
              <a:lnSpc>
                <a:spcPct val="150000"/>
              </a:lnSpc>
            </a:pPr>
            <a:endParaRPr/>
          </a:p>
        </p:txBody>
      </p:sp>
      <p:sp>
        <p:nvSpPr>
          <p:cNvPr id="129" name="TextShape 2"/>
          <p:cNvSpPr txBox="1"/>
          <p:nvPr/>
        </p:nvSpPr>
        <p:spPr>
          <a:xfrm>
            <a:off x="323640" y="476640"/>
            <a:ext cx="8352720" cy="60516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fi-FI" sz="3200">
                <a:solidFill>
                  <a:srgbClr val="2da2bf"/>
                </a:solidFill>
                <a:latin typeface="Calibri"/>
              </a:rPr>
              <a:t>RELATIIVILAUSEEN LAUSEENVASTIKKEET</a:t>
            </a:r>
            <a:endParaRPr/>
          </a:p>
        </p:txBody>
      </p:sp>
    </p:spTree>
  </p:cSld>
  <p:timing>
    <p:tnLst>
      <p:par>
        <p:cTn dur="indefinite" id="39" nodeType="tmRoot" restart="never">
          <p:childTnLst>
            <p:seq>
              <p:cTn dur="indefinite" id="40" nodeType="mainSeq">
                <p:childTnLst>
                  <p:par>
                    <p:cTn fill="hold" id="41">
                      <p:stCondLst>
                        <p:cond delay="indefinite"/>
                      </p:stCondLst>
                      <p:childTnLst>
                        <p:par>
                          <p:cTn fill="hold" id="42">
                            <p:stCondLst>
                              <p:cond delay="0"/>
                            </p:stCondLst>
                            <p:childTnLst>
                              <p:par>
                                <p:cTn fill="hold" id="4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end="243" st="1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45">
                      <p:stCondLst>
                        <p:cond delay="indefinite"/>
                      </p:stCondLst>
                      <p:childTnLst>
                        <p:par>
                          <p:cTn fill="hold" id="46">
                            <p:stCondLst>
                              <p:cond delay="0"/>
                            </p:stCondLst>
                            <p:childTnLst>
                              <p:par>
                                <p:cTn fill="hold" id="4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end="312" st="2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49">
                      <p:stCondLst>
                        <p:cond delay="indefinite"/>
                      </p:stCondLst>
                      <p:childTnLst>
                        <p:par>
                          <p:cTn fill="hold" id="50">
                            <p:stCondLst>
                              <p:cond delay="0"/>
                            </p:stCondLst>
                            <p:childTnLst>
                              <p:par>
                                <p:cTn fill="hold" id="5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5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end="379" st="3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53">
                      <p:stCondLst>
                        <p:cond delay="indefinite"/>
                      </p:stCondLst>
                      <p:childTnLst>
                        <p:par>
                          <p:cTn fill="hold" id="54">
                            <p:stCondLst>
                              <p:cond delay="0"/>
                            </p:stCondLst>
                            <p:childTnLst>
                              <p:par>
                                <p:cTn fill="hold" id="5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5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end="448" st="3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57">
                      <p:stCondLst>
                        <p:cond delay="indefinite"/>
                      </p:stCondLst>
                      <p:childTnLst>
                        <p:par>
                          <p:cTn fill="hold" id="58">
                            <p:stCondLst>
                              <p:cond delay="0"/>
                            </p:stCondLst>
                            <p:childTnLst>
                              <p:par>
                                <p:cTn fill="hold" id="5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end="498" st="4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61">
                      <p:stCondLst>
                        <p:cond delay="indefinite"/>
                      </p:stCondLst>
                      <p:childTnLst>
                        <p:par>
                          <p:cTn fill="hold" id="62">
                            <p:stCondLst>
                              <p:cond delay="0"/>
                            </p:stCondLst>
                            <p:childTnLst>
                              <p:par>
                                <p:cTn fill="hold" id="6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end="543" st="4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Shape 1"/>
          <p:cNvSpPr txBox="1"/>
          <p:nvPr/>
        </p:nvSpPr>
        <p:spPr>
          <a:xfrm>
            <a:off x="251640" y="1268640"/>
            <a:ext cx="8784720" cy="469656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</a:pPr>
            <a:r>
              <a:rPr b="1" lang="fi-FI" sz="2600">
                <a:solidFill>
                  <a:srgbClr val="2da2bf"/>
                </a:solidFill>
                <a:latin typeface="Calibri"/>
              </a:rPr>
              <a:t>4.</a:t>
            </a:r>
            <a:r>
              <a:rPr lang="fi-FI" sz="2600">
                <a:solidFill>
                  <a:srgbClr val="2da2bf"/>
                </a:solidFill>
                <a:latin typeface="Calibri"/>
              </a:rPr>
              <a:t> Joskus relatiivilauseen voi lyhentää prepositiorakenteella. Yleensä prepositio on tällöin </a:t>
            </a:r>
            <a:r>
              <a:rPr b="1" i="1" lang="fi-FI" sz="2600">
                <a:solidFill>
                  <a:srgbClr val="2da2bf"/>
                </a:solidFill>
                <a:latin typeface="Calibri"/>
              </a:rPr>
              <a:t>in</a:t>
            </a:r>
            <a:r>
              <a:rPr lang="fi-FI" sz="2600">
                <a:solidFill>
                  <a:srgbClr val="2da2bf"/>
                </a:solidFill>
                <a:latin typeface="Calibri"/>
              </a:rPr>
              <a:t>, </a:t>
            </a:r>
            <a:r>
              <a:rPr b="1" i="1" lang="fi-FI" sz="2600">
                <a:solidFill>
                  <a:srgbClr val="2da2bf"/>
                </a:solidFill>
                <a:latin typeface="Calibri"/>
              </a:rPr>
              <a:t>with</a:t>
            </a:r>
            <a:r>
              <a:rPr lang="fi-FI" sz="2600">
                <a:solidFill>
                  <a:srgbClr val="2da2bf"/>
                </a:solidFill>
                <a:latin typeface="Calibri"/>
              </a:rPr>
              <a:t> tai </a:t>
            </a:r>
            <a:r>
              <a:rPr b="1" i="1" lang="fi-FI" sz="2600">
                <a:solidFill>
                  <a:srgbClr val="2da2bf"/>
                </a:solidFill>
                <a:latin typeface="Calibri"/>
              </a:rPr>
              <a:t>without</a:t>
            </a:r>
            <a:r>
              <a:rPr lang="fi-FI" sz="2600">
                <a:solidFill>
                  <a:srgbClr val="2da2bf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10000"/>
              </a:lnSpc>
            </a:pPr>
            <a:r>
              <a:rPr lang="fi-FI" sz="2400">
                <a:solidFill>
                  <a:srgbClr val="000000"/>
                </a:solidFill>
                <a:latin typeface="Calibri"/>
              </a:rPr>
              <a:t>Car drivers might not notice pedestrians </a:t>
            </a:r>
            <a:r>
              <a:rPr lang="fi-FI" sz="2400" u="sng">
                <a:solidFill>
                  <a:srgbClr val="000000"/>
                </a:solidFill>
                <a:latin typeface="Calibri"/>
              </a:rPr>
              <a:t>who are not wearing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a reflector.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Wingdings"/>
              </a:rPr>
              <a:t>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Car drivers might not notice pedestrians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without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a reflector.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Calibri"/>
              </a:rPr>
              <a:t>Manchester City are the team </a:t>
            </a:r>
            <a:r>
              <a:rPr lang="fi-FI" sz="2400" u="sng">
                <a:solidFill>
                  <a:srgbClr val="000000"/>
                </a:solidFill>
                <a:latin typeface="Calibri"/>
              </a:rPr>
              <a:t>who are wearing 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sky blue jerseys.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Wingdings"/>
              </a:rPr>
              <a:t>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Manchester City are the team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in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sky blue jerseys.</a:t>
            </a:r>
            <a:endParaRPr/>
          </a:p>
          <a:p>
            <a:pPr>
              <a:lnSpc>
                <a:spcPct val="110000"/>
              </a:lnSpc>
            </a:pPr>
            <a:r>
              <a:rPr lang="fi-FI" sz="2400">
                <a:solidFill>
                  <a:srgbClr val="000000"/>
                </a:solidFill>
                <a:latin typeface="Calibri"/>
              </a:rPr>
              <a:t>Do you recognize the man </a:t>
            </a:r>
            <a:r>
              <a:rPr lang="fi-FI" sz="2400" u="sng">
                <a:solidFill>
                  <a:srgbClr val="000000"/>
                </a:solidFill>
                <a:latin typeface="Calibri"/>
              </a:rPr>
              <a:t>who is carrying 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an umbrella?</a:t>
            </a:r>
            <a:endParaRPr/>
          </a:p>
          <a:p>
            <a:pPr>
              <a:lnSpc>
                <a:spcPct val="110000"/>
              </a:lnSpc>
            </a:pPr>
            <a:r>
              <a:rPr lang="fi-FI" sz="2400">
                <a:solidFill>
                  <a:srgbClr val="000000"/>
                </a:solidFill>
                <a:latin typeface="Wingdings"/>
              </a:rPr>
              <a:t>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Do you recognize the man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with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an umbrella?</a:t>
            </a:r>
            <a:endParaRPr/>
          </a:p>
          <a:p>
            <a:pPr>
              <a:lnSpc>
                <a:spcPct val="150000"/>
              </a:lnSpc>
            </a:pPr>
            <a:endParaRPr/>
          </a:p>
          <a:p>
            <a:pPr>
              <a:lnSpc>
                <a:spcPct val="150000"/>
              </a:lnSpc>
            </a:pPr>
            <a:endParaRPr/>
          </a:p>
          <a:p>
            <a:pPr>
              <a:lnSpc>
                <a:spcPct val="150000"/>
              </a:lnSpc>
            </a:pPr>
            <a:endParaRPr/>
          </a:p>
          <a:p>
            <a:pPr>
              <a:lnSpc>
                <a:spcPct val="150000"/>
              </a:lnSpc>
            </a:pPr>
            <a:endParaRPr/>
          </a:p>
        </p:txBody>
      </p:sp>
      <p:sp>
        <p:nvSpPr>
          <p:cNvPr id="131" name="TextShape 2"/>
          <p:cNvSpPr txBox="1"/>
          <p:nvPr/>
        </p:nvSpPr>
        <p:spPr>
          <a:xfrm>
            <a:off x="251640" y="591120"/>
            <a:ext cx="8352720" cy="67716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fi-FI" sz="3200">
                <a:solidFill>
                  <a:srgbClr val="2da2bf"/>
                </a:solidFill>
                <a:latin typeface="Calibri"/>
              </a:rPr>
              <a:t>RELATIIVILAUSEEN LAUSEENVASTIKKEET</a:t>
            </a:r>
            <a:endParaRPr/>
          </a:p>
        </p:txBody>
      </p:sp>
    </p:spTree>
  </p:cSld>
  <p:timing>
    <p:tnLst>
      <p:par>
        <p:cTn dur="indefinite" id="65" nodeType="tmRoot" restart="never">
          <p:childTnLst>
            <p:seq>
              <p:cTn dur="indefinite" id="66" nodeType="mainSeq">
                <p:childTnLst>
                  <p:par>
                    <p:cTn fill="hold" id="67">
                      <p:stCondLst>
                        <p:cond delay="indefinite"/>
                      </p:stCondLst>
                      <p:childTnLst>
                        <p:par>
                          <p:cTn fill="hold" id="68">
                            <p:stCondLst>
                              <p:cond delay="0"/>
                            </p:stCondLst>
                            <p:childTnLst>
                              <p:par>
                                <p:cTn fill="hold" id="6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end="189" st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71">
                      <p:stCondLst>
                        <p:cond delay="indefinite"/>
                      </p:stCondLst>
                      <p:childTnLst>
                        <p:par>
                          <p:cTn fill="hold" id="72">
                            <p:stCondLst>
                              <p:cond delay="0"/>
                            </p:stCondLst>
                            <p:childTnLst>
                              <p:par>
                                <p:cTn fill="hold" id="7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7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end="253" st="1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75">
                      <p:stCondLst>
                        <p:cond delay="indefinite"/>
                      </p:stCondLst>
                      <p:childTnLst>
                        <p:par>
                          <p:cTn fill="hold" id="76">
                            <p:stCondLst>
                              <p:cond delay="0"/>
                            </p:stCondLst>
                            <p:childTnLst>
                              <p:par>
                                <p:cTn fill="hold" id="7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7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end="316" st="2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79">
                      <p:stCondLst>
                        <p:cond delay="indefinite"/>
                      </p:stCondLst>
                      <p:childTnLst>
                        <p:par>
                          <p:cTn fill="hold" id="80">
                            <p:stCondLst>
                              <p:cond delay="0"/>
                            </p:stCondLst>
                            <p:childTnLst>
                              <p:par>
                                <p:cTn fill="hold" id="8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8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end="368" st="3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3">
                      <p:stCondLst>
                        <p:cond delay="indefinite"/>
                      </p:stCondLst>
                      <p:childTnLst>
                        <p:par>
                          <p:cTn fill="hold" id="84">
                            <p:stCondLst>
                              <p:cond delay="0"/>
                            </p:stCondLst>
                            <p:childTnLst>
                              <p:par>
                                <p:cTn fill="hold" id="8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8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end="422" st="3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7">
                      <p:stCondLst>
                        <p:cond delay="indefinite"/>
                      </p:stCondLst>
                      <p:childTnLst>
                        <p:par>
                          <p:cTn fill="hold" id="88">
                            <p:stCondLst>
                              <p:cond delay="0"/>
                            </p:stCondLst>
                            <p:childTnLst>
                              <p:par>
                                <p:cTn fill="hold" id="8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end="467" st="4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TextShape 1"/>
          <p:cNvSpPr txBox="1"/>
          <p:nvPr/>
        </p:nvSpPr>
        <p:spPr>
          <a:xfrm>
            <a:off x="230760" y="260640"/>
            <a:ext cx="8229240" cy="1007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fi-FI" sz="3200">
                <a:solidFill>
                  <a:srgbClr val="2da2bf"/>
                </a:solidFill>
                <a:latin typeface="Calibri"/>
              </a:rPr>
              <a:t>Activate: </a:t>
            </a:r>
            <a:r>
              <a:rPr lang="fi-FI" sz="2800">
                <a:solidFill>
                  <a:srgbClr val="2da2bf"/>
                </a:solidFill>
                <a:latin typeface="Calibri"/>
              </a:rPr>
              <a:t>
</a:t>
            </a:r>
            <a:r>
              <a:rPr lang="fi-FI" sz="2200">
                <a:solidFill>
                  <a:srgbClr val="2da2bf"/>
                </a:solidFill>
                <a:latin typeface="Calibri"/>
              </a:rPr>
              <a:t>Käytä lauseenvastiketta seuraavien relatiivisten sivulauseiden sijasta</a:t>
            </a:r>
            <a:endParaRPr/>
          </a:p>
        </p:txBody>
      </p:sp>
      <p:sp>
        <p:nvSpPr>
          <p:cNvPr id="133" name="TextShape 2"/>
          <p:cNvSpPr txBox="1"/>
          <p:nvPr/>
        </p:nvSpPr>
        <p:spPr>
          <a:xfrm>
            <a:off x="457200" y="1268640"/>
            <a:ext cx="8002800" cy="489564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1. The woman </a:t>
            </a:r>
            <a:r>
              <a:rPr lang="fi-FI" sz="2400" u="sng">
                <a:solidFill>
                  <a:srgbClr val="2da2bf"/>
                </a:solidFill>
                <a:latin typeface="Calibri"/>
              </a:rPr>
              <a:t>who is sitting next to you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looks familiar.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Calibri"/>
              </a:rPr>
              <a:t>The woman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sitting next to you 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looks familiar.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2. She could be an Internet celebrity </a:t>
            </a:r>
            <a:r>
              <a:rPr lang="fi-FI" sz="2400" u="sng">
                <a:solidFill>
                  <a:srgbClr val="2da2bf"/>
                </a:solidFill>
                <a:latin typeface="Calibri"/>
              </a:rPr>
              <a:t>who we know for her YouTube channel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Calibri"/>
              </a:rPr>
              <a:t>She could be an Internet celebrity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known for 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her YouTube channel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3. Then we are not the only ones </a:t>
            </a:r>
            <a:r>
              <a:rPr lang="fi-FI" sz="2400" u="sng">
                <a:solidFill>
                  <a:srgbClr val="2da2bf"/>
                </a:solidFill>
                <a:latin typeface="Calibri"/>
              </a:rPr>
              <a:t>who recognize her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Calibri"/>
              </a:rPr>
              <a:t>Then we are not the only ones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to recognize her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4. She is not one of those </a:t>
            </a:r>
            <a:r>
              <a:rPr lang="fi-FI" sz="2400" u="sng">
                <a:solidFill>
                  <a:srgbClr val="2da2bf"/>
                </a:solidFill>
                <a:latin typeface="Calibri"/>
              </a:rPr>
              <a:t>who don’t have a story to tell when they go online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Calibri"/>
              </a:rPr>
              <a:t> 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She is not one of those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without a story to tell 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when they go online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.</a:t>
            </a:r>
            <a:endParaRPr/>
          </a:p>
        </p:txBody>
      </p:sp>
    </p:spTree>
  </p:cSld>
  <p:timing>
    <p:tnLst>
      <p:par>
        <p:cTn dur="indefinite" id="91" nodeType="tmRoot" restart="never">
          <p:childTnLst>
            <p:seq>
              <p:cTn dur="indefinite" id="92" nodeType="mainSeq">
                <p:childTnLst>
                  <p:par>
                    <p:cTn fill="hold" id="93" nodeType="clickEffect">
                      <p:stCondLst>
                        <p:cond delay="indefinite"/>
                      </p:stCondLst>
                      <p:childTnLst>
                        <p:par>
                          <p:cTn fill="hold" id="94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fill="hold" id="9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56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97">
                      <p:stCondLst>
                        <p:cond delay="indefinite"/>
                      </p:stCondLst>
                      <p:childTnLst>
                        <p:par>
                          <p:cTn fill="hold" id="98">
                            <p:stCondLst>
                              <p:cond delay="0"/>
                            </p:stCondLst>
                            <p:childTnLst>
                              <p:par>
                                <p:cTn fill="hold" id="9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102" st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1">
                      <p:stCondLst>
                        <p:cond delay="indefinite"/>
                      </p:stCondLst>
                      <p:childTnLst>
                        <p:par>
                          <p:cTn fill="hold" id="102">
                            <p:stCondLst>
                              <p:cond delay="0"/>
                            </p:stCondLst>
                            <p:childTnLst>
                              <p:par>
                                <p:cTn fill="hold" id="10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0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177" st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5">
                      <p:stCondLst>
                        <p:cond delay="indefinite"/>
                      </p:stCondLst>
                      <p:childTnLst>
                        <p:par>
                          <p:cTn fill="hold" id="106">
                            <p:stCondLst>
                              <p:cond delay="0"/>
                            </p:stCondLst>
                            <p:childTnLst>
                              <p:par>
                                <p:cTn fill="hold" id="10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0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243" st="1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9">
                      <p:stCondLst>
                        <p:cond delay="indefinite"/>
                      </p:stCondLst>
                      <p:childTnLst>
                        <p:par>
                          <p:cTn fill="hold" id="110">
                            <p:stCondLst>
                              <p:cond delay="0"/>
                            </p:stCondLst>
                            <p:childTnLst>
                              <p:par>
                                <p:cTn fill="hold" id="11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295" st="2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13">
                      <p:stCondLst>
                        <p:cond delay="indefinite"/>
                      </p:stCondLst>
                      <p:childTnLst>
                        <p:par>
                          <p:cTn fill="hold" id="114">
                            <p:stCondLst>
                              <p:cond delay="0"/>
                            </p:stCondLst>
                            <p:childTnLst>
                              <p:par>
                                <p:cTn fill="hold" id="11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343" st="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17">
                      <p:stCondLst>
                        <p:cond delay="indefinite"/>
                      </p:stCondLst>
                      <p:childTnLst>
                        <p:par>
                          <p:cTn fill="hold" id="118">
                            <p:stCondLst>
                              <p:cond delay="0"/>
                            </p:stCondLst>
                            <p:childTnLst>
                              <p:par>
                                <p:cTn fill="hold" id="11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422" st="3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21">
                      <p:stCondLst>
                        <p:cond delay="indefinite"/>
                      </p:stCondLst>
                      <p:childTnLst>
                        <p:par>
                          <p:cTn fill="hold" id="122">
                            <p:stCondLst>
                              <p:cond delay="0"/>
                            </p:stCondLst>
                            <p:childTnLst>
                              <p:par>
                                <p:cTn fill="hold" id="12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end="492" st="4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TextShape 1"/>
          <p:cNvSpPr txBox="1"/>
          <p:nvPr/>
        </p:nvSpPr>
        <p:spPr>
          <a:xfrm>
            <a:off x="323640" y="404640"/>
            <a:ext cx="8229240" cy="863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fi-FI" sz="3200">
                <a:solidFill>
                  <a:srgbClr val="2da2bf"/>
                </a:solidFill>
                <a:latin typeface="Calibri"/>
              </a:rPr>
              <a:t>Activate: 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
</a:t>
            </a:r>
            <a:r>
              <a:rPr lang="fi-FI" sz="2200">
                <a:solidFill>
                  <a:srgbClr val="2da2bf"/>
                </a:solidFill>
                <a:latin typeface="Calibri"/>
              </a:rPr>
              <a:t>Käytä lauseenvastiketta seuraavien relatiivisten sivulauseiden sijasta</a:t>
            </a:r>
            <a:endParaRPr/>
          </a:p>
        </p:txBody>
      </p:sp>
      <p:sp>
        <p:nvSpPr>
          <p:cNvPr id="135" name="TextShape 2"/>
          <p:cNvSpPr txBox="1"/>
          <p:nvPr/>
        </p:nvSpPr>
        <p:spPr>
          <a:xfrm>
            <a:off x="498240" y="1412640"/>
            <a:ext cx="8146800" cy="468000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5. I saw a play </a:t>
            </a:r>
            <a:r>
              <a:rPr lang="fi-FI" sz="2400" u="sng">
                <a:solidFill>
                  <a:srgbClr val="2da2bf"/>
                </a:solidFill>
                <a:latin typeface="Calibri"/>
              </a:rPr>
              <a:t>which was written by William Shakespeare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Calibri"/>
              </a:rPr>
              <a:t>I saw a play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written by 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William Shakespeare.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6. Romeo, </a:t>
            </a:r>
            <a:r>
              <a:rPr lang="fi-FI" sz="2400" u="sng">
                <a:solidFill>
                  <a:srgbClr val="2da2bf"/>
                </a:solidFill>
                <a:latin typeface="Calibri"/>
              </a:rPr>
              <a:t>who believed that Juliet was dead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, decided to kill himself.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Calibri"/>
              </a:rPr>
              <a:t>Romeo,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believing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that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Juliet was dead, decided to kill himself.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7. Romeo and Juliet, </a:t>
            </a:r>
            <a:r>
              <a:rPr lang="fi-FI" sz="2400" u="sng">
                <a:solidFill>
                  <a:srgbClr val="2da2bf"/>
                </a:solidFill>
                <a:latin typeface="Calibri"/>
              </a:rPr>
              <a:t>which was first published in 1597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, is world-famous.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Calibri"/>
              </a:rPr>
              <a:t>Romeo and Juliet,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first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published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in 1597, is world-famous.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2da2bf"/>
                </a:solidFill>
                <a:latin typeface="Calibri"/>
              </a:rPr>
              <a:t>8. I wouldn’t pick this as the only play </a:t>
            </a:r>
            <a:r>
              <a:rPr lang="fi-FI" sz="2400" u="sng">
                <a:solidFill>
                  <a:srgbClr val="2da2bf"/>
                </a:solidFill>
                <a:latin typeface="Calibri"/>
              </a:rPr>
              <a:t>which you should see this season</a:t>
            </a:r>
            <a:r>
              <a:rPr lang="fi-FI" sz="2400">
                <a:solidFill>
                  <a:srgbClr val="2da2bf"/>
                </a:solidFill>
                <a:latin typeface="Calibri"/>
              </a:rPr>
              <a:t>.</a:t>
            </a:r>
            <a:endParaRPr/>
          </a:p>
          <a:p>
            <a:pPr>
              <a:lnSpc>
                <a:spcPct val="100000"/>
              </a:lnSpc>
            </a:pPr>
            <a:r>
              <a:rPr lang="fi-FI" sz="2400">
                <a:solidFill>
                  <a:srgbClr val="000000"/>
                </a:solidFill>
                <a:latin typeface="Calibri"/>
              </a:rPr>
              <a:t>I wouldn’t pick this as the only play </a:t>
            </a:r>
            <a:r>
              <a:rPr b="1" lang="fi-FI" sz="2400">
                <a:solidFill>
                  <a:srgbClr val="000000"/>
                </a:solidFill>
                <a:latin typeface="Calibri"/>
              </a:rPr>
              <a:t>to see</a:t>
            </a:r>
            <a:r>
              <a:rPr lang="fi-FI" sz="2400">
                <a:solidFill>
                  <a:srgbClr val="000000"/>
                </a:solidFill>
                <a:latin typeface="Calibri"/>
              </a:rPr>
              <a:t> this season.</a:t>
            </a:r>
            <a:endParaRPr/>
          </a:p>
        </p:txBody>
      </p:sp>
    </p:spTree>
  </p:cSld>
  <p:timing>
    <p:tnLst>
      <p:par>
        <p:cTn dur="indefinite" id="125" nodeType="tmRoot" restart="never">
          <p:childTnLst>
            <p:seq>
              <p:cTn dur="indefinite" id="126" nodeType="mainSeq">
                <p:childTnLst>
                  <p:par>
                    <p:cTn fill="hold" id="127" nodeType="clickEffect">
                      <p:stCondLst>
                        <p:cond delay="indefinite"/>
                      </p:stCondLst>
                      <p:childTnLst>
                        <p:par>
                          <p:cTn fill="hold" id="128" nodeType="withEffect">
                            <p:stCondLst>
                              <p:cond delay="0"/>
                            </p:stCondLst>
                            <p:childTnLst>
                              <p:par>
                                <p:cTn fill="hold" id="12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58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1">
                      <p:stCondLst>
                        <p:cond delay="indefinite"/>
                      </p:stCondLst>
                      <p:childTnLst>
                        <p:par>
                          <p:cTn fill="hold" id="132">
                            <p:stCondLst>
                              <p:cond delay="0"/>
                            </p:stCondLst>
                            <p:childTnLst>
                              <p:par>
                                <p:cTn fill="hold" id="13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103" st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5">
                      <p:stCondLst>
                        <p:cond delay="indefinite"/>
                      </p:stCondLst>
                      <p:childTnLst>
                        <p:par>
                          <p:cTn fill="hold" id="136">
                            <p:stCondLst>
                              <p:cond delay="0"/>
                            </p:stCondLst>
                            <p:childTnLst>
                              <p:par>
                                <p:cTn fill="hold" id="13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173" st="1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9">
                      <p:stCondLst>
                        <p:cond delay="indefinite"/>
                      </p:stCondLst>
                      <p:childTnLst>
                        <p:par>
                          <p:cTn fill="hold" id="140">
                            <p:stCondLst>
                              <p:cond delay="0"/>
                            </p:stCondLst>
                            <p:childTnLst>
                              <p:par>
                                <p:cTn fill="hold" id="141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4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237" st="1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43">
                      <p:stCondLst>
                        <p:cond delay="indefinite"/>
                      </p:stCondLst>
                      <p:childTnLst>
                        <p:par>
                          <p:cTn fill="hold" id="144">
                            <p:stCondLst>
                              <p:cond delay="0"/>
                            </p:stCondLst>
                            <p:childTnLst>
                              <p:par>
                                <p:cTn fill="hold" id="145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4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310" st="2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47">
                      <p:stCondLst>
                        <p:cond delay="indefinite"/>
                      </p:stCondLst>
                      <p:childTnLst>
                        <p:par>
                          <p:cTn fill="hold" id="148">
                            <p:stCondLst>
                              <p:cond delay="0"/>
                            </p:stCondLst>
                            <p:childTnLst>
                              <p:par>
                                <p:cTn fill="hold" id="149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370" st="3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51">
                      <p:stCondLst>
                        <p:cond delay="indefinite"/>
                      </p:stCondLst>
                      <p:childTnLst>
                        <p:par>
                          <p:cTn fill="hold" id="152">
                            <p:stCondLst>
                              <p:cond delay="0"/>
                            </p:stCondLst>
                            <p:childTnLst>
                              <p:par>
                                <p:cTn fill="hold" id="153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5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445" st="3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55">
                      <p:stCondLst>
                        <p:cond delay="indefinite"/>
                      </p:stCondLst>
                      <p:childTnLst>
                        <p:par>
                          <p:cTn fill="hold" id="156">
                            <p:stCondLst>
                              <p:cond delay="0"/>
                            </p:stCondLst>
                            <p:childTnLst>
                              <p:par>
                                <p:cTn fill="hold" id="157" nodeType="clickEffect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5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end="503" st="4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