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4" r:id="rId3"/>
    <p:sldId id="273" r:id="rId4"/>
    <p:sldId id="263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5" r:id="rId20"/>
    <p:sldId id="272" r:id="rId21"/>
    <p:sldId id="276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1A71C-0B46-419E-98CC-15D3C8709B18}" type="datetimeFigureOut">
              <a:rPr lang="fi-FI"/>
              <a:t>3.5.2016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8EFA-7761-4A1B-886F-CDD1FF7B78C9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07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Charles_Chaplin#cite_note-Mast.2C_s._83-92-128" TargetMode="External"/><Relationship Id="rId3" Type="http://schemas.openxmlformats.org/officeDocument/2006/relationships/hyperlink" Target="https://fi.wikipedia.org/wiki/Draama" TargetMode="External"/><Relationship Id="rId7" Type="http://schemas.openxmlformats.org/officeDocument/2006/relationships/hyperlink" Target="https://fi.wikipedia.org/wiki/Homoseksuaalisuu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i.wikipedia.org/wiki/Siirtolaisuus" TargetMode="External"/><Relationship Id="rId5" Type="http://schemas.openxmlformats.org/officeDocument/2006/relationships/hyperlink" Target="https://fi.wikipedia.org/wiki/Huumeriippuvuus" TargetMode="External"/><Relationship Id="rId10" Type="http://schemas.openxmlformats.org/officeDocument/2006/relationships/hyperlink" Target="https://fi.wikipedia.org/wiki/Nykyaika_(elokuva)" TargetMode="External"/><Relationship Id="rId4" Type="http://schemas.openxmlformats.org/officeDocument/2006/relationships/hyperlink" Target="https://fi.wikipedia.org/wiki/Komedia" TargetMode="External"/><Relationship Id="rId9" Type="http://schemas.openxmlformats.org/officeDocument/2006/relationships/hyperlink" Target="https://fi.wikipedia.org/wiki/Charles_Chaplin#cite_note-137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Aku_Ankka" TargetMode="External"/><Relationship Id="rId13" Type="http://schemas.openxmlformats.org/officeDocument/2006/relationships/hyperlink" Target="https://fi.wikipedia.org/wiki/Simpsonit" TargetMode="External"/><Relationship Id="rId3" Type="http://schemas.openxmlformats.org/officeDocument/2006/relationships/hyperlink" Target="https://fi.wikipedia.org/wiki/Lassie" TargetMode="External"/><Relationship Id="rId7" Type="http://schemas.openxmlformats.org/officeDocument/2006/relationships/hyperlink" Target="https://fi.wikipedia.org/wiki/Mikki_Hiiri" TargetMode="External"/><Relationship Id="rId12" Type="http://schemas.openxmlformats.org/officeDocument/2006/relationships/hyperlink" Target="https://fi.wikipedia.org/wiki/Helin%C3%A4-keiju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s://fi.wikipedia.org/wiki/Hollywood_Walk_of_Fame#cite_note-2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i.wikipedia.org/wiki/Hollywood_Walk_of_Fame#cite_note-1" TargetMode="External"/><Relationship Id="rId11" Type="http://schemas.openxmlformats.org/officeDocument/2006/relationships/hyperlink" Target="https://fi.wikipedia.org/wiki/Nalle_Puh" TargetMode="External"/><Relationship Id="rId5" Type="http://schemas.openxmlformats.org/officeDocument/2006/relationships/hyperlink" Target="https://fi.wikipedia.org/wiki/Rin_Tin_Tin" TargetMode="External"/><Relationship Id="rId15" Type="http://schemas.openxmlformats.org/officeDocument/2006/relationships/hyperlink" Target="https://fi.wikipedia.org/wiki/Godzilla" TargetMode="External"/><Relationship Id="rId10" Type="http://schemas.openxmlformats.org/officeDocument/2006/relationships/hyperlink" Target="https://fi.wikipedia.org/wiki/Nakke_Nakuttaja" TargetMode="External"/><Relationship Id="rId4" Type="http://schemas.openxmlformats.org/officeDocument/2006/relationships/hyperlink" Target="https://fi.wikipedia.org/w/index.php?title=Strongheart&amp;action=edit&amp;redlink=1" TargetMode="External"/><Relationship Id="rId9" Type="http://schemas.openxmlformats.org/officeDocument/2006/relationships/hyperlink" Target="https://fi.wikipedia.org/wiki/V%C3%A4iski_Vemmels%C3%A4%C3%A4ri" TargetMode="External"/><Relationship Id="rId14" Type="http://schemas.openxmlformats.org/officeDocument/2006/relationships/hyperlink" Target="https://fi.wikipedia.org/wiki/Kermi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Liittoutuneet" TargetMode="External"/><Relationship Id="rId3" Type="http://schemas.openxmlformats.org/officeDocument/2006/relationships/hyperlink" Target="https://fi.wikipedia.org/wiki/Adolf_Hitler" TargetMode="External"/><Relationship Id="rId7" Type="http://schemas.openxmlformats.org/officeDocument/2006/relationships/hyperlink" Target="https://fi.wikipedia.org/wiki/Toinen_maailmansot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i.wikipedia.org/wiki/Yhdysvallat" TargetMode="External"/><Relationship Id="rId5" Type="http://schemas.openxmlformats.org/officeDocument/2006/relationships/hyperlink" Target="https://fi.wikipedia.org/wiki/Saksan_kansallissosialistinen_ty%C3%B6v%C3%A4enpuolue" TargetMode="External"/><Relationship Id="rId4" Type="http://schemas.openxmlformats.org/officeDocument/2006/relationships/hyperlink" Target="https://fi.wikipedia.org/wiki/Natsi-Saksa" TargetMode="External"/><Relationship Id="rId9" Type="http://schemas.openxmlformats.org/officeDocument/2006/relationships/hyperlink" Target="https://fi.wikipedia.org/wiki/Lili_Marlee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99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16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34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37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latin typeface="Calibri"/>
              </a:rPr>
              <a:t>Molemmat vanhemmat alkoholisteja, MB erotettiin koulusta huonon käytöksen vuoksi. Liittyi koulun näytelmäkerhoon.</a:t>
            </a:r>
          </a:p>
          <a:p>
            <a:r>
              <a:rPr lang="fi-FI">
                <a:latin typeface="Times New Roman"/>
                <a:cs typeface="Times New Roman"/>
              </a:rPr>
              <a:t>Brando halusi pitää yksityiselämänsä yksityisenä ja antoi harvoin haastatteluja. Hän vietti usein pitkiäkin aikoja erakkona omalla saarellaan. Yksityiselämässään hän kunnostautui kuitenkin erilaisten vähemmistöryhmien puolustajana, etenkin intiaanien.</a:t>
            </a:r>
            <a:br>
              <a:rPr lang="fi-FI">
                <a:latin typeface="Calibri"/>
              </a:rPr>
            </a:br>
            <a:endParaRPr lang="fi-FI">
              <a:latin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508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80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6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962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latin typeface="Times New Roman"/>
                <a:cs typeface="Times New Roman"/>
              </a:rPr>
              <a:t>Hänen luultavasti ylistetyin roolisuorituksensa tältä ajalta on suomalaisen Erik Valkosen rooli näytelmässä </a:t>
            </a:r>
            <a:r>
              <a:rPr lang="fi-FI" i="1">
                <a:latin typeface="Times New Roman"/>
                <a:cs typeface="Times New Roman"/>
              </a:rPr>
              <a:t>There Shall Be No Night</a:t>
            </a:r>
            <a:r>
              <a:rPr lang="fi-FI">
                <a:latin typeface="Times New Roman"/>
                <a:cs typeface="Times New Roman"/>
              </a:rPr>
              <a:t> (1940), joka sijoittuu talvisodan aikaiseen Suomeen</a:t>
            </a:r>
          </a:p>
          <a:p>
            <a:r>
              <a:rPr lang="fi-FI">
                <a:latin typeface="Times New Roman"/>
                <a:cs typeface="Times New Roman"/>
              </a:rPr>
              <a:t>Alkoholismi ja lääkeriippuvuus, kuolinsyy sepelvaltimotukos</a:t>
            </a:r>
          </a:p>
          <a:p>
            <a:br>
              <a:rPr lang="fi-FI">
                <a:latin typeface="Times New Roman"/>
                <a:cs typeface="Times New Roman"/>
              </a:rPr>
            </a:br>
            <a:endParaRPr lang="fi-FI">
              <a:latin typeface="Times New Roman"/>
              <a:cs typeface="Times New Roman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150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25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95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latin typeface="Times New Roman"/>
                <a:cs typeface="Times New Roman"/>
              </a:rPr>
              <a:t>Chaplin yhdisti elokuvissaan usein </a:t>
            </a:r>
            <a:r>
              <a:rPr lang="fi-FI">
                <a:latin typeface="Times New Roman"/>
                <a:cs typeface="Times New Roman"/>
                <a:hlinkClick r:id="rId3" tooltip="Draama"/>
              </a:rPr>
              <a:t>draamaa</a:t>
            </a:r>
            <a:r>
              <a:rPr lang="fi-FI">
                <a:latin typeface="Times New Roman"/>
                <a:cs typeface="Times New Roman"/>
              </a:rPr>
              <a:t> ja </a:t>
            </a:r>
            <a:r>
              <a:rPr lang="fi-FI">
                <a:latin typeface="Times New Roman"/>
                <a:cs typeface="Times New Roman"/>
                <a:hlinkClick r:id="rId4" tooltip="Komedia"/>
              </a:rPr>
              <a:t>komediaa</a:t>
            </a:r>
            <a:r>
              <a:rPr lang="fi-FI">
                <a:latin typeface="Times New Roman"/>
                <a:cs typeface="Times New Roman"/>
              </a:rPr>
              <a:t>. Niiden yhdeksi vahvaksi teemaksi vakiintui jo varhaisessa vaiheessa yhteiskunnan eriarvoisuuden esittäminen. Niin Chaplinin kulkuri-hahmo kuin hänen myöhemmät hahmonsa ovat yhteiskunnan ulkopuolella olevia ihmisiä, jotka turhaan yrittävät parantaa asemaansa. Lyhytelokuvissa hän käsitteli köyhyyden lisäksi myös esimerkiksi </a:t>
            </a:r>
            <a:r>
              <a:rPr lang="fi-FI">
                <a:latin typeface="Times New Roman"/>
                <a:cs typeface="Times New Roman"/>
                <a:hlinkClick r:id="rId5" tooltip="Huumeriippuvuus"/>
              </a:rPr>
              <a:t>huumeriippuvuutta</a:t>
            </a:r>
            <a:r>
              <a:rPr lang="fi-FI">
                <a:latin typeface="Times New Roman"/>
                <a:cs typeface="Times New Roman"/>
              </a:rPr>
              <a:t>, </a:t>
            </a:r>
            <a:r>
              <a:rPr lang="fi-FI">
                <a:latin typeface="Times New Roman"/>
                <a:cs typeface="Times New Roman"/>
                <a:hlinkClick r:id="rId6" tooltip="Siirtolaisuus"/>
              </a:rPr>
              <a:t>siirtolaisuutta</a:t>
            </a:r>
            <a:r>
              <a:rPr lang="fi-FI">
                <a:latin typeface="Times New Roman"/>
                <a:cs typeface="Times New Roman"/>
              </a:rPr>
              <a:t>, nälkää, rikollisuutta, </a:t>
            </a:r>
            <a:r>
              <a:rPr lang="fi-FI">
                <a:latin typeface="Times New Roman"/>
                <a:cs typeface="Times New Roman"/>
                <a:hlinkClick r:id="rId7" tooltip="Homoseksuaalisuus"/>
              </a:rPr>
              <a:t>homoseksuaalisuutta</a:t>
            </a:r>
            <a:r>
              <a:rPr lang="fi-FI">
                <a:latin typeface="Times New Roman"/>
                <a:cs typeface="Times New Roman"/>
              </a:rPr>
              <a:t> ja uskonnollista tekopyhyyttä.</a:t>
            </a:r>
            <a:r>
              <a:rPr lang="fi-FI" baseline="30000">
                <a:latin typeface="Times New Roman"/>
                <a:cs typeface="Times New Roman"/>
                <a:hlinkClick r:id="rId8"/>
              </a:rPr>
              <a:t>[128]</a:t>
            </a:r>
            <a:r>
              <a:rPr lang="fi-FI">
                <a:latin typeface="Times New Roman"/>
                <a:cs typeface="Times New Roman"/>
              </a:rPr>
              <a:t> </a:t>
            </a:r>
            <a:r>
              <a:rPr lang="fi-FI" i="1">
                <a:latin typeface="Times New Roman"/>
                <a:cs typeface="Times New Roman"/>
              </a:rPr>
              <a:t>Kultakuumeessa</a:t>
            </a:r>
            <a:r>
              <a:rPr lang="fi-FI">
                <a:latin typeface="Times New Roman"/>
                <a:cs typeface="Times New Roman"/>
              </a:rPr>
              <a:t> hän käsitteli ahneuden epäinhimillistäviä piirteitä</a:t>
            </a:r>
            <a:r>
              <a:rPr lang="fi-FI" baseline="30000">
                <a:latin typeface="Times New Roman"/>
                <a:cs typeface="Times New Roman"/>
                <a:hlinkClick r:id="rId9"/>
              </a:rPr>
              <a:t>[137]</a:t>
            </a:r>
            <a:r>
              <a:rPr lang="fi-FI">
                <a:latin typeface="Times New Roman"/>
                <a:cs typeface="Times New Roman"/>
              </a:rPr>
              <a:t> ja </a:t>
            </a:r>
            <a:r>
              <a:rPr lang="fi-FI" i="1">
                <a:latin typeface="Times New Roman"/>
                <a:cs typeface="Times New Roman"/>
                <a:hlinkClick r:id="rId10" tooltip="Nykyaika (elokuva)"/>
              </a:rPr>
              <a:t>Nykyajassa</a:t>
            </a:r>
            <a:r>
              <a:rPr lang="fi-FI">
                <a:latin typeface="Times New Roman"/>
                <a:cs typeface="Times New Roman"/>
              </a:rPr>
              <a:t> (1936) teemana on työläisten huono kohtelu ja tuotantoyhteiskunnan nurja puoli</a:t>
            </a:r>
            <a:br>
              <a:rPr lang="fi-FI">
                <a:latin typeface="Calibri"/>
              </a:rPr>
            </a:br>
            <a:endParaRPr lang="fi-FI">
              <a:latin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574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107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latin typeface="Times New Roman"/>
                <a:cs typeface="Times New Roman"/>
              </a:rPr>
              <a:t>Palkitut saavat nimensä tähteen saavutuksista elokuva-, teatteri-, radio-, televisio- tai musiikkialalla.</a:t>
            </a:r>
          </a:p>
          <a:p>
            <a:r>
              <a:rPr lang="fi-FI">
                <a:latin typeface="Times New Roman"/>
                <a:cs typeface="Times New Roman"/>
              </a:rPr>
              <a:t>Ensimmäiset tähdet 1960.</a:t>
            </a:r>
          </a:p>
          <a:p>
            <a:r>
              <a:rPr lang="fi-FI">
                <a:latin typeface="Times New Roman"/>
                <a:cs typeface="Times New Roman"/>
              </a:rPr>
              <a:t>Tähtiä on myönnetty myös kuvitteellisille hahmoille kuten kolmelle koiralle, </a:t>
            </a:r>
            <a:r>
              <a:rPr lang="fi-FI">
                <a:latin typeface="Times New Roman"/>
                <a:cs typeface="Times New Roman"/>
                <a:hlinkClick r:id="rId3" tooltip="Lassie"/>
              </a:rPr>
              <a:t>Lassielle</a:t>
            </a:r>
            <a:r>
              <a:rPr lang="fi-FI">
                <a:latin typeface="Times New Roman"/>
                <a:cs typeface="Times New Roman"/>
              </a:rPr>
              <a:t> sekä mykkäelokuva-aikakauden </a:t>
            </a:r>
            <a:r>
              <a:rPr lang="fi-FI">
                <a:latin typeface="Times New Roman"/>
                <a:cs typeface="Times New Roman"/>
                <a:hlinkClick r:id="rId4" tooltip="Strongheart (sivua ei ole)"/>
              </a:rPr>
              <a:t>Strongheartille</a:t>
            </a:r>
            <a:r>
              <a:rPr lang="fi-FI">
                <a:latin typeface="Times New Roman"/>
                <a:cs typeface="Times New Roman"/>
              </a:rPr>
              <a:t> ja </a:t>
            </a:r>
            <a:r>
              <a:rPr lang="fi-FI">
                <a:latin typeface="Times New Roman"/>
                <a:cs typeface="Times New Roman"/>
                <a:hlinkClick r:id="rId5" tooltip="Rin Tin Tin"/>
              </a:rPr>
              <a:t>Rin Tin Tinille</a:t>
            </a:r>
            <a:r>
              <a:rPr lang="fi-FI" baseline="30000">
                <a:latin typeface="Times New Roman"/>
                <a:cs typeface="Times New Roman"/>
                <a:hlinkClick r:id="rId6"/>
              </a:rPr>
              <a:t>[1]</a:t>
            </a:r>
            <a:r>
              <a:rPr lang="fi-FI">
                <a:latin typeface="Times New Roman"/>
                <a:cs typeface="Times New Roman"/>
              </a:rPr>
              <a:t> sekä joillekin piirroshahmoille: </a:t>
            </a:r>
            <a:r>
              <a:rPr lang="fi-FI">
                <a:latin typeface="Times New Roman"/>
                <a:cs typeface="Times New Roman"/>
                <a:hlinkClick r:id="rId7" tooltip="Mikki Hiiri"/>
              </a:rPr>
              <a:t>Mikki Hiiri</a:t>
            </a:r>
            <a:r>
              <a:rPr lang="fi-FI">
                <a:latin typeface="Times New Roman"/>
                <a:cs typeface="Times New Roman"/>
              </a:rPr>
              <a:t> (</a:t>
            </a:r>
            <a:r>
              <a:rPr lang="fi-FI" i="1">
                <a:latin typeface="Times New Roman"/>
                <a:cs typeface="Times New Roman"/>
              </a:rPr>
              <a:t>Mickey Mouse</a:t>
            </a:r>
            <a:r>
              <a:rPr lang="fi-FI">
                <a:latin typeface="Times New Roman"/>
                <a:cs typeface="Times New Roman"/>
              </a:rPr>
              <a:t>), </a:t>
            </a:r>
            <a:r>
              <a:rPr lang="fi-FI">
                <a:latin typeface="Times New Roman"/>
                <a:cs typeface="Times New Roman"/>
                <a:hlinkClick r:id="rId8" tooltip="Aku Ankka"/>
              </a:rPr>
              <a:t>Aku Ankka</a:t>
            </a:r>
            <a:r>
              <a:rPr lang="fi-FI">
                <a:latin typeface="Times New Roman"/>
                <a:cs typeface="Times New Roman"/>
              </a:rPr>
              <a:t> (</a:t>
            </a:r>
            <a:r>
              <a:rPr lang="fi-FI" i="1">
                <a:latin typeface="Times New Roman"/>
                <a:cs typeface="Times New Roman"/>
              </a:rPr>
              <a:t>Donald Duck</a:t>
            </a:r>
            <a:r>
              <a:rPr lang="fi-FI">
                <a:latin typeface="Times New Roman"/>
                <a:cs typeface="Times New Roman"/>
              </a:rPr>
              <a:t>), </a:t>
            </a:r>
            <a:r>
              <a:rPr lang="fi-FI">
                <a:latin typeface="Times New Roman"/>
                <a:cs typeface="Times New Roman"/>
                <a:hlinkClick r:id="rId9" tooltip="Väiski Vemmelsääri"/>
              </a:rPr>
              <a:t>Väiski Vemmelsääri</a:t>
            </a:r>
            <a:r>
              <a:rPr lang="fi-FI">
                <a:latin typeface="Times New Roman"/>
                <a:cs typeface="Times New Roman"/>
              </a:rPr>
              <a:t> (</a:t>
            </a:r>
            <a:r>
              <a:rPr lang="fi-FI" i="1">
                <a:latin typeface="Times New Roman"/>
                <a:cs typeface="Times New Roman"/>
              </a:rPr>
              <a:t>Bugs Bunny</a:t>
            </a:r>
            <a:r>
              <a:rPr lang="fi-FI">
                <a:latin typeface="Times New Roman"/>
                <a:cs typeface="Times New Roman"/>
              </a:rPr>
              <a:t>), </a:t>
            </a:r>
            <a:r>
              <a:rPr lang="fi-FI">
                <a:latin typeface="Times New Roman"/>
                <a:cs typeface="Times New Roman"/>
                <a:hlinkClick r:id="rId10" tooltip="Nakke Nakuttaja"/>
              </a:rPr>
              <a:t>Nakke Nakuttaja</a:t>
            </a:r>
            <a:r>
              <a:rPr lang="fi-FI">
                <a:latin typeface="Times New Roman"/>
                <a:cs typeface="Times New Roman"/>
              </a:rPr>
              <a:t> (</a:t>
            </a:r>
            <a:r>
              <a:rPr lang="fi-FI" i="1">
                <a:latin typeface="Times New Roman"/>
                <a:cs typeface="Times New Roman"/>
              </a:rPr>
              <a:t>Woody Woodpecker</a:t>
            </a:r>
            <a:r>
              <a:rPr lang="fi-FI">
                <a:latin typeface="Times New Roman"/>
                <a:cs typeface="Times New Roman"/>
              </a:rPr>
              <a:t>), </a:t>
            </a:r>
            <a:r>
              <a:rPr lang="fi-FI">
                <a:latin typeface="Times New Roman"/>
                <a:cs typeface="Times New Roman"/>
                <a:hlinkClick r:id="rId11" tooltip="Nalle Puh"/>
              </a:rPr>
              <a:t>Nalle Puh</a:t>
            </a:r>
            <a:r>
              <a:rPr lang="fi-FI">
                <a:latin typeface="Times New Roman"/>
                <a:cs typeface="Times New Roman"/>
              </a:rPr>
              <a:t> (</a:t>
            </a:r>
            <a:r>
              <a:rPr lang="fi-FI" i="1">
                <a:latin typeface="Times New Roman"/>
                <a:cs typeface="Times New Roman"/>
              </a:rPr>
              <a:t>Winnie the Pooh</a:t>
            </a:r>
            <a:r>
              <a:rPr lang="fi-FI">
                <a:latin typeface="Times New Roman"/>
                <a:cs typeface="Times New Roman"/>
              </a:rPr>
              <a:t>), </a:t>
            </a:r>
            <a:r>
              <a:rPr lang="fi-FI">
                <a:latin typeface="Times New Roman"/>
                <a:cs typeface="Times New Roman"/>
                <a:hlinkClick r:id="rId12" tooltip="Helinä-keiju"/>
              </a:rPr>
              <a:t>Helinä-keiju</a:t>
            </a:r>
            <a:r>
              <a:rPr lang="fi-FI">
                <a:latin typeface="Times New Roman"/>
                <a:cs typeface="Times New Roman"/>
              </a:rPr>
              <a:t> (</a:t>
            </a:r>
            <a:r>
              <a:rPr lang="fi-FI" i="1">
                <a:latin typeface="Times New Roman"/>
                <a:cs typeface="Times New Roman"/>
              </a:rPr>
              <a:t>Tinkerbell Fairy</a:t>
            </a:r>
            <a:r>
              <a:rPr lang="fi-FI">
                <a:latin typeface="Times New Roman"/>
                <a:cs typeface="Times New Roman"/>
              </a:rPr>
              <a:t>) ja </a:t>
            </a:r>
            <a:r>
              <a:rPr lang="fi-FI">
                <a:latin typeface="Times New Roman"/>
                <a:cs typeface="Times New Roman"/>
                <a:hlinkClick r:id="rId13" tooltip="Simpsonit"/>
              </a:rPr>
              <a:t>Simpsonit</a:t>
            </a:r>
            <a:r>
              <a:rPr lang="fi-FI">
                <a:latin typeface="Times New Roman"/>
                <a:cs typeface="Times New Roman"/>
              </a:rPr>
              <a:t> (</a:t>
            </a:r>
            <a:r>
              <a:rPr lang="fi-FI" i="1">
                <a:latin typeface="Times New Roman"/>
                <a:cs typeface="Times New Roman"/>
              </a:rPr>
              <a:t>The Simpsons</a:t>
            </a:r>
            <a:r>
              <a:rPr lang="fi-FI">
                <a:latin typeface="Times New Roman"/>
                <a:cs typeface="Times New Roman"/>
              </a:rPr>
              <a:t>) sekä yhdelle nukkehahmolle: </a:t>
            </a:r>
            <a:r>
              <a:rPr lang="fi-FI">
                <a:latin typeface="Times New Roman"/>
                <a:cs typeface="Times New Roman"/>
                <a:hlinkClick r:id="rId14" tooltip="Kermit"/>
              </a:rPr>
              <a:t>Kermit</a:t>
            </a:r>
            <a:r>
              <a:rPr lang="fi-FI">
                <a:latin typeface="Times New Roman"/>
                <a:cs typeface="Times New Roman"/>
              </a:rPr>
              <a:t>. Tähti on myönnetty myös </a:t>
            </a:r>
            <a:r>
              <a:rPr lang="fi-FI">
                <a:latin typeface="Times New Roman"/>
                <a:cs typeface="Times New Roman"/>
                <a:hlinkClick r:id="rId15" tooltip="Godzilla"/>
              </a:rPr>
              <a:t>Godzillalle</a:t>
            </a:r>
            <a:r>
              <a:rPr lang="fi-FI">
                <a:latin typeface="Times New Roman"/>
                <a:cs typeface="Times New Roman"/>
              </a:rPr>
              <a:t>.</a:t>
            </a:r>
            <a:r>
              <a:rPr lang="fi-FI" baseline="30000">
                <a:latin typeface="Times New Roman"/>
                <a:cs typeface="Times New Roman"/>
                <a:hlinkClick r:id="rId16"/>
              </a:rPr>
              <a:t>[2]</a:t>
            </a:r>
            <a:br>
              <a:rPr lang="fi-FI">
                <a:latin typeface="Calibri"/>
              </a:rPr>
            </a:br>
            <a:endParaRPr lang="fi-FI">
              <a:latin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30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04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9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latin typeface="Times New Roman"/>
                <a:cs typeface="Times New Roman"/>
              </a:rPr>
              <a:t>Dietrich tunnettiin suorasukaisten ja itsenäisten naisten esittäjänä. Hän pukeutui usein frakkiin ja silinterihattuun, ja seksuaali- ja sukupuoliroolirajojen rikkojana hänen sanottiin olleen aikaansa edellä.</a:t>
            </a:r>
          </a:p>
          <a:p>
            <a:r>
              <a:rPr lang="fi-FI">
                <a:latin typeface="Times New Roman"/>
                <a:cs typeface="Times New Roman"/>
                <a:hlinkClick r:id="rId3" tooltip="Adolf Hitler"/>
              </a:rPr>
              <a:t>Adolf Hitler</a:t>
            </a:r>
            <a:r>
              <a:rPr lang="fi-FI">
                <a:latin typeface="Times New Roman"/>
                <a:cs typeface="Times New Roman"/>
              </a:rPr>
              <a:t> olisi halunnut tehdä Dietrichistä </a:t>
            </a:r>
            <a:r>
              <a:rPr lang="fi-FI">
                <a:latin typeface="Times New Roman"/>
                <a:cs typeface="Times New Roman"/>
                <a:hlinkClick r:id="rId4" tooltip="Natsi-Saksa"/>
              </a:rPr>
              <a:t>Saksan</a:t>
            </a:r>
            <a:r>
              <a:rPr lang="fi-FI">
                <a:latin typeface="Times New Roman"/>
                <a:cs typeface="Times New Roman"/>
              </a:rPr>
              <a:t> loistavan tähden, mutta </a:t>
            </a:r>
            <a:r>
              <a:rPr lang="fi-FI">
                <a:latin typeface="Times New Roman"/>
                <a:cs typeface="Times New Roman"/>
                <a:hlinkClick r:id="rId5" tooltip="Saksan kansallissosialistinen työväenpuolue"/>
              </a:rPr>
              <a:t>kansallissosialistien</a:t>
            </a:r>
            <a:r>
              <a:rPr lang="fi-FI">
                <a:latin typeface="Times New Roman"/>
                <a:cs typeface="Times New Roman"/>
              </a:rPr>
              <a:t> kiihkeänä vastustajana tämä kieltäytyi kunniasta ja otti vuonna 1937 </a:t>
            </a:r>
            <a:r>
              <a:rPr lang="fi-FI">
                <a:latin typeface="Times New Roman"/>
                <a:cs typeface="Times New Roman"/>
                <a:hlinkClick r:id="rId6" tooltip="Yhdysvallat"/>
              </a:rPr>
              <a:t>Yhdysvaltain</a:t>
            </a:r>
            <a:r>
              <a:rPr lang="fi-FI">
                <a:latin typeface="Times New Roman"/>
                <a:cs typeface="Times New Roman"/>
              </a:rPr>
              <a:t> kansalaisuuden. </a:t>
            </a:r>
            <a:r>
              <a:rPr lang="fi-FI">
                <a:latin typeface="Times New Roman"/>
                <a:cs typeface="Times New Roman"/>
                <a:hlinkClick r:id="rId7" tooltip="Toinen maailmansota"/>
              </a:rPr>
              <a:t>Toisen maailmansodan</a:t>
            </a:r>
            <a:r>
              <a:rPr lang="fi-FI">
                <a:latin typeface="Times New Roman"/>
                <a:cs typeface="Times New Roman"/>
              </a:rPr>
              <a:t> sytyttyä Dietrich lähti viihdytysjoukkoihin </a:t>
            </a:r>
            <a:r>
              <a:rPr lang="fi-FI">
                <a:latin typeface="Times New Roman"/>
                <a:cs typeface="Times New Roman"/>
                <a:hlinkClick r:id="rId8" tooltip="Liittoutuneet"/>
              </a:rPr>
              <a:t>liittoutuneiden</a:t>
            </a:r>
            <a:r>
              <a:rPr lang="fi-FI">
                <a:latin typeface="Times New Roman"/>
                <a:cs typeface="Times New Roman"/>
              </a:rPr>
              <a:t> puolelle. Hän matkasi </a:t>
            </a:r>
            <a:r>
              <a:rPr lang="fi-FI">
                <a:latin typeface="Times New Roman"/>
                <a:cs typeface="Times New Roman"/>
                <a:hlinkClick r:id="rId8" tooltip="Liittoutuneet"/>
              </a:rPr>
              <a:t>liittoutuneiden</a:t>
            </a:r>
            <a:r>
              <a:rPr lang="fi-FI">
                <a:latin typeface="Times New Roman"/>
                <a:cs typeface="Times New Roman"/>
              </a:rPr>
              <a:t> kanssa Saksaan asti ja levytti sodan aikana ehkä tunnetuimman laulunsa "</a:t>
            </a:r>
            <a:r>
              <a:rPr lang="fi-FI">
                <a:latin typeface="Times New Roman"/>
                <a:cs typeface="Times New Roman"/>
                <a:hlinkClick r:id="rId9" tooltip="Lili Marleen"/>
              </a:rPr>
              <a:t>Lili Marleen</a:t>
            </a:r>
            <a:r>
              <a:rPr lang="fi-FI">
                <a:latin typeface="Times New Roman"/>
                <a:cs typeface="Times New Roman"/>
              </a:rPr>
              <a:t>", josta tuli hitti kummallakin puolella rintamaa. Vuonna 1947 Dietrichistä tuli ensimmäinen nainen, jolle myönnettiin sota-ajan ansioistaan Yhdysvaltain ”Medal of Freedom”.</a:t>
            </a:r>
            <a:br>
              <a:rPr lang="fi-FI">
                <a:latin typeface="Calibri"/>
              </a:rPr>
            </a:br>
            <a:endParaRPr lang="fi-FI">
              <a:latin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80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6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6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83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EFA-7761-4A1B-886F-CDD1FF7B78C9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36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87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1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6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2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039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3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3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0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7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75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7035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Rjp2EiGlZCE" TargetMode="External"/><Relationship Id="rId5" Type="http://schemas.openxmlformats.org/officeDocument/2006/relationships/hyperlink" Target="https://youtu.be/zSvKzBt1eiA" TargetMode="External"/><Relationship Id="rId4" Type="http://schemas.openxmlformats.org/officeDocument/2006/relationships/hyperlink" Target="https://youtu.be/2H7XknY3PM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y4yajZj6s5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i96VS_z8y7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KTsg9i6lvq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mFfuUu5xm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.be/YiOKFzRHm14" TargetMode="External"/><Relationship Id="rId4" Type="http://schemas.openxmlformats.org/officeDocument/2006/relationships/hyperlink" Target="https://youtu.be/I5L38996Y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RUMDfIaCEu8" TargetMode="External"/><Relationship Id="rId5" Type="http://schemas.openxmlformats.org/officeDocument/2006/relationships/hyperlink" Target="https://youtu.be/nKm_wA-WdI4" TargetMode="External"/><Relationship Id="rId4" Type="http://schemas.openxmlformats.org/officeDocument/2006/relationships/hyperlink" Target="https://youtu.be/79i84xYelZ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VPHb3LJluO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5o0GPhrY-g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.be/ZOkv4jV1-Bo" TargetMode="External"/><Relationship Id="rId4" Type="http://schemas.openxmlformats.org/officeDocument/2006/relationships/hyperlink" Target="https://youtu.be/4OYIlNCgoU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.be/ydLJtKlVVZw" TargetMode="External"/><Relationship Id="rId4" Type="http://schemas.openxmlformats.org/officeDocument/2006/relationships/hyperlink" Target="https://youtu.be/fVoVdKOLP0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eselLQax8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000000"/>
                </a:solidFill>
              </a:rPr>
              <a:t>FILMITÄHTIÄ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SOPHIA LOREN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98" b="12598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s. 1934 Rooma, Italia</a:t>
            </a:r>
          </a:p>
          <a:p>
            <a:r>
              <a:rPr lang="fi-FI" dirty="0"/>
              <a:t>- elokuvaura sekä Italiassa että USA:ssa</a:t>
            </a:r>
          </a:p>
          <a:p>
            <a:r>
              <a:rPr lang="fi-FI" dirty="0"/>
              <a:t>- oli naimisissa elokuvatuottaja Carlo Pontin kanssa</a:t>
            </a:r>
          </a:p>
          <a:p>
            <a:endParaRPr lang="fi-FI" dirty="0"/>
          </a:p>
          <a:p>
            <a:r>
              <a:rPr lang="fi-FI" dirty="0"/>
              <a:t>* Verinen erämaa</a:t>
            </a:r>
          </a:p>
          <a:p>
            <a:r>
              <a:rPr lang="fi-FI" dirty="0"/>
              <a:t>* Skandaaliprinsessa</a:t>
            </a:r>
          </a:p>
          <a:p>
            <a:endParaRPr lang="fi-FI" dirty="0"/>
          </a:p>
          <a:p>
            <a:r>
              <a:rPr lang="fi-FI" dirty="0"/>
              <a:t>- yksi Oscar-palkinto,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7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ELIZABETH TAYLOR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402" r="12402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61929" y="2256900"/>
            <a:ext cx="2432304" cy="350215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dirty="0"/>
              <a:t>- 1932 Lontoo – 2011 USA</a:t>
            </a:r>
          </a:p>
          <a:p>
            <a:r>
              <a:rPr lang="fi-FI" dirty="0"/>
              <a:t>- aloitti </a:t>
            </a:r>
            <a:r>
              <a:rPr lang="fi-FI" dirty="0">
                <a:hlinkClick r:id="rId4"/>
              </a:rPr>
              <a:t>lapsinäyttelijänä</a:t>
            </a:r>
            <a:r>
              <a:rPr lang="fi-FI" dirty="0"/>
              <a:t> 1940-luvulla</a:t>
            </a:r>
          </a:p>
          <a:p>
            <a:r>
              <a:rPr lang="fi-FI" dirty="0"/>
              <a:t>- oli naimisissa 7 kertaa</a:t>
            </a:r>
          </a:p>
          <a:p>
            <a:r>
              <a:rPr lang="fi-FI" dirty="0"/>
              <a:t>- yksi </a:t>
            </a:r>
            <a:r>
              <a:rPr lang="fi-FI" dirty="0">
                <a:hlinkClick r:id="rId5"/>
              </a:rPr>
              <a:t>kauneimpia</a:t>
            </a:r>
            <a:r>
              <a:rPr lang="fi-FI" dirty="0"/>
              <a:t> Hollywoodin </a:t>
            </a:r>
            <a:r>
              <a:rPr lang="fi-FI" dirty="0" err="1"/>
              <a:t>näytteliljöitä</a:t>
            </a:r>
            <a:endParaRPr lang="fi-FI" dirty="0"/>
          </a:p>
          <a:p>
            <a:endParaRPr lang="fi-FI" dirty="0"/>
          </a:p>
          <a:p>
            <a:r>
              <a:rPr lang="fi-FI" dirty="0"/>
              <a:t>* Kleopatra</a:t>
            </a:r>
          </a:p>
          <a:p>
            <a:r>
              <a:rPr lang="fi-FI" dirty="0"/>
              <a:t>* Kuinka äkäpussi kesytetään</a:t>
            </a:r>
          </a:p>
          <a:p>
            <a:r>
              <a:rPr lang="fi-FI" dirty="0"/>
              <a:t>* </a:t>
            </a:r>
            <a:r>
              <a:rPr lang="fi-FI" dirty="0">
                <a:hlinkClick r:id="rId6"/>
              </a:rPr>
              <a:t>Jättiläinen</a:t>
            </a:r>
            <a:endParaRPr lang="fi-FI" dirty="0"/>
          </a:p>
          <a:p>
            <a:r>
              <a:rPr lang="fi-FI" dirty="0"/>
              <a:t>* Kissa kuumalla katolla</a:t>
            </a:r>
          </a:p>
          <a:p>
            <a:endParaRPr lang="fi-FI" dirty="0"/>
          </a:p>
          <a:p>
            <a:r>
              <a:rPr lang="fi-FI" dirty="0"/>
              <a:t>- kaksi Oscar-palkintoa,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</p:txBody>
      </p:sp>
    </p:spTree>
    <p:extLst>
      <p:ext uri="{BB962C8B-B14F-4D97-AF65-F5344CB8AC3E}">
        <p14:creationId xmlns:p14="http://schemas.microsoft.com/office/powerpoint/2010/main" val="8873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GREGORY PECK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875" b="20875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- 1916-2003 USA</a:t>
            </a:r>
          </a:p>
          <a:p>
            <a:r>
              <a:rPr lang="fi-FI" dirty="0"/>
              <a:t>- suomalaissukuinen vaimo</a:t>
            </a:r>
          </a:p>
          <a:p>
            <a:endParaRPr lang="fi-FI" dirty="0"/>
          </a:p>
          <a:p>
            <a:r>
              <a:rPr lang="fi-FI" dirty="0"/>
              <a:t>* Kunnian päivät</a:t>
            </a:r>
          </a:p>
          <a:p>
            <a:r>
              <a:rPr lang="fi-FI" dirty="0"/>
              <a:t>* Afrikan taivaan alla</a:t>
            </a:r>
          </a:p>
          <a:p>
            <a:r>
              <a:rPr lang="fi-FI" dirty="0"/>
              <a:t>* Loma Roomassa</a:t>
            </a:r>
          </a:p>
          <a:p>
            <a:r>
              <a:rPr lang="fi-FI" dirty="0"/>
              <a:t>* </a:t>
            </a:r>
            <a:r>
              <a:rPr lang="fi-FI" dirty="0" err="1"/>
              <a:t>Navaronen</a:t>
            </a:r>
            <a:r>
              <a:rPr lang="fi-FI" dirty="0"/>
              <a:t> tykit</a:t>
            </a:r>
          </a:p>
          <a:p>
            <a:r>
              <a:rPr lang="fi-FI" dirty="0"/>
              <a:t>- yksi Oscar-palkinto,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7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MARLON BRANDO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48" r="5548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- 1924-2004 USA</a:t>
            </a:r>
          </a:p>
          <a:p>
            <a:r>
              <a:rPr lang="fi-FI" dirty="0"/>
              <a:t>- 1900-luvun merkittävimpiä näyttelijöitä</a:t>
            </a:r>
          </a:p>
          <a:p>
            <a:endParaRPr lang="fi-FI" dirty="0"/>
          </a:p>
          <a:p>
            <a:r>
              <a:rPr lang="fi-FI" dirty="0"/>
              <a:t>* Viettelyksen vaunu</a:t>
            </a:r>
          </a:p>
          <a:p>
            <a:r>
              <a:rPr lang="fi-FI" dirty="0"/>
              <a:t>* </a:t>
            </a:r>
            <a:r>
              <a:rPr lang="fi-FI" dirty="0" err="1"/>
              <a:t>Viva</a:t>
            </a:r>
            <a:r>
              <a:rPr lang="fi-FI" dirty="0"/>
              <a:t> </a:t>
            </a:r>
            <a:r>
              <a:rPr lang="fi-FI" dirty="0" err="1"/>
              <a:t>Zapata</a:t>
            </a:r>
            <a:endParaRPr lang="fi-FI" dirty="0"/>
          </a:p>
          <a:p>
            <a:r>
              <a:rPr lang="fi-FI" dirty="0"/>
              <a:t>* Alaston satama</a:t>
            </a:r>
          </a:p>
          <a:p>
            <a:endParaRPr lang="fi-FI" dirty="0"/>
          </a:p>
          <a:p>
            <a:r>
              <a:rPr lang="fi-FI" dirty="0"/>
              <a:t>- 1960-luvulla </a:t>
            </a:r>
            <a:r>
              <a:rPr lang="fi-FI" dirty="0">
                <a:hlinkClick r:id="rId4"/>
              </a:rPr>
              <a:t>ura</a:t>
            </a:r>
            <a:r>
              <a:rPr lang="fi-FI" dirty="0"/>
              <a:t> alkoi hiipua, kunnes...</a:t>
            </a:r>
          </a:p>
        </p:txBody>
      </p:sp>
    </p:spTree>
    <p:extLst>
      <p:ext uri="{BB962C8B-B14F-4D97-AF65-F5344CB8AC3E}">
        <p14:creationId xmlns:p14="http://schemas.microsoft.com/office/powerpoint/2010/main" val="22617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161" b="5161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...1970-luvulla nousi uudestaan näyttelijöiden huipulle</a:t>
            </a:r>
          </a:p>
          <a:p>
            <a:endParaRPr lang="fi-FI" dirty="0"/>
          </a:p>
          <a:p>
            <a:r>
              <a:rPr lang="fi-FI" dirty="0"/>
              <a:t>* </a:t>
            </a:r>
            <a:r>
              <a:rPr lang="fi-FI" dirty="0">
                <a:hlinkClick r:id="rId4"/>
              </a:rPr>
              <a:t>Kummisetä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- kaksi Oscar-palkintoa,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</p:txBody>
      </p:sp>
    </p:spTree>
    <p:extLst>
      <p:ext uri="{BB962C8B-B14F-4D97-AF65-F5344CB8AC3E}">
        <p14:creationId xmlns:p14="http://schemas.microsoft.com/office/powerpoint/2010/main" val="40835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HUMPHREY BOGART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915" b="19915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-1899-1957 USA</a:t>
            </a:r>
          </a:p>
          <a:p>
            <a:r>
              <a:rPr lang="fi-FI" dirty="0"/>
              <a:t>- </a:t>
            </a:r>
            <a:r>
              <a:rPr lang="fi-FI" dirty="0" err="1"/>
              <a:t>film</a:t>
            </a:r>
            <a:r>
              <a:rPr lang="fi-FI" dirty="0"/>
              <a:t> </a:t>
            </a:r>
            <a:r>
              <a:rPr lang="fi-FI" dirty="0" err="1"/>
              <a:t>noir</a:t>
            </a:r>
            <a:r>
              <a:rPr lang="fi-FI" dirty="0"/>
              <a:t> –elokuvien tähti</a:t>
            </a:r>
          </a:p>
          <a:p>
            <a:endParaRPr lang="fi-FI" dirty="0"/>
          </a:p>
          <a:p>
            <a:r>
              <a:rPr lang="fi-FI" dirty="0"/>
              <a:t>* Maltan haukka</a:t>
            </a:r>
          </a:p>
          <a:p>
            <a:r>
              <a:rPr lang="fi-FI" dirty="0"/>
              <a:t>* Syvä uni</a:t>
            </a:r>
          </a:p>
          <a:p>
            <a:r>
              <a:rPr lang="fi-FI" dirty="0">
                <a:hlinkClick r:id="rId4"/>
              </a:rPr>
              <a:t>* Casablanca</a:t>
            </a:r>
            <a:endParaRPr lang="fi-FI" dirty="0"/>
          </a:p>
          <a:p>
            <a:r>
              <a:rPr lang="fi-FI" dirty="0"/>
              <a:t>* Kirjava satama</a:t>
            </a:r>
          </a:p>
          <a:p>
            <a:endParaRPr lang="fi-FI" dirty="0"/>
          </a:p>
          <a:p>
            <a:r>
              <a:rPr lang="fi-FI" dirty="0"/>
              <a:t>- yksi Oscar-palkinto,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</p:txBody>
      </p:sp>
    </p:spTree>
    <p:extLst>
      <p:ext uri="{BB962C8B-B14F-4D97-AF65-F5344CB8AC3E}">
        <p14:creationId xmlns:p14="http://schemas.microsoft.com/office/powerpoint/2010/main" val="42793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LAUREN BACALL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129" b="20129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- 1924-2014 USA</a:t>
            </a:r>
          </a:p>
          <a:p>
            <a:r>
              <a:rPr lang="fi-FI" dirty="0"/>
              <a:t>- tuli tunnetuksi </a:t>
            </a:r>
            <a:r>
              <a:rPr lang="fi-FI" dirty="0" err="1"/>
              <a:t>film</a:t>
            </a:r>
            <a:r>
              <a:rPr lang="fi-FI" dirty="0"/>
              <a:t> </a:t>
            </a:r>
            <a:r>
              <a:rPr lang="fi-FI" dirty="0" err="1"/>
              <a:t>noir</a:t>
            </a:r>
            <a:r>
              <a:rPr lang="fi-FI" dirty="0"/>
              <a:t> –elokuvien kohtalokkaana naisena</a:t>
            </a:r>
          </a:p>
          <a:p>
            <a:endParaRPr lang="fi-FI" dirty="0"/>
          </a:p>
          <a:p>
            <a:r>
              <a:rPr lang="fi-FI" dirty="0"/>
              <a:t>* </a:t>
            </a:r>
            <a:r>
              <a:rPr lang="fi-FI" dirty="0">
                <a:hlinkClick r:id="rId4"/>
              </a:rPr>
              <a:t>Kirjava satama</a:t>
            </a:r>
            <a:endParaRPr lang="fi-FI" dirty="0"/>
          </a:p>
          <a:p>
            <a:r>
              <a:rPr lang="fi-FI" dirty="0"/>
              <a:t>* Syvä uni</a:t>
            </a:r>
          </a:p>
          <a:p>
            <a:endParaRPr lang="fi-FI" dirty="0"/>
          </a:p>
          <a:p>
            <a:r>
              <a:rPr lang="fi-FI" dirty="0"/>
              <a:t>- yksi Oscar-palkinto, tähti </a:t>
            </a:r>
            <a:r>
              <a:rPr lang="fi-FI" dirty="0" err="1"/>
              <a:t>Walk</a:t>
            </a:r>
            <a:r>
              <a:rPr lang="fi-FI" dirty="0"/>
              <a:t> of Famella Hollywoodissa</a:t>
            </a:r>
          </a:p>
        </p:txBody>
      </p:sp>
    </p:spTree>
    <p:extLst>
      <p:ext uri="{BB962C8B-B14F-4D97-AF65-F5344CB8AC3E}">
        <p14:creationId xmlns:p14="http://schemas.microsoft.com/office/powerpoint/2010/main" val="12778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37383" y="588309"/>
            <a:ext cx="2491067" cy="1661179"/>
          </a:xfrm>
        </p:spPr>
        <p:txBody>
          <a:bodyPr/>
          <a:lstStyle/>
          <a:p>
            <a:r>
              <a:rPr lang="fi-FI" sz="2400" dirty="0"/>
              <a:t>MONTGOMERY CLIFT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616" b="25616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- 1920-1966 USA</a:t>
            </a:r>
          </a:p>
          <a:p>
            <a:r>
              <a:rPr lang="fi-FI" dirty="0"/>
              <a:t>- sai yläluokkaisen kasvatuksen (kolmikielinen, erittäin sivistynyt)</a:t>
            </a:r>
          </a:p>
          <a:p>
            <a:r>
              <a:rPr lang="fi-FI" dirty="0"/>
              <a:t>- nuorisoidoli</a:t>
            </a:r>
          </a:p>
          <a:p>
            <a:endParaRPr lang="fi-FI" dirty="0"/>
          </a:p>
          <a:p>
            <a:r>
              <a:rPr lang="fi-FI" dirty="0"/>
              <a:t>* Täältä ikuisuuteen</a:t>
            </a:r>
          </a:p>
          <a:p>
            <a:r>
              <a:rPr lang="fi-FI" dirty="0"/>
              <a:t>* Sopeutumattomat</a:t>
            </a:r>
          </a:p>
          <a:p>
            <a:endParaRPr lang="fi-FI" dirty="0"/>
          </a:p>
          <a:p>
            <a:r>
              <a:rPr lang="fi-FI" dirty="0"/>
              <a:t>- neljä Oscar-ehdokkuutta,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CLARK GABLE</a:t>
            </a:r>
          </a:p>
        </p:txBody>
      </p:sp>
      <p:pic>
        <p:nvPicPr>
          <p:cNvPr id="5" name="Kuvan paikkamerkki 4" descr="Image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507" b="20507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-1901-1960 USA</a:t>
            </a:r>
          </a:p>
          <a:p>
            <a:r>
              <a:rPr lang="fi-FI" dirty="0"/>
              <a:t>- "Hollywoodin kuningas"</a:t>
            </a:r>
          </a:p>
          <a:p>
            <a:r>
              <a:rPr lang="fi-FI" dirty="0"/>
              <a:t>-aloitti mykkäelokuvissa</a:t>
            </a:r>
          </a:p>
          <a:p>
            <a:endParaRPr lang="fi-FI" dirty="0"/>
          </a:p>
          <a:p>
            <a:r>
              <a:rPr lang="fi-FI" dirty="0"/>
              <a:t>* </a:t>
            </a:r>
            <a:r>
              <a:rPr lang="fi-FI" dirty="0">
                <a:solidFill>
                  <a:srgbClr val="002060"/>
                </a:solidFill>
              </a:rPr>
              <a:t>Tuulen viemää</a:t>
            </a:r>
          </a:p>
          <a:p>
            <a:r>
              <a:rPr lang="fi-FI" dirty="0"/>
              <a:t>* </a:t>
            </a:r>
            <a:r>
              <a:rPr lang="fi-FI" dirty="0" err="1"/>
              <a:t>Mogambo</a:t>
            </a:r>
            <a:endParaRPr lang="fi-FI" dirty="0"/>
          </a:p>
          <a:p>
            <a:r>
              <a:rPr lang="fi-FI" dirty="0"/>
              <a:t>* Sopeutumattomat</a:t>
            </a:r>
          </a:p>
          <a:p>
            <a:endParaRPr lang="fi-FI" dirty="0"/>
          </a:p>
          <a:p>
            <a:r>
              <a:rPr lang="fi-FI" dirty="0"/>
              <a:t>- yksi Oscar-palkinto, tähti </a:t>
            </a:r>
            <a:r>
              <a:rPr lang="fi-FI" dirty="0" err="1"/>
              <a:t>Walk</a:t>
            </a:r>
            <a:r>
              <a:rPr lang="fi-FI" dirty="0"/>
              <a:t> of Famella Hollywoodissa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GRACE KELLY</a:t>
            </a:r>
          </a:p>
        </p:txBody>
      </p:sp>
      <p:pic>
        <p:nvPicPr>
          <p:cNvPr id="5" name="Kuvan paikkamerkki 4" descr="Image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20" r="552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- 1929 USA –1982 Monaco</a:t>
            </a:r>
          </a:p>
          <a:p>
            <a:r>
              <a:rPr lang="fi-FI" dirty="0"/>
              <a:t>- aloitti valokuvamallina</a:t>
            </a:r>
          </a:p>
          <a:p>
            <a:endParaRPr lang="fi-FI" dirty="0"/>
          </a:p>
          <a:p>
            <a:r>
              <a:rPr lang="fi-FI" dirty="0"/>
              <a:t>* </a:t>
            </a:r>
            <a:r>
              <a:rPr lang="fi-FI" dirty="0">
                <a:hlinkClick r:id="rId4"/>
              </a:rPr>
              <a:t>Mogambo</a:t>
            </a:r>
            <a:endParaRPr lang="fi-FI" dirty="0"/>
          </a:p>
          <a:p>
            <a:r>
              <a:rPr lang="fi-FI" dirty="0"/>
              <a:t>* Takaikkuna</a:t>
            </a:r>
          </a:p>
          <a:p>
            <a:r>
              <a:rPr lang="fi-FI" dirty="0"/>
              <a:t>* Varkaitten paratiisi</a:t>
            </a:r>
          </a:p>
          <a:p>
            <a:endParaRPr lang="fi-FI" dirty="0"/>
          </a:p>
          <a:p>
            <a:r>
              <a:rPr lang="fi-FI" dirty="0"/>
              <a:t>- tapasi Cannesin elokuvajuhlilla 1955 Monacon ruhtinaan &gt; </a:t>
            </a:r>
            <a:r>
              <a:rPr lang="fi-FI" dirty="0">
                <a:hlinkClick r:id="rId5"/>
              </a:rPr>
              <a:t>avioitui</a:t>
            </a:r>
            <a:r>
              <a:rPr lang="fi-FI" dirty="0"/>
              <a:t> </a:t>
            </a:r>
            <a:r>
              <a:rPr lang="fi-FI" dirty="0" err="1"/>
              <a:t>Rainier</a:t>
            </a:r>
            <a:r>
              <a:rPr lang="fi-FI" dirty="0"/>
              <a:t> III:n kanssa 1956 &gt; Monacon ruhtinatar</a:t>
            </a:r>
          </a:p>
          <a:p>
            <a:endParaRPr lang="fi-FI" dirty="0"/>
          </a:p>
          <a:p>
            <a:r>
              <a:rPr lang="fi-FI" dirty="0"/>
              <a:t>- yksi Oscar-palkinto, tähti </a:t>
            </a:r>
            <a:r>
              <a:rPr lang="fi-FI"/>
              <a:t>Walk of </a:t>
            </a:r>
            <a:r>
              <a:rPr lang="fi-FI" err="1"/>
              <a:t>Famella</a:t>
            </a:r>
            <a:r>
              <a:rPr lang="fi-FI" dirty="0"/>
              <a:t> Hollywoodissa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37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33911" y="0"/>
            <a:ext cx="2432304" cy="1645920"/>
          </a:xfrm>
        </p:spPr>
        <p:txBody>
          <a:bodyPr/>
          <a:lstStyle/>
          <a:p>
            <a:r>
              <a:rPr lang="fi-FI" dirty="0"/>
              <a:t>CHARLES CHAPLIN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066" b="19066"/>
          <a:stretch>
            <a:fillRect/>
          </a:stretch>
        </p:blipFill>
        <p:spPr>
          <a:xfrm>
            <a:off x="567111" y="334563"/>
            <a:ext cx="8098397" cy="6059258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62024" y="1840928"/>
            <a:ext cx="2580714" cy="40090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- 1889 Lontoo – 1977 Sveitsi</a:t>
            </a:r>
          </a:p>
          <a:p>
            <a:r>
              <a:rPr lang="fi-FI" dirty="0"/>
              <a:t>- merkittävin ura USA:ssa</a:t>
            </a:r>
          </a:p>
          <a:p>
            <a:r>
              <a:rPr lang="fi-FI" dirty="0"/>
              <a:t>- </a:t>
            </a:r>
            <a:r>
              <a:rPr lang="fi-FI" dirty="0">
                <a:hlinkClick r:id="rId4"/>
              </a:rPr>
              <a:t>mykkäelokuvien</a:t>
            </a:r>
            <a:r>
              <a:rPr lang="fi-FI" dirty="0"/>
              <a:t> suurin tähti</a:t>
            </a:r>
          </a:p>
          <a:p>
            <a:r>
              <a:rPr lang="fi-FI" dirty="0"/>
              <a:t>- näyttelijä, ohjaaja, tuottaja, käsikirjoittaja, säveltäjä</a:t>
            </a:r>
          </a:p>
          <a:p>
            <a:r>
              <a:rPr lang="fi-FI" dirty="0"/>
              <a:t>- oli mukana perustamassa United </a:t>
            </a:r>
            <a:r>
              <a:rPr lang="fi-FI" dirty="0" err="1"/>
              <a:t>Artists</a:t>
            </a:r>
            <a:r>
              <a:rPr lang="fi-FI" dirty="0"/>
              <a:t> -elokuvayhtiötä</a:t>
            </a:r>
          </a:p>
          <a:p>
            <a:endParaRPr lang="fi-FI" dirty="0"/>
          </a:p>
          <a:p>
            <a:r>
              <a:rPr lang="fi-FI" dirty="0"/>
              <a:t>* Kulkuri</a:t>
            </a:r>
          </a:p>
          <a:p>
            <a:r>
              <a:rPr lang="fi-FI" dirty="0"/>
              <a:t>* Kultakuume</a:t>
            </a:r>
          </a:p>
          <a:p>
            <a:r>
              <a:rPr lang="fi-FI" dirty="0"/>
              <a:t>* Kaupungin valot</a:t>
            </a:r>
          </a:p>
          <a:p>
            <a:r>
              <a:rPr lang="fi-FI" dirty="0"/>
              <a:t>* </a:t>
            </a:r>
            <a:r>
              <a:rPr lang="fi-FI" dirty="0">
                <a:hlinkClick r:id="rId5"/>
              </a:rPr>
              <a:t>Diktaattori</a:t>
            </a:r>
            <a:endParaRPr lang="fi-FI" dirty="0"/>
          </a:p>
          <a:p>
            <a:r>
              <a:rPr lang="fi-FI" dirty="0"/>
              <a:t>* </a:t>
            </a:r>
            <a:r>
              <a:rPr lang="fi-FI" dirty="0">
                <a:hlinkClick r:id="rId6"/>
              </a:rPr>
              <a:t>Chaplinin poika</a:t>
            </a:r>
            <a:endParaRPr lang="fi-FI" dirty="0"/>
          </a:p>
          <a:p>
            <a:endParaRPr lang="fi-FI" dirty="0"/>
          </a:p>
          <a:p>
            <a:r>
              <a:rPr lang="fi-FI" dirty="0"/>
              <a:t>- kaksi Oscar-palkintoa, ritarin arvo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0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CLINT EASTWOOD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315" r="12315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- s. 1930 USA</a:t>
            </a:r>
          </a:p>
          <a:p>
            <a:r>
              <a:rPr lang="fi-FI" dirty="0"/>
              <a:t>- italowesternit 1960-luvulla:</a:t>
            </a:r>
          </a:p>
          <a:p>
            <a:r>
              <a:rPr lang="fi-FI" dirty="0"/>
              <a:t>* Kourallinen dollareita</a:t>
            </a:r>
          </a:p>
          <a:p>
            <a:r>
              <a:rPr lang="fi-FI" dirty="0"/>
              <a:t>* Vain muutaman dollarin tähden</a:t>
            </a:r>
          </a:p>
          <a:p>
            <a:r>
              <a:rPr lang="fi-FI" dirty="0"/>
              <a:t>* Hyvät, pahat ja rumat</a:t>
            </a:r>
          </a:p>
          <a:p>
            <a:endParaRPr lang="fi-FI" dirty="0"/>
          </a:p>
          <a:p>
            <a:r>
              <a:rPr lang="fi-FI" dirty="0"/>
              <a:t>- Hollywood-ura</a:t>
            </a:r>
          </a:p>
          <a:p>
            <a:r>
              <a:rPr lang="fi-FI" dirty="0"/>
              <a:t>* Likainen Harry</a:t>
            </a:r>
          </a:p>
          <a:p>
            <a:endParaRPr lang="fi-FI" dirty="0"/>
          </a:p>
          <a:p>
            <a:r>
              <a:rPr lang="fi-FI" dirty="0"/>
              <a:t>- ohjannut useita elokuvia</a:t>
            </a:r>
          </a:p>
          <a:p>
            <a:r>
              <a:rPr lang="fi-FI" dirty="0"/>
              <a:t>- neljä Oscar-palkintoa</a:t>
            </a:r>
          </a:p>
        </p:txBody>
      </p:sp>
    </p:spTree>
    <p:extLst>
      <p:ext uri="{BB962C8B-B14F-4D97-AF65-F5344CB8AC3E}">
        <p14:creationId xmlns:p14="http://schemas.microsoft.com/office/powerpoint/2010/main" val="10920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Walk</a:t>
            </a:r>
            <a:r>
              <a:rPr lang="fi-FI"/>
              <a:t> of </a:t>
            </a:r>
            <a:r>
              <a:rPr lang="fi-FI" err="1"/>
              <a:t>Fame</a:t>
            </a:r>
            <a:r>
              <a:rPr lang="fi-FI"/>
              <a:t> on Hollywoodissa sijaitseva kävelykatu, jolla on yli 2500 julkisuuden henkilöille omistettua tähteä.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627852"/>
            <a:ext cx="10058400" cy="2883408"/>
          </a:xfrm>
        </p:spPr>
      </p:pic>
    </p:spTree>
    <p:extLst>
      <p:ext uri="{BB962C8B-B14F-4D97-AF65-F5344CB8AC3E}">
        <p14:creationId xmlns:p14="http://schemas.microsoft.com/office/powerpoint/2010/main" val="13789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96400" y="603250"/>
            <a:ext cx="2536638" cy="2318590"/>
          </a:xfrm>
        </p:spPr>
        <p:txBody>
          <a:bodyPr>
            <a:normAutofit fontScale="90000"/>
          </a:bodyPr>
          <a:lstStyle/>
          <a:p>
            <a:r>
              <a:rPr lang="fi-FI" dirty="0"/>
              <a:t>OHUKAINEN JA PAKSUKAINEN – OLIVER HARDY JA STAN LAUREL</a:t>
            </a:r>
          </a:p>
        </p:txBody>
      </p:sp>
      <p:pic>
        <p:nvPicPr>
          <p:cNvPr id="5" name="Kuvan paikkamerkki 4" descr="Image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316" b="20316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296400" y="3122705"/>
            <a:ext cx="2461932" cy="26653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tekivät 1927-1940 kuusitoista pitkää elokuvaa ja yli 60 lyhytelokuvaa</a:t>
            </a:r>
          </a:p>
          <a:p>
            <a:r>
              <a:rPr lang="fi-FI" dirty="0"/>
              <a:t>- aloittivat mykkäelokuvissa</a:t>
            </a:r>
          </a:p>
          <a:p>
            <a:r>
              <a:rPr lang="fi-FI" dirty="0"/>
              <a:t>- slapstick-komiikkaa (koheltamista ym.)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8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GRETA GARBO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078" b="20078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- 1905 Tukholma – 1990 New York</a:t>
            </a:r>
          </a:p>
          <a:p>
            <a:r>
              <a:rPr lang="fi-FI" dirty="0"/>
              <a:t>- oikea nimi Greta </a:t>
            </a:r>
            <a:r>
              <a:rPr lang="fi-FI" dirty="0" err="1"/>
              <a:t>Lovisa</a:t>
            </a:r>
            <a:r>
              <a:rPr lang="fi-FI" dirty="0"/>
              <a:t> Gustafsson</a:t>
            </a:r>
          </a:p>
          <a:p>
            <a:r>
              <a:rPr lang="fi-FI" dirty="0"/>
              <a:t>- menestyksekäs ura mykkäelokuvissa</a:t>
            </a:r>
          </a:p>
          <a:p>
            <a:r>
              <a:rPr lang="fi-FI" dirty="0"/>
              <a:t>- kohtalokkaiden naisten rooleja äänielokuvissa 1950-luvulla</a:t>
            </a:r>
          </a:p>
          <a:p>
            <a:r>
              <a:rPr lang="fi-FI" dirty="0"/>
              <a:t>* Kamelianainen</a:t>
            </a:r>
          </a:p>
          <a:p>
            <a:r>
              <a:rPr lang="fi-FI" dirty="0"/>
              <a:t>* </a:t>
            </a:r>
            <a:r>
              <a:rPr lang="fi-FI" dirty="0">
                <a:hlinkClick r:id="rId4"/>
              </a:rPr>
              <a:t>Anna Karenina</a:t>
            </a:r>
            <a:endParaRPr lang="fi-FI" dirty="0"/>
          </a:p>
          <a:p>
            <a:endParaRPr lang="fi-FI" dirty="0"/>
          </a:p>
          <a:p>
            <a:r>
              <a:rPr lang="fi-FI" dirty="0"/>
              <a:t>- Oscar-palkinto elokuvaurasta</a:t>
            </a:r>
          </a:p>
        </p:txBody>
      </p:sp>
    </p:spTree>
    <p:extLst>
      <p:ext uri="{BB962C8B-B14F-4D97-AF65-F5344CB8AC3E}">
        <p14:creationId xmlns:p14="http://schemas.microsoft.com/office/powerpoint/2010/main" val="6202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MARLENE DIETRICH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282" b="21282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- 1901 Berliini – 1992 Pariisi</a:t>
            </a:r>
          </a:p>
          <a:p>
            <a:r>
              <a:rPr lang="fi-FI" dirty="0"/>
              <a:t>- elokuvaura USA:ssa</a:t>
            </a:r>
          </a:p>
          <a:p>
            <a:endParaRPr lang="fi-FI" dirty="0"/>
          </a:p>
          <a:p>
            <a:r>
              <a:rPr lang="fi-FI" dirty="0"/>
              <a:t>* Sininen enkeli</a:t>
            </a:r>
          </a:p>
          <a:p>
            <a:r>
              <a:rPr lang="fi-FI" dirty="0"/>
              <a:t>* Marokko</a:t>
            </a:r>
          </a:p>
          <a:p>
            <a:endParaRPr lang="fi-FI" dirty="0"/>
          </a:p>
          <a:p>
            <a:r>
              <a:rPr lang="fi-FI" dirty="0"/>
              <a:t>- yksi Oscar-ehdokkuus,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1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JOHN WAYNE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dirty="0"/>
              <a:t>- 1907-1979 USA</a:t>
            </a:r>
          </a:p>
          <a:p>
            <a:r>
              <a:rPr lang="fi-FI" dirty="0"/>
              <a:t>- oikea nimi Marion Robert Morrison</a:t>
            </a:r>
          </a:p>
          <a:p>
            <a:r>
              <a:rPr lang="fi-FI" dirty="0"/>
              <a:t>- useita lännenelokuvia eli westernejä</a:t>
            </a:r>
          </a:p>
          <a:p>
            <a:endParaRPr lang="fi-FI" dirty="0"/>
          </a:p>
          <a:p>
            <a:r>
              <a:rPr lang="fi-FI" dirty="0"/>
              <a:t>* Hyökkäys erämaassa</a:t>
            </a:r>
          </a:p>
          <a:p>
            <a:r>
              <a:rPr lang="fi-FI" dirty="0"/>
              <a:t>* Vaitelias mies</a:t>
            </a:r>
          </a:p>
          <a:p>
            <a:r>
              <a:rPr lang="fi-FI" dirty="0"/>
              <a:t>* </a:t>
            </a:r>
            <a:r>
              <a:rPr lang="fi-FI" dirty="0">
                <a:hlinkClick r:id="rId4"/>
              </a:rPr>
              <a:t>Rio Bravo</a:t>
            </a:r>
            <a:endParaRPr lang="fi-FI" dirty="0"/>
          </a:p>
          <a:p>
            <a:r>
              <a:rPr lang="fi-FI" dirty="0"/>
              <a:t>* Kova kuin kivi</a:t>
            </a:r>
          </a:p>
          <a:p>
            <a:r>
              <a:rPr lang="fi-FI" dirty="0"/>
              <a:t>* Mies joka ampui Liberty </a:t>
            </a:r>
            <a:r>
              <a:rPr lang="fi-FI" dirty="0" err="1"/>
              <a:t>Valancen</a:t>
            </a:r>
            <a:endParaRPr lang="fi-FI" dirty="0"/>
          </a:p>
          <a:p>
            <a:endParaRPr lang="fi-FI" dirty="0"/>
          </a:p>
          <a:p>
            <a:r>
              <a:rPr lang="fi-FI" dirty="0"/>
              <a:t>- yksi Oscar-palkinto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MARILYN MONROE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174" b="18174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- 1926-1962 USA</a:t>
            </a:r>
          </a:p>
          <a:p>
            <a:r>
              <a:rPr lang="fi-FI" dirty="0"/>
              <a:t>- oikea nimi </a:t>
            </a:r>
            <a:r>
              <a:rPr lang="fi-FI" dirty="0" err="1"/>
              <a:t>Norma</a:t>
            </a:r>
            <a:r>
              <a:rPr lang="fi-FI" dirty="0"/>
              <a:t> Jean Baker</a:t>
            </a:r>
          </a:p>
          <a:p>
            <a:endParaRPr lang="fi-FI" dirty="0"/>
          </a:p>
          <a:p>
            <a:r>
              <a:rPr lang="fi-FI" dirty="0"/>
              <a:t>* Herrat pitävät vaaleaveriköistä</a:t>
            </a:r>
          </a:p>
          <a:p>
            <a:r>
              <a:rPr lang="fi-FI" dirty="0"/>
              <a:t>* Bussipysäkki</a:t>
            </a:r>
          </a:p>
          <a:p>
            <a:r>
              <a:rPr lang="fi-FI" dirty="0"/>
              <a:t>* Kesäleski</a:t>
            </a:r>
          </a:p>
          <a:p>
            <a:r>
              <a:rPr lang="fi-FI" dirty="0"/>
              <a:t>* </a:t>
            </a:r>
            <a:r>
              <a:rPr lang="fi-FI" dirty="0">
                <a:hlinkClick r:id="rId4"/>
              </a:rPr>
              <a:t>Piukat paikat</a:t>
            </a:r>
            <a:endParaRPr lang="fi-FI" dirty="0"/>
          </a:p>
          <a:p>
            <a:r>
              <a:rPr lang="fi-FI" dirty="0"/>
              <a:t>* </a:t>
            </a:r>
            <a:r>
              <a:rPr lang="fi-FI" dirty="0">
                <a:hlinkClick r:id="rId5"/>
              </a:rPr>
              <a:t>Prinssi ja revyytyttö</a:t>
            </a:r>
            <a:endParaRPr lang="fi-FI" dirty="0"/>
          </a:p>
          <a:p>
            <a:endParaRPr lang="fi-FI" dirty="0"/>
          </a:p>
          <a:p>
            <a:r>
              <a:rPr lang="fi-FI" dirty="0"/>
              <a:t>- useita Golden </a:t>
            </a:r>
            <a:r>
              <a:rPr lang="fi-FI" dirty="0" err="1"/>
              <a:t>Globe</a:t>
            </a:r>
            <a:r>
              <a:rPr lang="fi-FI" dirty="0"/>
              <a:t> –palkintoja,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</a:t>
            </a:r>
          </a:p>
        </p:txBody>
      </p:sp>
    </p:spTree>
    <p:extLst>
      <p:ext uri="{BB962C8B-B14F-4D97-AF65-F5344CB8AC3E}">
        <p14:creationId xmlns:p14="http://schemas.microsoft.com/office/powerpoint/2010/main" val="36300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ALFRED HITCHCOCK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- 1899 Englanti – 1980 USA</a:t>
            </a:r>
          </a:p>
          <a:p>
            <a:r>
              <a:rPr lang="fi-FI" dirty="0"/>
              <a:t>- jännityselokuvan mestari, elokuvaohjaaja (teki yli 50 </a:t>
            </a:r>
            <a:r>
              <a:rPr lang="fi-FI" dirty="0">
                <a:hlinkClick r:id="rId4"/>
              </a:rPr>
              <a:t>elokuvaa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/>
              <a:t>* </a:t>
            </a:r>
            <a:r>
              <a:rPr lang="fi-FI" dirty="0">
                <a:hlinkClick r:id="rId5"/>
              </a:rPr>
              <a:t>Linnut</a:t>
            </a:r>
            <a:endParaRPr lang="fi-FI" dirty="0"/>
          </a:p>
          <a:p>
            <a:r>
              <a:rPr lang="fi-FI" dirty="0"/>
              <a:t>* Takaikkuna</a:t>
            </a:r>
          </a:p>
          <a:p>
            <a:r>
              <a:rPr lang="fi-FI" dirty="0"/>
              <a:t>* </a:t>
            </a:r>
            <a:r>
              <a:rPr lang="fi-FI" dirty="0" err="1"/>
              <a:t>Vertigo</a:t>
            </a:r>
            <a:endParaRPr lang="fi-FI" dirty="0"/>
          </a:p>
          <a:p>
            <a:r>
              <a:rPr lang="fi-FI" dirty="0"/>
              <a:t>* Mies joka tiesi liikaa</a:t>
            </a:r>
          </a:p>
          <a:p>
            <a:r>
              <a:rPr lang="fi-FI" dirty="0"/>
              <a:t>* </a:t>
            </a:r>
            <a:r>
              <a:rPr lang="fi-FI" dirty="0" err="1"/>
              <a:t>Psyko</a:t>
            </a:r>
            <a:endParaRPr lang="fi-FI" dirty="0"/>
          </a:p>
          <a:p>
            <a:endParaRPr lang="fi-FI" dirty="0"/>
          </a:p>
          <a:p>
            <a:r>
              <a:rPr lang="fi-FI" dirty="0"/>
              <a:t>- yksi Oscar-palkinto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6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JAMES DEAN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27" r="5527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- 1931-1955 USA</a:t>
            </a:r>
          </a:p>
          <a:p>
            <a:r>
              <a:rPr lang="fi-FI" dirty="0"/>
              <a:t>- nuorisoidoli</a:t>
            </a:r>
          </a:p>
          <a:p>
            <a:endParaRPr lang="fi-FI" dirty="0"/>
          </a:p>
          <a:p>
            <a:r>
              <a:rPr lang="fi-FI" dirty="0"/>
              <a:t>* Eedenistä itään</a:t>
            </a:r>
          </a:p>
          <a:p>
            <a:r>
              <a:rPr lang="fi-FI" dirty="0"/>
              <a:t>* Jättiläinen</a:t>
            </a:r>
          </a:p>
          <a:p>
            <a:r>
              <a:rPr lang="fi-FI" dirty="0"/>
              <a:t>* </a:t>
            </a:r>
            <a:r>
              <a:rPr lang="fi-FI" dirty="0">
                <a:hlinkClick r:id="rId4"/>
              </a:rPr>
              <a:t>Nuori kapinallinen</a:t>
            </a:r>
            <a:endParaRPr lang="fi-FI" dirty="0"/>
          </a:p>
          <a:p>
            <a:endParaRPr lang="fi-FI" dirty="0"/>
          </a:p>
          <a:p>
            <a:r>
              <a:rPr lang="fi-FI" dirty="0"/>
              <a:t>- kaksi Oscar-ehdokkuutta, tähti </a:t>
            </a:r>
            <a:r>
              <a:rPr lang="fi-FI" dirty="0" err="1"/>
              <a:t>Walk</a:t>
            </a:r>
            <a:r>
              <a:rPr lang="fi-FI" dirty="0"/>
              <a:t> of </a:t>
            </a:r>
            <a:r>
              <a:rPr lang="fi-FI" dirty="0" err="1"/>
              <a:t>famella</a:t>
            </a:r>
            <a:r>
              <a:rPr lang="fi-FI" dirty="0"/>
              <a:t> Hollywoodissa </a:t>
            </a:r>
          </a:p>
        </p:txBody>
      </p:sp>
    </p:spTree>
    <p:extLst>
      <p:ext uri="{BB962C8B-B14F-4D97-AF65-F5344CB8AC3E}">
        <p14:creationId xmlns:p14="http://schemas.microsoft.com/office/powerpoint/2010/main" val="6161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0</Words>
  <Application>Microsoft Office PowerPoint</Application>
  <PresentationFormat>Laajakuva</PresentationFormat>
  <Paragraphs>0</Paragraphs>
  <Slides>21</Slides>
  <Notes>21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Savon</vt:lpstr>
      <vt:lpstr>FILMITÄHTIÄ</vt:lpstr>
      <vt:lpstr>CHARLES CHAPLIN</vt:lpstr>
      <vt:lpstr>OHUKAINEN JA PAKSUKAINEN – OLIVER HARDY JA STAN LAUREL</vt:lpstr>
      <vt:lpstr>GRETA GARBO</vt:lpstr>
      <vt:lpstr>MARLENE DIETRICH</vt:lpstr>
      <vt:lpstr>JOHN WAYNE</vt:lpstr>
      <vt:lpstr>MARILYN MONROE</vt:lpstr>
      <vt:lpstr>ALFRED HITCHCOCK</vt:lpstr>
      <vt:lpstr>JAMES DEAN</vt:lpstr>
      <vt:lpstr>SOPHIA LOREN</vt:lpstr>
      <vt:lpstr>ELIZABETH TAYLOR</vt:lpstr>
      <vt:lpstr>GREGORY PECK</vt:lpstr>
      <vt:lpstr>MARLON BRANDO</vt:lpstr>
      <vt:lpstr>PowerPoint-esitys</vt:lpstr>
      <vt:lpstr>HUMPHREY BOGART</vt:lpstr>
      <vt:lpstr>LAUREN BACALL</vt:lpstr>
      <vt:lpstr>MONTGOMERY CLIFT</vt:lpstr>
      <vt:lpstr>CLARK GABLE</vt:lpstr>
      <vt:lpstr>GRACE KELLY</vt:lpstr>
      <vt:lpstr>CLINT EASTWOOD</vt:lpstr>
      <vt:lpstr>Walk of Fame on Hollywoodissa sijaitseva kävelykatu, jolla on yli 2500 julkisuuden henkilöille omistettua tähteä.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17</cp:revision>
  <dcterms:created xsi:type="dcterms:W3CDTF">2012-08-08T08:08:12Z</dcterms:created>
  <dcterms:modified xsi:type="dcterms:W3CDTF">2016-05-03T19:03:18Z</dcterms:modified>
</cp:coreProperties>
</file>