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3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E283D16-EB14-404D-95CD-AA2EE51926C9}">
          <p14:sldIdLst>
            <p14:sldId id="256"/>
            <p14:sldId id="265"/>
            <p14:sldId id="273"/>
            <p14:sldId id="267"/>
            <p14:sldId id="268"/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9" autoAdjust="0"/>
    <p:restoredTop sz="94660"/>
  </p:normalViewPr>
  <p:slideViewPr>
    <p:cSldViewPr snapToGrid="0">
      <p:cViewPr varScale="1">
        <p:scale>
          <a:sx n="67" d="100"/>
          <a:sy n="67" d="100"/>
        </p:scale>
        <p:origin x="73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530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04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99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683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26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2427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629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438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54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438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802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5C73E-891C-4FA3-8FF4-66DD6E0E3791}" type="datetimeFigureOut">
              <a:rPr lang="fi-FI" smtClean="0"/>
              <a:t>15.1.2021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507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73980"/>
          </a:xfrm>
        </p:spPr>
        <p:txBody>
          <a:bodyPr/>
          <a:lstStyle/>
          <a:p>
            <a:r>
              <a:rPr lang="fi-FI" dirty="0" smtClean="0">
                <a:latin typeface="+mn-lt"/>
              </a:rPr>
              <a:t>6. Uni, vireys ja hyvinvointi</a:t>
            </a:r>
            <a:endParaRPr lang="fi-FI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</a:t>
            </a:r>
            <a:r>
              <a:rPr lang="fi-FI" smtClean="0"/>
              <a:t>68-79)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783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Vireys ja vireystila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vireys =</a:t>
            </a:r>
            <a:r>
              <a:rPr lang="fi-FI" dirty="0"/>
              <a:t> yksilön fyysinen ja psyykkinen toimintavalmius ja tietoisuus ympäristöstä</a:t>
            </a:r>
          </a:p>
          <a:p>
            <a:r>
              <a:rPr lang="fi-FI" b="1" dirty="0"/>
              <a:t>vireystila</a:t>
            </a:r>
            <a:r>
              <a:rPr lang="fi-FI" dirty="0"/>
              <a:t> = ihmisen vireyden aste</a:t>
            </a:r>
          </a:p>
          <a:p>
            <a:pPr lvl="1"/>
            <a:r>
              <a:rPr lang="fi-FI" dirty="0"/>
              <a:t>yksilön vireystila vaihtelee päivän aikana esim. vuorokausirytmin, unen määrän, tunnetilan, oman toiminnan ja ympäristön vuoksi</a:t>
            </a:r>
          </a:p>
          <a:p>
            <a:r>
              <a:rPr lang="fi-FI" dirty="0"/>
              <a:t>vireystilan kannalta keskeisiä aivorakenteita:</a:t>
            </a:r>
          </a:p>
          <a:p>
            <a:pPr lvl="1"/>
            <a:r>
              <a:rPr lang="fi-FI" b="1" dirty="0" err="1"/>
              <a:t>retikulaarinen</a:t>
            </a:r>
            <a:r>
              <a:rPr lang="fi-FI" b="1" dirty="0"/>
              <a:t> aktivaatiojärjestelmä (RAS) </a:t>
            </a:r>
            <a:r>
              <a:rPr lang="fi-FI" dirty="0"/>
              <a:t>välittää hermoimpulsseja muualle aivoihin ja esimerkiksi unen aikana hillitsee impulssien </a:t>
            </a:r>
            <a:r>
              <a:rPr lang="fi-FI" dirty="0" smtClean="0"/>
              <a:t>lähettämistä </a:t>
            </a:r>
          </a:p>
          <a:p>
            <a:pPr lvl="2"/>
            <a:r>
              <a:rPr lang="fi-FI" dirty="0"/>
              <a:t>Se kontrolloi aivojemme huomiointikykyä ja valppautta</a:t>
            </a:r>
          </a:p>
          <a:p>
            <a:pPr lvl="2"/>
            <a:r>
              <a:rPr lang="fi-FI" dirty="0"/>
              <a:t>Se toimii eräänlaisena suodattimena tietoisen ja tiedostamattoman mielen välillä</a:t>
            </a:r>
          </a:p>
          <a:p>
            <a:pPr lvl="2"/>
            <a:r>
              <a:rPr lang="fi-FI" dirty="0"/>
              <a:t>Se toimii eräänlaisena automaattisena </a:t>
            </a:r>
            <a:r>
              <a:rPr lang="fi-FI"/>
              <a:t>tavoitehakuisena </a:t>
            </a:r>
            <a:r>
              <a:rPr lang="fi-FI" smtClean="0"/>
              <a:t>servomekanismina</a:t>
            </a:r>
            <a:endParaRPr lang="fi-FI" dirty="0" smtClean="0"/>
          </a:p>
          <a:p>
            <a:pPr lvl="1"/>
            <a:r>
              <a:rPr lang="fi-FI" b="1" dirty="0" smtClean="0"/>
              <a:t>hypotalamus</a:t>
            </a:r>
            <a:r>
              <a:rPr lang="fi-FI" dirty="0" smtClean="0"/>
              <a:t> </a:t>
            </a:r>
            <a:r>
              <a:rPr lang="fi-FI" dirty="0"/>
              <a:t>säätelee kehon tasapainotilaa ja vuorokausirytmiä</a:t>
            </a:r>
          </a:p>
          <a:p>
            <a:pPr lvl="1"/>
            <a:r>
              <a:rPr lang="fi-FI" b="1" dirty="0"/>
              <a:t>otsalohkot </a:t>
            </a:r>
            <a:r>
              <a:rPr lang="fi-FI" dirty="0"/>
              <a:t>ovat tärkeät toiminnanohjaukselle ja tunteiden säätelylle; osallistuvat laajasti vireyden kokemisen säätelyyn ja tietoiseen toimintaan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7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i-FI" b="1" dirty="0" smtClean="0"/>
              <a:t>Vireystilan </a:t>
            </a:r>
            <a:r>
              <a:rPr lang="fi-FI" b="1" dirty="0"/>
              <a:t>kannalta keskeisiä aivorakenteita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839" y="1325563"/>
            <a:ext cx="5996105" cy="5130093"/>
          </a:xfrm>
        </p:spPr>
      </p:pic>
    </p:spTree>
    <p:extLst>
      <p:ext uri="{BB962C8B-B14F-4D97-AF65-F5344CB8AC3E}">
        <p14:creationId xmlns:p14="http://schemas.microsoft.com/office/powerpoint/2010/main" val="25877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Sirkadinen</a:t>
            </a:r>
            <a:r>
              <a:rPr lang="fi-FI" b="1" dirty="0"/>
              <a:t> rytmi ja homeostaasi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sirkadinen</a:t>
            </a:r>
            <a:r>
              <a:rPr lang="fi-FI" b="1" dirty="0"/>
              <a:t> rytmi = </a:t>
            </a:r>
            <a:r>
              <a:rPr lang="fi-FI" dirty="0"/>
              <a:t>hypotalamuksen ylläpitämä kehon noin 24 tunnin vuorokausirytmi</a:t>
            </a:r>
          </a:p>
          <a:p>
            <a:pPr lvl="1"/>
            <a:r>
              <a:rPr lang="fi-FI" dirty="0"/>
              <a:t>rytmin pysymistä tukevat erityisesti pimeä ja valon vaihtelu yöllä ja päivällä</a:t>
            </a:r>
          </a:p>
          <a:p>
            <a:pPr lvl="1"/>
            <a:r>
              <a:rPr lang="fi-FI" dirty="0"/>
              <a:t>vireystila vaihtelee </a:t>
            </a:r>
            <a:r>
              <a:rPr lang="fi-FI" dirty="0" err="1"/>
              <a:t>sirkadisen</a:t>
            </a:r>
            <a:r>
              <a:rPr lang="fi-FI" dirty="0"/>
              <a:t> rytmin mukaisesti</a:t>
            </a:r>
          </a:p>
          <a:p>
            <a:r>
              <a:rPr lang="fi-FI" b="1" dirty="0"/>
              <a:t>homeostaasi</a:t>
            </a:r>
            <a:r>
              <a:rPr lang="fi-FI" dirty="0"/>
              <a:t> = elimistön sisäinen tasapainotila</a:t>
            </a:r>
          </a:p>
          <a:p>
            <a:pPr lvl="1"/>
            <a:r>
              <a:rPr lang="fi-FI" dirty="0"/>
              <a:t>kehon tasapainotila ja sen ylläpito vaikuttaa vireystilaan</a:t>
            </a:r>
          </a:p>
          <a:p>
            <a:pPr lvl="1"/>
            <a:r>
              <a:rPr lang="fi-FI" dirty="0"/>
              <a:t>unen määrän jäädessä vähäiseksi keho pyrkii palauttamaan homeostaasin; vireystila laskee ja uneliaisuus lisääntyy</a:t>
            </a:r>
          </a:p>
        </p:txBody>
      </p:sp>
    </p:spTree>
    <p:extLst>
      <p:ext uri="{BB962C8B-B14F-4D97-AF65-F5344CB8AC3E}">
        <p14:creationId xmlns:p14="http://schemas.microsoft.com/office/powerpoint/2010/main" val="141422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Uni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66876"/>
            <a:ext cx="10515600" cy="4351338"/>
          </a:xfrm>
        </p:spPr>
        <p:txBody>
          <a:bodyPr>
            <a:normAutofit/>
          </a:bodyPr>
          <a:lstStyle/>
          <a:p>
            <a:r>
              <a:rPr lang="fi-FI" sz="2400" dirty="0"/>
              <a:t>keskeistä elimistön kasvulle ja palautumiselle</a:t>
            </a:r>
          </a:p>
          <a:p>
            <a:r>
              <a:rPr lang="fi-FI" sz="2400" dirty="0"/>
              <a:t>unen aikana aivoissa</a:t>
            </a:r>
          </a:p>
          <a:p>
            <a:pPr lvl="1"/>
            <a:r>
              <a:rPr lang="fi-FI" dirty="0"/>
              <a:t>välittäjäainevarastot täydentyvät</a:t>
            </a:r>
          </a:p>
          <a:p>
            <a:pPr lvl="1"/>
            <a:r>
              <a:rPr lang="fi-FI" dirty="0"/>
              <a:t>kuona-aineita poistuu</a:t>
            </a:r>
          </a:p>
          <a:p>
            <a:pPr lvl="1"/>
            <a:r>
              <a:rPr lang="fi-FI" dirty="0"/>
              <a:t>hermosoluyhteyksiä karsiutuu ja vahvistuu</a:t>
            </a:r>
          </a:p>
          <a:p>
            <a:pPr marL="0" indent="0">
              <a:buNone/>
            </a:pPr>
            <a:r>
              <a:rPr lang="fi-FI" sz="2400" dirty="0"/>
              <a:t>	→ tärkeää aivojen plastisuudelle</a:t>
            </a:r>
          </a:p>
          <a:p>
            <a:r>
              <a:rPr lang="fi-FI" sz="2400" dirty="0"/>
              <a:t>unentarve </a:t>
            </a:r>
            <a:r>
              <a:rPr lang="fi-FI" sz="2400" dirty="0" smtClean="0"/>
              <a:t>vaihtelee yksilöillä </a:t>
            </a:r>
            <a:r>
              <a:rPr lang="fi-FI" sz="2400" dirty="0"/>
              <a:t>n. 7 ja 10 tunnin välillä</a:t>
            </a:r>
          </a:p>
          <a:p>
            <a:r>
              <a:rPr lang="fi-FI" sz="2400" dirty="0"/>
              <a:t>uneen siirryttäessä keskushermoston toiminta muuttuu ja esim. estävän välittäjäaine </a:t>
            </a:r>
            <a:r>
              <a:rPr lang="fi-FI" sz="2400" dirty="0" err="1"/>
              <a:t>GABA:n</a:t>
            </a:r>
            <a:r>
              <a:rPr lang="fi-FI" sz="2400" dirty="0"/>
              <a:t> toiminta hermostossa kasvaa</a:t>
            </a:r>
          </a:p>
          <a:p>
            <a:r>
              <a:rPr lang="fi-FI" sz="2400" dirty="0"/>
              <a:t>unen vaiheet: nukahtamisvaihe, kevyt uni, syvä uni ja REM- uni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8838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Univaje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fi-FI" b="1" dirty="0"/>
              <a:t>univaje</a:t>
            </a:r>
            <a:r>
              <a:rPr lang="fi-FI" dirty="0"/>
              <a:t> = se määrä unta, joka jää puuttumaan unentarpeesta</a:t>
            </a:r>
            <a:endParaRPr lang="fi-FI" b="1" dirty="0"/>
          </a:p>
          <a:p>
            <a:endParaRPr lang="fi-FI" dirty="0"/>
          </a:p>
          <a:p>
            <a:pPr marL="0" indent="0">
              <a:buNone/>
            </a:pPr>
            <a:r>
              <a:rPr lang="fi-FI" b="1" dirty="0"/>
              <a:t>Univajeen seurauksia: </a:t>
            </a:r>
          </a:p>
          <a:p>
            <a:r>
              <a:rPr lang="fi-FI" dirty="0"/>
              <a:t>heikentää </a:t>
            </a:r>
            <a:r>
              <a:rPr lang="fi-FI" dirty="0" smtClean="0"/>
              <a:t>immuunijärjestelmää, korottaa </a:t>
            </a:r>
            <a:r>
              <a:rPr lang="fi-FI" dirty="0"/>
              <a:t>sydän- ja verisuonitautien </a:t>
            </a:r>
            <a:r>
              <a:rPr lang="fi-FI" dirty="0" smtClean="0"/>
              <a:t>riskiä, altistaa </a:t>
            </a:r>
            <a:r>
              <a:rPr lang="fi-FI" dirty="0"/>
              <a:t>ylipainolle</a:t>
            </a:r>
          </a:p>
          <a:p>
            <a:r>
              <a:rPr lang="fi-FI" dirty="0" smtClean="0"/>
              <a:t>heikentää kognitiivista toimintaa, esim</a:t>
            </a:r>
            <a:r>
              <a:rPr lang="fi-FI" dirty="0"/>
              <a:t>. tarkkaavaisuutta ja muistia</a:t>
            </a:r>
          </a:p>
          <a:p>
            <a:r>
              <a:rPr lang="fi-FI" dirty="0" smtClean="0"/>
              <a:t>altistaa kielteisille </a:t>
            </a:r>
            <a:r>
              <a:rPr lang="fi-FI" dirty="0"/>
              <a:t>tunteille ja mielialalle</a:t>
            </a:r>
          </a:p>
          <a:p>
            <a:r>
              <a:rPr lang="fi-FI" dirty="0"/>
              <a:t>pitkä univaje voi aiheuttaa todellisuudentajun vääristymiä ja </a:t>
            </a:r>
            <a:r>
              <a:rPr lang="fi-FI" dirty="0" smtClean="0"/>
              <a:t>hallusinaatioita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468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Unettomuus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/>
              <a:t>unettomuus</a:t>
            </a:r>
            <a:r>
              <a:rPr lang="fi-FI" dirty="0"/>
              <a:t> = vaikeus nukahtaa, liian lyhyt yöuni tai huono unenlaatu, joka heikentää valveen aikaista </a:t>
            </a:r>
            <a:r>
              <a:rPr lang="fi-FI" dirty="0" smtClean="0"/>
              <a:t>toimintakykyä ja josta aiheutuu yksilölle haittaa</a:t>
            </a:r>
            <a:endParaRPr lang="fi-FI" dirty="0"/>
          </a:p>
          <a:p>
            <a:r>
              <a:rPr lang="fi-FI" dirty="0"/>
              <a:t>unettomuutta aiheuttavia </a:t>
            </a:r>
            <a:r>
              <a:rPr lang="fi-FI" dirty="0" smtClean="0"/>
              <a:t>tekijöitä mm.: </a:t>
            </a:r>
            <a:r>
              <a:rPr lang="fi-FI" dirty="0"/>
              <a:t>unirytmin suuri muutos, </a:t>
            </a:r>
            <a:r>
              <a:rPr lang="fi-FI" dirty="0" smtClean="0"/>
              <a:t>stressi, sairaudet, elämänmuutokset, voimakkaita tunteita herättävät tapahtumat, uhkakuvien märehtiminen</a:t>
            </a:r>
            <a:endParaRPr lang="fi-FI" dirty="0"/>
          </a:p>
          <a:p>
            <a:r>
              <a:rPr lang="fi-FI" dirty="0"/>
              <a:t>usein akuuttia, mutta  voi myös kroonistua</a:t>
            </a:r>
          </a:p>
          <a:p>
            <a:r>
              <a:rPr lang="fi-FI" dirty="0"/>
              <a:t>temperamentti ja persoonallisuus </a:t>
            </a:r>
            <a:r>
              <a:rPr lang="fi-FI" dirty="0" smtClean="0"/>
              <a:t>voivat </a:t>
            </a:r>
            <a:r>
              <a:rPr lang="fi-FI" dirty="0"/>
              <a:t>vaikuttaa siihen, kuinka altis on </a:t>
            </a:r>
            <a:r>
              <a:rPr lang="fi-FI" dirty="0" smtClean="0"/>
              <a:t>unettomuudelle</a:t>
            </a:r>
          </a:p>
          <a:p>
            <a:r>
              <a:rPr lang="fi-FI" dirty="0"/>
              <a:t>u</a:t>
            </a:r>
            <a:r>
              <a:rPr lang="fi-FI" dirty="0" smtClean="0"/>
              <a:t>nettomuuden hoitaminen: esim. unenhuollon </a:t>
            </a:r>
            <a:r>
              <a:rPr lang="fi-FI" dirty="0"/>
              <a:t>tekniikoiden </a:t>
            </a:r>
            <a:r>
              <a:rPr lang="fi-FI" dirty="0" smtClean="0"/>
              <a:t>opettelu, lääkitys, psykoterapia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507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Unenhuolto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u</a:t>
            </a:r>
            <a:r>
              <a:rPr lang="fi-FI" b="1" dirty="0" smtClean="0"/>
              <a:t>nenhuolto</a:t>
            </a:r>
            <a:r>
              <a:rPr lang="fi-FI" dirty="0" smtClean="0"/>
              <a:t> = toimet</a:t>
            </a:r>
            <a:r>
              <a:rPr lang="fi-FI" dirty="0"/>
              <a:t>, jotka poistavat unta häiritseviä tekijöitä ja parantavat nukahtamisen mahdollisuutta ja unen laatua</a:t>
            </a:r>
          </a:p>
          <a:p>
            <a:r>
              <a:rPr lang="fi-FI" dirty="0"/>
              <a:t>vuorokausirytmin ja unirytmin ylläpitäminen parantavat unen saantia</a:t>
            </a:r>
          </a:p>
          <a:p>
            <a:r>
              <a:rPr lang="fi-FI" dirty="0"/>
              <a:t>kognitiivisen toiminnan kannalta unenhuolto tarkoittaa esimerkiksi tarkkaavaisuuden kohdistamista miellyttäviin ja rauhoittaviin asioihin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483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Unennäkö: erilaisia teorioita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fi-FI" b="1" dirty="0"/>
              <a:t>aktivaatio synteesi- teoria = </a:t>
            </a:r>
            <a:r>
              <a:rPr lang="fi-FI" dirty="0"/>
              <a:t>unennäkö on vain aivojen sivutuotetta, joka syntyy siellä yön aikana olevasta aktivaatiosta</a:t>
            </a:r>
          </a:p>
          <a:p>
            <a:pPr lvl="1"/>
            <a:r>
              <a:rPr lang="fi-FI" dirty="0"/>
              <a:t>unilla ei sinänsä suurempaa merkitystä</a:t>
            </a:r>
          </a:p>
          <a:p>
            <a:pPr marL="514350" indent="-514350">
              <a:buFont typeface="+mj-lt"/>
              <a:buAutoNum type="arabicParenR"/>
            </a:pPr>
            <a:r>
              <a:rPr lang="fi-FI" b="1" dirty="0"/>
              <a:t>unennäkö adaptiivista </a:t>
            </a:r>
            <a:r>
              <a:rPr lang="fi-FI" dirty="0"/>
              <a:t>= unennäkö itsessään toiminnalle tärkeää</a:t>
            </a:r>
          </a:p>
          <a:p>
            <a:pPr lvl="1"/>
            <a:r>
              <a:rPr lang="fi-FI" dirty="0"/>
              <a:t>unennäkö tärkeää esim. tunteiden tasapainon ylläpitämisen kannalta ja tulevan päivän tapahtumien simuloinnissa</a:t>
            </a:r>
          </a:p>
          <a:p>
            <a:pPr marL="514350" indent="-514350">
              <a:buFont typeface="+mj-lt"/>
              <a:buAutoNum type="arabicParenR"/>
            </a:pPr>
            <a:r>
              <a:rPr lang="fi-FI" b="1" dirty="0"/>
              <a:t>uhkasimulaatioteoria</a:t>
            </a:r>
            <a:r>
              <a:rPr lang="fi-FI" dirty="0"/>
              <a:t> (Antti Revonsuo) = unet valmistavat yksilö erityisesti erilaisia uhkia varten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22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2930</TotalTime>
  <Words>449</Words>
  <Application>Microsoft Office PowerPoint</Application>
  <PresentationFormat>Laajakuva</PresentationFormat>
  <Paragraphs>55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6. Uni, vireys ja hyvinvointi</vt:lpstr>
      <vt:lpstr>Vireys ja vireystila</vt:lpstr>
      <vt:lpstr>Vireystilan kannalta keskeisiä aivorakenteita</vt:lpstr>
      <vt:lpstr>Sirkadinen rytmi ja homeostaasi</vt:lpstr>
      <vt:lpstr>Uni</vt:lpstr>
      <vt:lpstr>Univaje</vt:lpstr>
      <vt:lpstr>Unettomuus</vt:lpstr>
      <vt:lpstr>Unenhuolto</vt:lpstr>
      <vt:lpstr>Unennäkö: erilaisia teorioita</vt:lpstr>
    </vt:vector>
  </TitlesOfParts>
  <Company>University of Helsinki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6</dc:title>
  <dc:creator>Åhs, Vesa A A</dc:creator>
  <cp:lastModifiedBy>Syrjäläinen Jarno Antero</cp:lastModifiedBy>
  <cp:revision>15</cp:revision>
  <dcterms:created xsi:type="dcterms:W3CDTF">2017-11-14T10:47:18Z</dcterms:created>
  <dcterms:modified xsi:type="dcterms:W3CDTF">2021-01-15T06:13:50Z</dcterms:modified>
</cp:coreProperties>
</file>