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CE9E-573A-414B-B844-758366CA247A}" type="datetimeFigureOut">
              <a:rPr lang="fi-FI" smtClean="0"/>
              <a:t>18.5.2018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9AB70-0374-4D30-884A-237B84C3CB34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94221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CE9E-573A-414B-B844-758366CA247A}" type="datetimeFigureOut">
              <a:rPr lang="fi-FI" smtClean="0"/>
              <a:t>18.5.2018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9AB70-0374-4D30-884A-237B84C3CB34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07622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CE9E-573A-414B-B844-758366CA247A}" type="datetimeFigureOut">
              <a:rPr lang="fi-FI" smtClean="0"/>
              <a:t>18.5.2018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9AB70-0374-4D30-884A-237B84C3CB34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52017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CE9E-573A-414B-B844-758366CA247A}" type="datetimeFigureOut">
              <a:rPr lang="fi-FI" smtClean="0"/>
              <a:t>18.5.2018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9AB70-0374-4D30-884A-237B84C3CB34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64535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CE9E-573A-414B-B844-758366CA247A}" type="datetimeFigureOut">
              <a:rPr lang="fi-FI" smtClean="0"/>
              <a:t>18.5.2018</a:t>
            </a:fld>
            <a:endParaRPr lang="fi-FI" dirty="0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9AB70-0374-4D30-884A-237B84C3CB34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28006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CE9E-573A-414B-B844-758366CA247A}" type="datetimeFigureOut">
              <a:rPr lang="fi-FI" smtClean="0"/>
              <a:t>18.5.2018</a:t>
            </a:fld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9AB70-0374-4D30-884A-237B84C3CB34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99602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CE9E-573A-414B-B844-758366CA247A}" type="datetimeFigureOut">
              <a:rPr lang="fi-FI" smtClean="0"/>
              <a:t>18.5.2018</a:t>
            </a:fld>
            <a:endParaRPr lang="fi-FI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9AB70-0374-4D30-884A-237B84C3CB34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5999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CE9E-573A-414B-B844-758366CA247A}" type="datetimeFigureOut">
              <a:rPr lang="fi-FI" smtClean="0"/>
              <a:t>18.5.2018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9AB70-0374-4D30-884A-237B84C3CB34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46052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CE9E-573A-414B-B844-758366CA247A}" type="datetimeFigureOut">
              <a:rPr lang="fi-FI" smtClean="0"/>
              <a:t>18.5.2018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9AB70-0374-4D30-884A-237B84C3CB34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95920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CE9E-573A-414B-B844-758366CA247A}" type="datetimeFigureOut">
              <a:rPr lang="fi-FI" smtClean="0"/>
              <a:t>18.5.2018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9AB70-0374-4D30-884A-237B84C3CB34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43953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CE9E-573A-414B-B844-758366CA247A}" type="datetimeFigureOut">
              <a:rPr lang="fi-FI" smtClean="0"/>
              <a:t>18.5.2018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9AB70-0374-4D30-884A-237B84C3CB34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94212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8CE9E-573A-414B-B844-758366CA247A}" type="datetimeFigureOut">
              <a:rPr lang="fi-FI" smtClean="0"/>
              <a:t>18.5.2018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9AB70-0374-4D30-884A-237B84C3CB34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57867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26520" y="138952"/>
            <a:ext cx="9144000" cy="1008362"/>
          </a:xfrm>
        </p:spPr>
        <p:txBody>
          <a:bodyPr>
            <a:normAutofit/>
          </a:bodyPr>
          <a:lstStyle/>
          <a:p>
            <a:pPr algn="l"/>
            <a:r>
              <a:rPr lang="fi-FI" sz="3200" dirty="0" smtClean="0"/>
              <a:t>Ke2: 5.3 Proteiinit</a:t>
            </a:r>
            <a:endParaRPr lang="fi-FI" sz="320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26520" y="1350543"/>
            <a:ext cx="7706265" cy="5127895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fi-FI" dirty="0" smtClean="0">
                <a:solidFill>
                  <a:srgbClr val="FF0000"/>
                </a:solidFill>
              </a:rPr>
              <a:t>Proteiineissa esiintyy 20 erilaista aminohappoa, joitakin elimistö ei voi valmistaa ja ne on saatava ravinnosta</a:t>
            </a:r>
          </a:p>
          <a:p>
            <a:pPr algn="l"/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>
                <a:solidFill>
                  <a:srgbClr val="00B050"/>
                </a:solidFill>
              </a:rPr>
              <a:t>Proteiineissa esiintyy vain 2-aminohappoja (alfa-aminohappo), katso MAOL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algn="l"/>
            <a:r>
              <a:rPr lang="fi-FI" dirty="0" smtClean="0">
                <a:solidFill>
                  <a:srgbClr val="002060"/>
                </a:solidFill>
              </a:rPr>
              <a:t>Aminohapot esiintyvät KAHTAISIONEINA, niillä on korkeat sulamispisteet, liikenevät hyvin veteen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algn="l"/>
            <a:r>
              <a:rPr lang="fi-FI" dirty="0" smtClean="0">
                <a:solidFill>
                  <a:srgbClr val="FF0000"/>
                </a:solidFill>
              </a:rPr>
              <a:t>Proteiineissa aminohappomolekyylit kiinnittyvät toisiinsa PEPTIDISIDOKSELLA, samalla lohkeaa vesimolekyyli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algn="l"/>
            <a:r>
              <a:rPr lang="fi-FI" dirty="0" smtClean="0">
                <a:solidFill>
                  <a:srgbClr val="00B0F0"/>
                </a:solidFill>
              </a:rPr>
              <a:t>Proteiinit ovat polypeptidejä, koska ne voivat sisältää monia aminohappomolekyylejä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> </a:t>
            </a:r>
            <a:endParaRPr lang="fi-FI" dirty="0"/>
          </a:p>
        </p:txBody>
      </p:sp>
      <p:pic>
        <p:nvPicPr>
          <p:cNvPr id="1026" name="Picture 2" descr="Kuvahaun tulos haulle protei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520" y="1147314"/>
            <a:ext cx="2921480" cy="293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uvahaun tulos haulle prote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6780" y="3667092"/>
            <a:ext cx="4085220" cy="319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15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0" y="63201"/>
            <a:ext cx="10515600" cy="799442"/>
          </a:xfrm>
        </p:spPr>
        <p:txBody>
          <a:bodyPr/>
          <a:lstStyle/>
          <a:p>
            <a:r>
              <a:rPr lang="fi-FI" dirty="0" smtClean="0"/>
              <a:t>Ke2: 5.3 Proteiinit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65340" y="862643"/>
            <a:ext cx="5631611" cy="562442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i-FI" dirty="0" smtClean="0">
                <a:solidFill>
                  <a:srgbClr val="00B0F0"/>
                </a:solidFill>
              </a:rPr>
              <a:t>Proteiinin aminohappojärjestys on PRIMÄÄRIRAKENNE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marL="0" indent="0">
              <a:buNone/>
            </a:pPr>
            <a:r>
              <a:rPr lang="fi-FI" dirty="0" smtClean="0">
                <a:solidFill>
                  <a:srgbClr val="FFC000"/>
                </a:solidFill>
              </a:rPr>
              <a:t>Proteiinin SEKUNDÄÄRIRAKENNE muodostuu kun ketjun osat kiinnittyvät toisiinsa vetysidoksilla, kierteinen rakenne, alfa-heliksi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marL="0" indent="0">
              <a:buNone/>
            </a:pPr>
            <a:r>
              <a:rPr lang="fi-FI" dirty="0" smtClean="0">
                <a:solidFill>
                  <a:srgbClr val="FF0000"/>
                </a:solidFill>
              </a:rPr>
              <a:t>Ketjujen väliin voi muodostua myös beta-laskosrakenne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marL="0" indent="0">
              <a:buNone/>
            </a:pPr>
            <a:r>
              <a:rPr lang="fi-FI" dirty="0" smtClean="0">
                <a:solidFill>
                  <a:srgbClr val="00B050"/>
                </a:solidFill>
              </a:rPr>
              <a:t>Proteiinit voidaan luokitella rakenneproteiineihin (kollageeni) ja toiminnallisiin proteiineihin (proteiinihorminit - insuliini, entsyymit)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marL="0" indent="0">
              <a:buNone/>
            </a:pPr>
            <a:r>
              <a:rPr lang="fi-FI" dirty="0" smtClean="0">
                <a:solidFill>
                  <a:srgbClr val="002060"/>
                </a:solidFill>
              </a:rPr>
              <a:t>Entsyymit ovat biokatalyyttejä, ne tunnistavat substraatin kolmiulotteisen rakenteen </a:t>
            </a:r>
          </a:p>
          <a:p>
            <a:endParaRPr lang="fi-FI" dirty="0"/>
          </a:p>
        </p:txBody>
      </p:sp>
      <p:pic>
        <p:nvPicPr>
          <p:cNvPr id="2050" name="Picture 2" descr="Kuvahaun tulos haulle alpha helix beta she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593" y="2947330"/>
            <a:ext cx="6609407" cy="245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/>
          <p:cNvSpPr txBox="1"/>
          <p:nvPr/>
        </p:nvSpPr>
        <p:spPr>
          <a:xfrm>
            <a:off x="5677484" y="5313872"/>
            <a:ext cx="5374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IB </a:t>
            </a:r>
            <a:r>
              <a:rPr lang="fi-FI" dirty="0" err="1" smtClean="0"/>
              <a:t>BioNinja</a:t>
            </a:r>
            <a:r>
              <a:rPr lang="fi-FI" dirty="0" smtClean="0"/>
              <a:t> (2018)</a:t>
            </a:r>
            <a:endParaRPr lang="fi-FI" dirty="0"/>
          </a:p>
        </p:txBody>
      </p:sp>
      <p:pic>
        <p:nvPicPr>
          <p:cNvPr id="2052" name="Picture 4" descr="Kuvahaun tulos haulle prote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139" y="63201"/>
            <a:ext cx="39624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63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3074" name="Picture 2" descr="Proteins are composed of chains of amino acids, which eventually fold into the three-dimensional native structure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17" y="3278067"/>
            <a:ext cx="10092906" cy="289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/>
          <p:cNvSpPr txBox="1"/>
          <p:nvPr/>
        </p:nvSpPr>
        <p:spPr>
          <a:xfrm>
            <a:off x="838200" y="6127234"/>
            <a:ext cx="9316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Berkely</a:t>
            </a:r>
            <a:r>
              <a:rPr lang="fi-FI" dirty="0" smtClean="0"/>
              <a:t> Science </a:t>
            </a:r>
            <a:r>
              <a:rPr lang="fi-FI" dirty="0" err="1" smtClean="0"/>
              <a:t>Review</a:t>
            </a:r>
            <a:r>
              <a:rPr lang="fi-FI" dirty="0" smtClean="0"/>
              <a:t> 2018</a:t>
            </a:r>
            <a:endParaRPr lang="fi-FI" dirty="0"/>
          </a:p>
        </p:txBody>
      </p:sp>
      <p:pic>
        <p:nvPicPr>
          <p:cNvPr id="1026" name="Picture 2" descr="File:Peptide bonding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340" y="803410"/>
            <a:ext cx="7246188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uora yhdysviiva 5"/>
          <p:cNvCxnSpPr/>
          <p:nvPr/>
        </p:nvCxnSpPr>
        <p:spPr>
          <a:xfrm>
            <a:off x="77638" y="3278067"/>
            <a:ext cx="121143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38</Words>
  <Application>Microsoft Office PowerPoint</Application>
  <PresentationFormat>Laajakuva</PresentationFormat>
  <Paragraphs>14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Office-teema</vt:lpstr>
      <vt:lpstr>Ke2: 5.3 Proteiinit</vt:lpstr>
      <vt:lpstr>Ke2: 5.3 Proteiinit</vt:lpstr>
      <vt:lpstr>PowerPoint-esitys</vt:lpstr>
    </vt:vector>
  </TitlesOfParts>
  <Company>PKMKV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Ke2: 5.3 Proteiinit</dc:title>
  <dc:creator>Lerch Adam</dc:creator>
  <cp:lastModifiedBy>Lerch Adam</cp:lastModifiedBy>
  <cp:revision>4</cp:revision>
  <dcterms:created xsi:type="dcterms:W3CDTF">2018-05-18T06:57:59Z</dcterms:created>
  <dcterms:modified xsi:type="dcterms:W3CDTF">2018-05-18T07:14:33Z</dcterms:modified>
</cp:coreProperties>
</file>