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1" r:id="rId4"/>
    <p:sldId id="262" r:id="rId5"/>
    <p:sldId id="271" r:id="rId6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3" roundtripDataSignature="AMtx7miIUMBOF0Oz037Mhzv/YcdjG7l2A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lonen, Hilda M" initials="" lastIdx="2" clrIdx="0"/>
  <p:cmAuthor id="1" name="Karri Lehtinen" initials="" lastIdx="1" clrIdx="1"/>
  <p:cmAuthor id="2" name="Kimmo Päivärinta" initials="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7E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0" d="100"/>
          <a:sy n="30" d="100"/>
        </p:scale>
        <p:origin x="10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23" Type="http://customschemas.google.com/relationships/presentationmetadata" Target="metadata"/><Relationship Id="rId28" Type="http://schemas.openxmlformats.org/officeDocument/2006/relationships/tableStyles" Target="tableStyles.xml"/><Relationship Id="rId4" Type="http://schemas.openxmlformats.org/officeDocument/2006/relationships/slide" Target="slides/slide3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638565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69933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4725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rgbClr val="00A87E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7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7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2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2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3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4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14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14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4" r:id="rId4"/>
    <p:sldLayoutId id="2147483655" r:id="rId5"/>
    <p:sldLayoutId id="2147483656" r:id="rId6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87E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8"/>
            <a:ext cx="21031199" cy="2901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/>
              <a:t>14. Löytöretket siivittävät </a:t>
            </a:r>
            <a:br>
              <a:rPr lang="fi-FI" dirty="0"/>
            </a:br>
            <a:r>
              <a:rPr lang="fi-FI" dirty="0"/>
              <a:t>Euroopan uuteen aikaan</a:t>
            </a:r>
            <a:endParaRPr dirty="0"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Historia</a:t>
            </a:r>
            <a:endParaRPr dirty="0"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1676400" y="5532437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Tietoisku: </a:t>
            </a:r>
            <a:b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Vallan keskittyminen kuninkaille</a:t>
            </a:r>
          </a:p>
        </p:txBody>
      </p:sp>
      <p:sp>
        <p:nvSpPr>
          <p:cNvPr id="94" name="Google Shape;94;p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 lang="fi-FI" dirty="0"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5EAFCAE0-48E7-46A7-A648-6CC5CFD38EA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2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sz="80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Kuninkaan vallan voimistuminen uudella ajalla</a:t>
            </a:r>
            <a:endParaRPr lang="fi-FI" sz="8000" dirty="0">
              <a:solidFill>
                <a:schemeClr val="tx1"/>
              </a:solidFill>
            </a:endParaRPr>
          </a:p>
        </p:txBody>
      </p:sp>
      <p:sp>
        <p:nvSpPr>
          <p:cNvPr id="101" name="Google Shape;101;p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2" name="Google Shape;102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/>
          </a:p>
        </p:txBody>
      </p:sp>
      <p:sp>
        <p:nvSpPr>
          <p:cNvPr id="7" name="Nuoli: Oikea 6">
            <a:extLst>
              <a:ext uri="{FF2B5EF4-FFF2-40B4-BE49-F238E27FC236}">
                <a16:creationId xmlns:a16="http://schemas.microsoft.com/office/drawing/2014/main" id="{99640DC3-A21C-49D5-BC45-F1BA4E3CF422}"/>
              </a:ext>
            </a:extLst>
          </p:cNvPr>
          <p:cNvSpPr/>
          <p:nvPr/>
        </p:nvSpPr>
        <p:spPr>
          <a:xfrm>
            <a:off x="10743526" y="6625957"/>
            <a:ext cx="2896947" cy="170688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06FC691A-6592-4A80-B10A-1CE7360B3BA7}"/>
              </a:ext>
            </a:extLst>
          </p:cNvPr>
          <p:cNvSpPr txBox="1"/>
          <p:nvPr/>
        </p:nvSpPr>
        <p:spPr>
          <a:xfrm>
            <a:off x="4206290" y="3800622"/>
            <a:ext cx="5273040" cy="730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4000" b="1" dirty="0">
                <a:latin typeface="Calibri" panose="020F0502020204030204" pitchFamily="34" charset="0"/>
                <a:cs typeface="Calibri" panose="020F0502020204030204" pitchFamily="34" charset="0"/>
              </a:rPr>
              <a:t>Keskiajan feodaalivaltio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F6E283B6-26F5-4221-B376-6CDC2B6CDBE2}"/>
              </a:ext>
            </a:extLst>
          </p:cNvPr>
          <p:cNvSpPr txBox="1"/>
          <p:nvPr/>
        </p:nvSpPr>
        <p:spPr>
          <a:xfrm>
            <a:off x="15971934" y="3912614"/>
            <a:ext cx="5273040" cy="730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4000" b="1" dirty="0">
                <a:latin typeface="Calibri" panose="020F0502020204030204" pitchFamily="34" charset="0"/>
                <a:cs typeface="Calibri" panose="020F0502020204030204" pitchFamily="34" charset="0"/>
              </a:rPr>
              <a:t>Uuden ajan valtio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70FA7AB8-EA19-4188-9D41-03C111A85E8A}"/>
              </a:ext>
            </a:extLst>
          </p:cNvPr>
          <p:cNvSpPr/>
          <p:nvPr/>
        </p:nvSpPr>
        <p:spPr>
          <a:xfrm>
            <a:off x="3726622" y="4899651"/>
            <a:ext cx="5730240" cy="530352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Suorakulmio 12">
            <a:extLst>
              <a:ext uri="{FF2B5EF4-FFF2-40B4-BE49-F238E27FC236}">
                <a16:creationId xmlns:a16="http://schemas.microsoft.com/office/drawing/2014/main" id="{DC57E08A-9FE0-48FD-AE86-DEA2F47A6501}"/>
              </a:ext>
            </a:extLst>
          </p:cNvPr>
          <p:cNvSpPr/>
          <p:nvPr/>
        </p:nvSpPr>
        <p:spPr>
          <a:xfrm>
            <a:off x="14928021" y="4993322"/>
            <a:ext cx="5730240" cy="530352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AEBBB273-8701-40D8-8C97-0FFE06D22862}"/>
              </a:ext>
            </a:extLst>
          </p:cNvPr>
          <p:cNvSpPr txBox="1"/>
          <p:nvPr/>
        </p:nvSpPr>
        <p:spPr>
          <a:xfrm>
            <a:off x="358140" y="4341031"/>
            <a:ext cx="263652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3000" dirty="0">
                <a:latin typeface="Calibri" panose="020F0502020204030204" pitchFamily="34" charset="0"/>
                <a:cs typeface="Calibri" panose="020F0502020204030204" pitchFamily="34" charset="0"/>
              </a:rPr>
              <a:t>epätarkat rajat</a:t>
            </a: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75643E26-4EFC-4F7D-BA24-D26E930A439F}"/>
              </a:ext>
            </a:extLst>
          </p:cNvPr>
          <p:cNvSpPr txBox="1"/>
          <p:nvPr/>
        </p:nvSpPr>
        <p:spPr>
          <a:xfrm>
            <a:off x="21416681" y="3614845"/>
            <a:ext cx="21829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3000" dirty="0">
                <a:latin typeface="Calibri" panose="020F0502020204030204" pitchFamily="34" charset="0"/>
                <a:cs typeface="Calibri" panose="020F0502020204030204" pitchFamily="34" charset="0"/>
              </a:rPr>
              <a:t>tarkat rajat</a:t>
            </a:r>
          </a:p>
        </p:txBody>
      </p:sp>
      <p:cxnSp>
        <p:nvCxnSpPr>
          <p:cNvPr id="18" name="Suora nuoliyhdysviiva 17">
            <a:extLst>
              <a:ext uri="{FF2B5EF4-FFF2-40B4-BE49-F238E27FC236}">
                <a16:creationId xmlns:a16="http://schemas.microsoft.com/office/drawing/2014/main" id="{A57D7688-F2E1-4792-BE91-77A51C936B47}"/>
              </a:ext>
            </a:extLst>
          </p:cNvPr>
          <p:cNvCxnSpPr>
            <a:cxnSpLocks/>
          </p:cNvCxnSpPr>
          <p:nvPr/>
        </p:nvCxnSpPr>
        <p:spPr>
          <a:xfrm>
            <a:off x="2733212" y="5167221"/>
            <a:ext cx="620568" cy="573943"/>
          </a:xfrm>
          <a:prstGeom prst="straightConnector1">
            <a:avLst/>
          </a:prstGeom>
          <a:ln w="76200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kstiruutu 26">
            <a:extLst>
              <a:ext uri="{FF2B5EF4-FFF2-40B4-BE49-F238E27FC236}">
                <a16:creationId xmlns:a16="http://schemas.microsoft.com/office/drawing/2014/main" id="{3C489965-CF62-4B3A-A191-FE57051841F6}"/>
              </a:ext>
            </a:extLst>
          </p:cNvPr>
          <p:cNvSpPr txBox="1"/>
          <p:nvPr/>
        </p:nvSpPr>
        <p:spPr>
          <a:xfrm>
            <a:off x="5565736" y="7043579"/>
            <a:ext cx="256794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3000" dirty="0">
                <a:latin typeface="Calibri" panose="020F0502020204030204" pitchFamily="34" charset="0"/>
                <a:cs typeface="Calibri" panose="020F0502020204030204" pitchFamily="34" charset="0"/>
              </a:rPr>
              <a:t>kuningas (vähän valtaa)</a:t>
            </a:r>
          </a:p>
        </p:txBody>
      </p:sp>
      <p:sp>
        <p:nvSpPr>
          <p:cNvPr id="28" name="Tekstiruutu 27">
            <a:extLst>
              <a:ext uri="{FF2B5EF4-FFF2-40B4-BE49-F238E27FC236}">
                <a16:creationId xmlns:a16="http://schemas.microsoft.com/office/drawing/2014/main" id="{58FE5D50-BC9D-4EEB-895D-8BFFBB415D30}"/>
              </a:ext>
            </a:extLst>
          </p:cNvPr>
          <p:cNvSpPr txBox="1"/>
          <p:nvPr/>
        </p:nvSpPr>
        <p:spPr>
          <a:xfrm>
            <a:off x="16398566" y="6971566"/>
            <a:ext cx="278915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3000" dirty="0">
                <a:latin typeface="Calibri" panose="020F0502020204030204" pitchFamily="34" charset="0"/>
                <a:cs typeface="Calibri" panose="020F0502020204030204" pitchFamily="34" charset="0"/>
              </a:rPr>
              <a:t>kuningas </a:t>
            </a:r>
          </a:p>
          <a:p>
            <a:pPr algn="ctr"/>
            <a:r>
              <a:rPr lang="fi-FI" sz="3000" dirty="0">
                <a:latin typeface="Calibri" panose="020F0502020204030204" pitchFamily="34" charset="0"/>
                <a:cs typeface="Calibri" panose="020F0502020204030204" pitchFamily="34" charset="0"/>
              </a:rPr>
              <a:t>(keskitetty valta)</a:t>
            </a:r>
          </a:p>
        </p:txBody>
      </p:sp>
      <p:sp>
        <p:nvSpPr>
          <p:cNvPr id="54" name="Tekstiruutu 53">
            <a:extLst>
              <a:ext uri="{FF2B5EF4-FFF2-40B4-BE49-F238E27FC236}">
                <a16:creationId xmlns:a16="http://schemas.microsoft.com/office/drawing/2014/main" id="{E820A1D7-3F10-4148-82BD-9EF2C3577216}"/>
              </a:ext>
            </a:extLst>
          </p:cNvPr>
          <p:cNvSpPr txBox="1"/>
          <p:nvPr/>
        </p:nvSpPr>
        <p:spPr>
          <a:xfrm>
            <a:off x="15480011" y="5464165"/>
            <a:ext cx="163091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3000" dirty="0">
                <a:latin typeface="Calibri" panose="020F0502020204030204" pitchFamily="34" charset="0"/>
                <a:cs typeface="Calibri" panose="020F0502020204030204" pitchFamily="34" charset="0"/>
              </a:rPr>
              <a:t>armeija</a:t>
            </a:r>
          </a:p>
        </p:txBody>
      </p:sp>
      <p:sp>
        <p:nvSpPr>
          <p:cNvPr id="57" name="Tekstiruutu 56">
            <a:extLst>
              <a:ext uri="{FF2B5EF4-FFF2-40B4-BE49-F238E27FC236}">
                <a16:creationId xmlns:a16="http://schemas.microsoft.com/office/drawing/2014/main" id="{B0533638-E25C-4770-BBE9-2729148CA853}"/>
              </a:ext>
            </a:extLst>
          </p:cNvPr>
          <p:cNvSpPr txBox="1"/>
          <p:nvPr/>
        </p:nvSpPr>
        <p:spPr>
          <a:xfrm>
            <a:off x="19307876" y="5464165"/>
            <a:ext cx="893186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3000" dirty="0">
                <a:latin typeface="Calibri" panose="020F0502020204030204" pitchFamily="34" charset="0"/>
                <a:cs typeface="Calibri" panose="020F0502020204030204" pitchFamily="34" charset="0"/>
              </a:rPr>
              <a:t>hovi</a:t>
            </a:r>
          </a:p>
        </p:txBody>
      </p:sp>
      <p:sp>
        <p:nvSpPr>
          <p:cNvPr id="58" name="Tekstiruutu 57">
            <a:extLst>
              <a:ext uri="{FF2B5EF4-FFF2-40B4-BE49-F238E27FC236}">
                <a16:creationId xmlns:a16="http://schemas.microsoft.com/office/drawing/2014/main" id="{6E403262-D18C-4E6C-923A-7E98F69351DA}"/>
              </a:ext>
            </a:extLst>
          </p:cNvPr>
          <p:cNvSpPr txBox="1"/>
          <p:nvPr/>
        </p:nvSpPr>
        <p:spPr>
          <a:xfrm>
            <a:off x="15476431" y="9173532"/>
            <a:ext cx="1326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3000" dirty="0">
                <a:latin typeface="Calibri" panose="020F0502020204030204" pitchFamily="34" charset="0"/>
                <a:cs typeface="Calibri" panose="020F0502020204030204" pitchFamily="34" charset="0"/>
              </a:rPr>
              <a:t>talous</a:t>
            </a:r>
          </a:p>
        </p:txBody>
      </p:sp>
      <p:sp>
        <p:nvSpPr>
          <p:cNvPr id="59" name="Tekstiruutu 58">
            <a:extLst>
              <a:ext uri="{FF2B5EF4-FFF2-40B4-BE49-F238E27FC236}">
                <a16:creationId xmlns:a16="http://schemas.microsoft.com/office/drawing/2014/main" id="{12AD3E19-2650-4C04-A3A9-358125588AEA}"/>
              </a:ext>
            </a:extLst>
          </p:cNvPr>
          <p:cNvSpPr txBox="1"/>
          <p:nvPr/>
        </p:nvSpPr>
        <p:spPr>
          <a:xfrm>
            <a:off x="18113182" y="9173532"/>
            <a:ext cx="227099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3000" dirty="0">
                <a:latin typeface="Calibri" panose="020F0502020204030204" pitchFamily="34" charset="0"/>
                <a:cs typeface="Calibri" panose="020F0502020204030204" pitchFamily="34" charset="0"/>
              </a:rPr>
              <a:t>virkamiehet</a:t>
            </a:r>
          </a:p>
        </p:txBody>
      </p:sp>
      <p:cxnSp>
        <p:nvCxnSpPr>
          <p:cNvPr id="52" name="Suora yhdysviiva 51">
            <a:extLst>
              <a:ext uri="{FF2B5EF4-FFF2-40B4-BE49-F238E27FC236}">
                <a16:creationId xmlns:a16="http://schemas.microsoft.com/office/drawing/2014/main" id="{DA5C1F78-4D27-4973-9CC3-EA84B2E05602}"/>
              </a:ext>
            </a:extLst>
          </p:cNvPr>
          <p:cNvCxnSpPr>
            <a:cxnSpLocks/>
          </p:cNvCxnSpPr>
          <p:nvPr/>
        </p:nvCxnSpPr>
        <p:spPr>
          <a:xfrm>
            <a:off x="16226770" y="6139445"/>
            <a:ext cx="575597" cy="612872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uora yhdysviiva 62">
            <a:extLst>
              <a:ext uri="{FF2B5EF4-FFF2-40B4-BE49-F238E27FC236}">
                <a16:creationId xmlns:a16="http://schemas.microsoft.com/office/drawing/2014/main" id="{41976BD0-4BB2-4E90-9F3E-9131BE67D2FB}"/>
              </a:ext>
            </a:extLst>
          </p:cNvPr>
          <p:cNvCxnSpPr>
            <a:cxnSpLocks/>
          </p:cNvCxnSpPr>
          <p:nvPr/>
        </p:nvCxnSpPr>
        <p:spPr>
          <a:xfrm>
            <a:off x="18490114" y="8300986"/>
            <a:ext cx="518363" cy="716276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uora yhdysviiva 64">
            <a:extLst>
              <a:ext uri="{FF2B5EF4-FFF2-40B4-BE49-F238E27FC236}">
                <a16:creationId xmlns:a16="http://schemas.microsoft.com/office/drawing/2014/main" id="{B53F2FB1-2C0B-493B-903A-C8A8BD1ACABF}"/>
              </a:ext>
            </a:extLst>
          </p:cNvPr>
          <p:cNvCxnSpPr>
            <a:cxnSpLocks/>
          </p:cNvCxnSpPr>
          <p:nvPr/>
        </p:nvCxnSpPr>
        <p:spPr>
          <a:xfrm flipH="1">
            <a:off x="16177969" y="8332839"/>
            <a:ext cx="624398" cy="677996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uora yhdysviiva 67">
            <a:extLst>
              <a:ext uri="{FF2B5EF4-FFF2-40B4-BE49-F238E27FC236}">
                <a16:creationId xmlns:a16="http://schemas.microsoft.com/office/drawing/2014/main" id="{CA206B9C-8D9B-40DF-9EA2-931DA26C44BF}"/>
              </a:ext>
            </a:extLst>
          </p:cNvPr>
          <p:cNvCxnSpPr>
            <a:cxnSpLocks/>
          </p:cNvCxnSpPr>
          <p:nvPr/>
        </p:nvCxnSpPr>
        <p:spPr>
          <a:xfrm flipH="1">
            <a:off x="18832341" y="6211562"/>
            <a:ext cx="558581" cy="699057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uora nuoliyhdysviiva 83">
            <a:extLst>
              <a:ext uri="{FF2B5EF4-FFF2-40B4-BE49-F238E27FC236}">
                <a16:creationId xmlns:a16="http://schemas.microsoft.com/office/drawing/2014/main" id="{F4C8C6E6-9A2D-4797-A6DC-633C37FE2D7A}"/>
              </a:ext>
            </a:extLst>
          </p:cNvPr>
          <p:cNvCxnSpPr>
            <a:cxnSpLocks/>
          </p:cNvCxnSpPr>
          <p:nvPr/>
        </p:nvCxnSpPr>
        <p:spPr>
          <a:xfrm flipH="1">
            <a:off x="21073781" y="4341031"/>
            <a:ext cx="685800" cy="573943"/>
          </a:xfrm>
          <a:prstGeom prst="straightConnector1">
            <a:avLst/>
          </a:prstGeom>
          <a:ln w="76200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Suorakulmio 86">
            <a:extLst>
              <a:ext uri="{FF2B5EF4-FFF2-40B4-BE49-F238E27FC236}">
                <a16:creationId xmlns:a16="http://schemas.microsoft.com/office/drawing/2014/main" id="{2F2299CB-1926-4B7D-AF38-B3443A763FD7}"/>
              </a:ext>
            </a:extLst>
          </p:cNvPr>
          <p:cNvSpPr/>
          <p:nvPr/>
        </p:nvSpPr>
        <p:spPr>
          <a:xfrm>
            <a:off x="6553411" y="5164722"/>
            <a:ext cx="2567939" cy="158365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2" name="Tekstiruutu 91">
            <a:extLst>
              <a:ext uri="{FF2B5EF4-FFF2-40B4-BE49-F238E27FC236}">
                <a16:creationId xmlns:a16="http://schemas.microsoft.com/office/drawing/2014/main" id="{F71C4747-AD74-49D6-AFA0-C0D44FBD1D70}"/>
              </a:ext>
            </a:extLst>
          </p:cNvPr>
          <p:cNvSpPr txBox="1"/>
          <p:nvPr/>
        </p:nvSpPr>
        <p:spPr>
          <a:xfrm>
            <a:off x="6257115" y="5271049"/>
            <a:ext cx="286423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fi-FI" sz="3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vasallii</a:t>
            </a:r>
            <a:endParaRPr kumimoji="0" lang="fi-FI" sz="3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fi-FI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(valta omalla läänityksellä)</a:t>
            </a:r>
          </a:p>
        </p:txBody>
      </p:sp>
      <p:sp>
        <p:nvSpPr>
          <p:cNvPr id="93" name="Suorakulmio 92">
            <a:extLst>
              <a:ext uri="{FF2B5EF4-FFF2-40B4-BE49-F238E27FC236}">
                <a16:creationId xmlns:a16="http://schemas.microsoft.com/office/drawing/2014/main" id="{E8AB41FF-10CC-454B-B34B-20A9DE30E44A}"/>
              </a:ext>
            </a:extLst>
          </p:cNvPr>
          <p:cNvSpPr/>
          <p:nvPr/>
        </p:nvSpPr>
        <p:spPr>
          <a:xfrm>
            <a:off x="4203597" y="8362435"/>
            <a:ext cx="2567939" cy="158365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4" name="Tekstiruutu 93">
            <a:extLst>
              <a:ext uri="{FF2B5EF4-FFF2-40B4-BE49-F238E27FC236}">
                <a16:creationId xmlns:a16="http://schemas.microsoft.com/office/drawing/2014/main" id="{66A627C8-B0A9-404B-B0B3-15FF6E510E6C}"/>
              </a:ext>
            </a:extLst>
          </p:cNvPr>
          <p:cNvSpPr txBox="1"/>
          <p:nvPr/>
        </p:nvSpPr>
        <p:spPr>
          <a:xfrm>
            <a:off x="3907301" y="8468762"/>
            <a:ext cx="286423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fi-FI" sz="3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vasallii</a:t>
            </a:r>
            <a:endParaRPr kumimoji="0" lang="fi-FI" sz="3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fi-FI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(valta omalla läänityksellä)</a:t>
            </a:r>
          </a:p>
        </p:txBody>
      </p:sp>
      <p:cxnSp>
        <p:nvCxnSpPr>
          <p:cNvPr id="95" name="Suora nuoliyhdysviiva 94">
            <a:extLst>
              <a:ext uri="{FF2B5EF4-FFF2-40B4-BE49-F238E27FC236}">
                <a16:creationId xmlns:a16="http://schemas.microsoft.com/office/drawing/2014/main" id="{683B8639-F75A-406E-9677-CC73A35FDC6C}"/>
              </a:ext>
            </a:extLst>
          </p:cNvPr>
          <p:cNvCxnSpPr>
            <a:cxnSpLocks/>
          </p:cNvCxnSpPr>
          <p:nvPr/>
        </p:nvCxnSpPr>
        <p:spPr>
          <a:xfrm flipH="1" flipV="1">
            <a:off x="8386515" y="7023631"/>
            <a:ext cx="734835" cy="3942878"/>
          </a:xfrm>
          <a:prstGeom prst="straightConnector1">
            <a:avLst/>
          </a:prstGeom>
          <a:ln w="76200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uora nuoliyhdysviiva 99">
            <a:extLst>
              <a:ext uri="{FF2B5EF4-FFF2-40B4-BE49-F238E27FC236}">
                <a16:creationId xmlns:a16="http://schemas.microsoft.com/office/drawing/2014/main" id="{A89161D3-B5F9-4D00-8B17-160CDE843904}"/>
              </a:ext>
            </a:extLst>
          </p:cNvPr>
          <p:cNvCxnSpPr>
            <a:cxnSpLocks/>
          </p:cNvCxnSpPr>
          <p:nvPr/>
        </p:nvCxnSpPr>
        <p:spPr>
          <a:xfrm flipH="1" flipV="1">
            <a:off x="7172198" y="9981731"/>
            <a:ext cx="1235726" cy="1060247"/>
          </a:xfrm>
          <a:prstGeom prst="straightConnector1">
            <a:avLst/>
          </a:prstGeom>
          <a:ln w="76200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kstiruutu 102">
            <a:extLst>
              <a:ext uri="{FF2B5EF4-FFF2-40B4-BE49-F238E27FC236}">
                <a16:creationId xmlns:a16="http://schemas.microsoft.com/office/drawing/2014/main" id="{C6DBF94F-16C2-49B0-B04B-5C0B2D9416E5}"/>
              </a:ext>
            </a:extLst>
          </p:cNvPr>
          <p:cNvSpPr txBox="1"/>
          <p:nvPr/>
        </p:nvSpPr>
        <p:spPr>
          <a:xfrm>
            <a:off x="8054783" y="11309008"/>
            <a:ext cx="263652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3000" dirty="0">
                <a:latin typeface="Calibri" panose="020F0502020204030204" pitchFamily="34" charset="0"/>
                <a:cs typeface="Calibri" panose="020F0502020204030204" pitchFamily="34" charset="0"/>
              </a:rPr>
              <a:t>tarkat rajat</a:t>
            </a:r>
          </a:p>
        </p:txBody>
      </p:sp>
    </p:spTree>
    <p:extLst>
      <p:ext uri="{BB962C8B-B14F-4D97-AF65-F5344CB8AC3E}">
        <p14:creationId xmlns:p14="http://schemas.microsoft.com/office/powerpoint/2010/main" val="3970851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Miten valta keskittyi?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01" name="Google Shape;101;p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2" name="Google Shape;102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/>
          </a:p>
        </p:txBody>
      </p:sp>
      <p:sp>
        <p:nvSpPr>
          <p:cNvPr id="6" name="Tekstin paikkamerkki 2">
            <a:extLst>
              <a:ext uri="{FF2B5EF4-FFF2-40B4-BE49-F238E27FC236}">
                <a16:creationId xmlns:a16="http://schemas.microsoft.com/office/drawing/2014/main" id="{34F685DB-2848-40CC-9924-72E4DB9CBD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6400" y="3381377"/>
            <a:ext cx="21031199" cy="8145947"/>
          </a:xfrm>
        </p:spPr>
        <p:txBody>
          <a:bodyPr>
            <a:normAutofit/>
          </a:bodyPr>
          <a:lstStyle/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dirty="0"/>
              <a:t>Rahatalous elpyi keskiajalla.</a:t>
            </a:r>
          </a:p>
          <a:p>
            <a:pPr marL="1314450" lvl="1" indent="-857250">
              <a:spcBef>
                <a:spcPts val="2000"/>
              </a:spcBef>
              <a:buSzPts val="6000"/>
              <a:buFont typeface="Arial" panose="020B0604020202020204" pitchFamily="34" charset="0"/>
              <a:buChar char="•"/>
            </a:pPr>
            <a:r>
              <a:rPr lang="fi-FI" dirty="0"/>
              <a:t>maatalouden tehostuminen mahdollisti kaupan ja kaupunkien elpymisen</a:t>
            </a:r>
          </a:p>
          <a:p>
            <a:pPr marL="1314450" lvl="1" indent="-857250">
              <a:spcBef>
                <a:spcPts val="2000"/>
              </a:spcBef>
              <a:buSzPts val="6000"/>
              <a:buFont typeface="Arial" panose="020B0604020202020204" pitchFamily="34" charset="0"/>
              <a:buChar char="•"/>
            </a:pPr>
            <a:r>
              <a:rPr lang="fi-FI" dirty="0"/>
              <a:t>kuningas pystyi keräämään verotuloja kaupungeista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dirty="0"/>
              <a:t>1500-luvun löytöretket ja kolonialismi lisäsivät kuninkaiden varallisuutta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dirty="0"/>
              <a:t>Kuningas vaurastui ja pystyi rahoittamaan palkka-armeijan.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dirty="0"/>
              <a:t>Tuliasein varustetut palkka-armeijat tekivät ritarit tarpeettomiksi.</a:t>
            </a:r>
          </a:p>
        </p:txBody>
      </p:sp>
    </p:spTree>
    <p:extLst>
      <p:ext uri="{BB962C8B-B14F-4D97-AF65-F5344CB8AC3E}">
        <p14:creationId xmlns:p14="http://schemas.microsoft.com/office/powerpoint/2010/main" val="2795359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Miten valta keskittyi?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01" name="Google Shape;101;p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02" name="Google Shape;102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/>
          </a:p>
        </p:txBody>
      </p:sp>
      <p:sp>
        <p:nvSpPr>
          <p:cNvPr id="6" name="Tekstin paikkamerkki 2">
            <a:extLst>
              <a:ext uri="{FF2B5EF4-FFF2-40B4-BE49-F238E27FC236}">
                <a16:creationId xmlns:a16="http://schemas.microsoft.com/office/drawing/2014/main" id="{34F685DB-2848-40CC-9924-72E4DB9CBD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6400" y="3381377"/>
            <a:ext cx="21031199" cy="8145947"/>
          </a:xfrm>
        </p:spPr>
        <p:txBody>
          <a:bodyPr>
            <a:normAutofit/>
          </a:bodyPr>
          <a:lstStyle/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dirty="0"/>
              <a:t>Kuninkaat valtasivat takaisin läänityksinä antamiaan maa-alueita.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dirty="0"/>
              <a:t>Jatkuvat sodat mahdollistivat kovemman verotuksen ja vahvistivat keskushallintoa.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dirty="0"/>
              <a:t>Euroopan uskonsodat vahvistivat kuninkaan valta-asemaa: kenen maa, sen uskonto.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dirty="0"/>
              <a:t>Varallisuus mahdollisti virka-aatelin palkkaamisen.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dirty="0"/>
              <a:t>Valta keskittyi kuninkaille, minkä seurauksena itsevaltius yleistyi 1600-luvulla.</a:t>
            </a:r>
          </a:p>
        </p:txBody>
      </p:sp>
    </p:spTree>
    <p:extLst>
      <p:ext uri="{BB962C8B-B14F-4D97-AF65-F5344CB8AC3E}">
        <p14:creationId xmlns:p14="http://schemas.microsoft.com/office/powerpoint/2010/main" val="4069566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163</Words>
  <Application>Microsoft Office PowerPoint</Application>
  <PresentationFormat>Mukautettu</PresentationFormat>
  <Paragraphs>42</Paragraphs>
  <Slides>5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Office-teema</vt:lpstr>
      <vt:lpstr>14. Löytöretket siivittävät  Euroopan uuteen aikaan</vt:lpstr>
      <vt:lpstr>Tietoisku:  Vallan keskittyminen kuninkaille</vt:lpstr>
      <vt:lpstr>Kuninkaan vallan voimistuminen uudella ajalla</vt:lpstr>
      <vt:lpstr>Miten valta keskittyi?</vt:lpstr>
      <vt:lpstr>Miten valta keskittyi?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Keräilijöiden ja metsästäjien elämäntapa</dc:title>
  <dc:creator>karri</dc:creator>
  <cp:lastModifiedBy>karri</cp:lastModifiedBy>
  <cp:revision>42</cp:revision>
  <dcterms:created xsi:type="dcterms:W3CDTF">2020-11-30T15:53:58Z</dcterms:created>
  <dcterms:modified xsi:type="dcterms:W3CDTF">2021-01-25T14:50:10Z</dcterms:modified>
</cp:coreProperties>
</file>