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E8AE-5E12-4F48-BBD6-AAF408F54156}" type="datetimeFigureOut">
              <a:rPr lang="fi-FI" smtClean="0"/>
              <a:t>11.10.2018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BAD8-D42C-471B-A952-6A92EDAB1A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749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E8AE-5E12-4F48-BBD6-AAF408F54156}" type="datetimeFigureOut">
              <a:rPr lang="fi-FI" smtClean="0"/>
              <a:t>11.10.2018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BAD8-D42C-471B-A952-6A92EDAB1A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4920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E8AE-5E12-4F48-BBD6-AAF408F54156}" type="datetimeFigureOut">
              <a:rPr lang="fi-FI" smtClean="0"/>
              <a:t>11.10.2018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BAD8-D42C-471B-A952-6A92EDAB1A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810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E8AE-5E12-4F48-BBD6-AAF408F54156}" type="datetimeFigureOut">
              <a:rPr lang="fi-FI" smtClean="0"/>
              <a:t>11.10.2018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BAD8-D42C-471B-A952-6A92EDAB1A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511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E8AE-5E12-4F48-BBD6-AAF408F54156}" type="datetimeFigureOut">
              <a:rPr lang="fi-FI" smtClean="0"/>
              <a:t>11.10.2018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BAD8-D42C-471B-A952-6A92EDAB1A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420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E8AE-5E12-4F48-BBD6-AAF408F54156}" type="datetimeFigureOut">
              <a:rPr lang="fi-FI" smtClean="0"/>
              <a:t>11.10.2018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BAD8-D42C-471B-A952-6A92EDAB1A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122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E8AE-5E12-4F48-BBD6-AAF408F54156}" type="datetimeFigureOut">
              <a:rPr lang="fi-FI" smtClean="0"/>
              <a:t>11.10.2018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BAD8-D42C-471B-A952-6A92EDAB1A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6602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E8AE-5E12-4F48-BBD6-AAF408F54156}" type="datetimeFigureOut">
              <a:rPr lang="fi-FI" smtClean="0"/>
              <a:t>11.10.2018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BAD8-D42C-471B-A952-6A92EDAB1A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40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E8AE-5E12-4F48-BBD6-AAF408F54156}" type="datetimeFigureOut">
              <a:rPr lang="fi-FI" smtClean="0"/>
              <a:t>11.10.2018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BAD8-D42C-471B-A952-6A92EDAB1A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055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E8AE-5E12-4F48-BBD6-AAF408F54156}" type="datetimeFigureOut">
              <a:rPr lang="fi-FI" smtClean="0"/>
              <a:t>11.10.2018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BAD8-D42C-471B-A952-6A92EDAB1A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2765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E8AE-5E12-4F48-BBD6-AAF408F54156}" type="datetimeFigureOut">
              <a:rPr lang="fi-FI" smtClean="0"/>
              <a:t>11.10.2018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BAD8-D42C-471B-A952-6A92EDAB1A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880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2000"/>
            <a:lum/>
          </a:blip>
          <a:srcRect/>
          <a:stretch>
            <a:fillRect t="-57000" b="-5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FE8AE-5E12-4F48-BBD6-AAF408F54156}" type="datetimeFigureOut">
              <a:rPr lang="fi-FI" smtClean="0"/>
              <a:t>11.10.2018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CBAD8-D42C-471B-A952-6A92EDAB1A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028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ta.fi/avoinyliopisto/arkisto/sosiaalipsykologia/kulttuuri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Attraktio eli kiintymys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-läheisyyden kaipuu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038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 Edellytyksenä attraktion eli vetovoiman syntyminen yksilöiden välille </a:t>
            </a:r>
          </a:p>
          <a:p>
            <a:pPr marL="514350" indent="-514350">
              <a:buAutoNum type="arabicParenR"/>
            </a:pPr>
            <a:r>
              <a:rPr lang="fi-FI" dirty="0" smtClean="0"/>
              <a:t>toisen palkitsevuus</a:t>
            </a:r>
          </a:p>
          <a:p>
            <a:pPr marL="514350" indent="-514350">
              <a:buAutoNum type="arabicParenR"/>
            </a:pPr>
            <a:r>
              <a:rPr lang="fi-FI" dirty="0" smtClean="0"/>
              <a:t>fyysinen viehättävyys </a:t>
            </a:r>
          </a:p>
          <a:p>
            <a:pPr marL="514350" indent="-514350">
              <a:buAutoNum type="arabicParenR"/>
            </a:pPr>
            <a:r>
              <a:rPr lang="fi-FI" dirty="0" smtClean="0"/>
              <a:t>sosiaalinen taitavuus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825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Attraktioita lisäävät tekijät:</a:t>
            </a:r>
          </a:p>
          <a:p>
            <a:pPr marL="0" indent="0">
              <a:buNone/>
            </a:pPr>
            <a:r>
              <a:rPr lang="fi-FI" dirty="0" smtClean="0"/>
              <a:t>1)  fyysinen läheisyys </a:t>
            </a:r>
          </a:p>
          <a:p>
            <a:pPr marL="0" indent="0">
              <a:buNone/>
            </a:pPr>
            <a:r>
              <a:rPr lang="fi-FI" dirty="0" smtClean="0"/>
              <a:t>2) samankaltaisuus arvoissa, asenteissa, taustoissa </a:t>
            </a:r>
          </a:p>
          <a:p>
            <a:pPr marL="0" indent="0">
              <a:buNone/>
            </a:pPr>
            <a:r>
              <a:rPr lang="fi-FI" dirty="0" smtClean="0"/>
              <a:t>3) tarpeiden täydentävyys (George </a:t>
            </a:r>
            <a:r>
              <a:rPr lang="fi-FI" dirty="0" err="1" smtClean="0"/>
              <a:t>Homans</a:t>
            </a:r>
            <a:r>
              <a:rPr lang="fi-FI" dirty="0" smtClean="0"/>
              <a:t>: sosiaalisen vaihdannan teoria)</a:t>
            </a:r>
          </a:p>
        </p:txBody>
      </p:sp>
    </p:spTree>
    <p:extLst>
      <p:ext uri="{BB962C8B-B14F-4D97-AF65-F5344CB8AC3E}">
        <p14:creationId xmlns:p14="http://schemas.microsoft.com/office/powerpoint/2010/main" val="189575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3600" dirty="0" smtClean="0"/>
              <a:t>Liittymisen tarve</a:t>
            </a:r>
          </a:p>
          <a:p>
            <a:pPr marL="0" indent="0">
              <a:buNone/>
            </a:pPr>
            <a:r>
              <a:rPr lang="fi-FI" b="1" dirty="0" smtClean="0"/>
              <a:t>homeostaattinen selitysmalli</a:t>
            </a:r>
            <a:r>
              <a:rPr lang="fi-FI" dirty="0" smtClean="0"/>
              <a:t>: vaihtelemalla yksin- ja</a:t>
            </a:r>
          </a:p>
          <a:p>
            <a:pPr marL="0" indent="0">
              <a:buNone/>
            </a:pPr>
            <a:r>
              <a:rPr lang="fi-FI" dirty="0" smtClean="0"/>
              <a:t>yhdessäoloa etsitään tasapainoa</a:t>
            </a:r>
          </a:p>
          <a:p>
            <a:pPr marL="0" indent="0">
              <a:buNone/>
            </a:pPr>
            <a:r>
              <a:rPr lang="fi-FI" b="1" dirty="0" smtClean="0"/>
              <a:t>sosiaalisen vertailun teoria</a:t>
            </a:r>
            <a:r>
              <a:rPr lang="fi-FI" dirty="0" smtClean="0"/>
              <a:t>: saamme luotettavimman</a:t>
            </a:r>
          </a:p>
          <a:p>
            <a:pPr marL="0" indent="0">
              <a:buNone/>
            </a:pPr>
            <a:r>
              <a:rPr lang="fi-FI" dirty="0" smtClean="0"/>
              <a:t>tuloksen verrattaessa itseä ihmisiin, joilla on</a:t>
            </a:r>
          </a:p>
          <a:p>
            <a:pPr marL="0" indent="0">
              <a:buNone/>
            </a:pPr>
            <a:r>
              <a:rPr lang="fi-FI" dirty="0" smtClean="0"/>
              <a:t>samantapaisia kokemuksia</a:t>
            </a:r>
          </a:p>
          <a:p>
            <a:pPr marL="0" indent="0">
              <a:buNone/>
            </a:pPr>
            <a:r>
              <a:rPr lang="fi-FI" dirty="0" smtClean="0"/>
              <a:t>Huomioi muut liittymisen syyt!</a:t>
            </a:r>
          </a:p>
        </p:txBody>
      </p:sp>
    </p:spTree>
    <p:extLst>
      <p:ext uri="{BB962C8B-B14F-4D97-AF65-F5344CB8AC3E}">
        <p14:creationId xmlns:p14="http://schemas.microsoft.com/office/powerpoint/2010/main" val="279624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Sosiaalinen tuki </a:t>
            </a:r>
          </a:p>
          <a:p>
            <a:pPr marL="0" indent="0">
              <a:buNone/>
            </a:pPr>
            <a:r>
              <a:rPr lang="fi-FI" dirty="0" smtClean="0"/>
              <a:t>stressaavissa tilanteissa ihmiset pyrkivät saamaan sosiaalista tukea muilta vähentääkseen omaa ahdistustaan </a:t>
            </a:r>
          </a:p>
          <a:p>
            <a:pPr marL="0" indent="0">
              <a:buNone/>
            </a:pPr>
            <a:r>
              <a:rPr lang="fi-FI" dirty="0" smtClean="0"/>
              <a:t>1) </a:t>
            </a:r>
            <a:r>
              <a:rPr lang="fi-FI" b="1" dirty="0" smtClean="0"/>
              <a:t>emotionaalinen tuki </a:t>
            </a: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smtClean="0"/>
              <a:t>yksilö kokee olevansa rakastettu </a:t>
            </a:r>
          </a:p>
          <a:p>
            <a:pPr marL="0" indent="0">
              <a:buNone/>
            </a:pPr>
            <a:r>
              <a:rPr lang="fi-FI" dirty="0" smtClean="0"/>
              <a:t> 2) </a:t>
            </a:r>
            <a:r>
              <a:rPr lang="fi-FI" b="1" dirty="0" smtClean="0"/>
              <a:t>arvioimistuki</a:t>
            </a:r>
            <a:r>
              <a:rPr lang="fi-FI" dirty="0" smtClean="0"/>
              <a:t> </a:t>
            </a: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smtClean="0"/>
              <a:t>henkilö saa vertailukohteen, joka auttaa häntä arvottamaan asioita </a:t>
            </a:r>
          </a:p>
          <a:p>
            <a:pPr marL="0" indent="0">
              <a:buNone/>
            </a:pPr>
            <a:r>
              <a:rPr lang="fi-FI" dirty="0" smtClean="0"/>
              <a:t>3) </a:t>
            </a:r>
            <a:r>
              <a:rPr lang="fi-FI" b="1" dirty="0" smtClean="0"/>
              <a:t>tiedollinen tuki </a:t>
            </a:r>
            <a:r>
              <a:rPr lang="fi-FI" dirty="0" smtClean="0">
                <a:sym typeface="Wingdings" panose="05000000000000000000" pitchFamily="2" charset="2"/>
              </a:rPr>
              <a:t></a:t>
            </a:r>
            <a:r>
              <a:rPr lang="fi-FI" dirty="0" smtClean="0"/>
              <a:t>auttaa toimimaan tilanteissa järkevästi </a:t>
            </a:r>
          </a:p>
          <a:p>
            <a:pPr marL="0" indent="0">
              <a:buNone/>
            </a:pPr>
            <a:r>
              <a:rPr lang="fi-FI" dirty="0" smtClean="0"/>
              <a:t>4) </a:t>
            </a:r>
            <a:r>
              <a:rPr lang="fi-FI" b="1" dirty="0" smtClean="0"/>
              <a:t>välineellinen tuki </a:t>
            </a:r>
            <a:r>
              <a:rPr lang="fi-FI" dirty="0" smtClean="0">
                <a:sym typeface="Wingdings" panose="05000000000000000000" pitchFamily="2" charset="2"/>
              </a:rPr>
              <a:t></a:t>
            </a:r>
            <a:r>
              <a:rPr lang="fi-FI" dirty="0" smtClean="0"/>
              <a:t> esim. lastenhoitoapu, rahan lainaaminen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1362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4400" dirty="0" smtClean="0"/>
              <a:t>Yksinäisyys</a:t>
            </a:r>
          </a:p>
          <a:p>
            <a:r>
              <a:rPr lang="fi-FI" dirty="0" smtClean="0"/>
              <a:t>emotionaalinen (tunne kuulumattomuudesta, kumppanin puuttuminen)</a:t>
            </a:r>
          </a:p>
          <a:p>
            <a:r>
              <a:rPr lang="fi-FI" dirty="0" smtClean="0"/>
              <a:t>sosiaalinen (verkoston puuttuminen)</a:t>
            </a:r>
          </a:p>
        </p:txBody>
      </p:sp>
    </p:spTree>
    <p:extLst>
      <p:ext uri="{BB962C8B-B14F-4D97-AF65-F5344CB8AC3E}">
        <p14:creationId xmlns:p14="http://schemas.microsoft.com/office/powerpoint/2010/main" val="145359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 smtClean="0"/>
              <a:t>YSTÄVYYS</a:t>
            </a:r>
          </a:p>
          <a:p>
            <a:r>
              <a:rPr lang="fi-FI" dirty="0" smtClean="0"/>
              <a:t>tutustu sosiaalisen vaihdon teoriaan</a:t>
            </a:r>
          </a:p>
          <a:p>
            <a:r>
              <a:rPr lang="fi-FI" dirty="0" smtClean="0">
                <a:hlinkClick r:id="rId2"/>
              </a:rPr>
              <a:t>teoria</a:t>
            </a:r>
            <a:endParaRPr lang="fi-FI" dirty="0" smtClean="0"/>
          </a:p>
          <a:p>
            <a:r>
              <a:rPr lang="fi-FI" dirty="0"/>
              <a:t>Naisten ystävyys: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-</a:t>
            </a:r>
            <a:r>
              <a:rPr lang="fi-FI" dirty="0" err="1"/>
              <a:t>kehitty</a:t>
            </a:r>
            <a:r>
              <a:rPr lang="fi-FI" dirty="0"/>
              <a:t> usein niin, että keskustellaan ja kerrotaan asioita toiselle.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-Halaavat ja </a:t>
            </a:r>
            <a:r>
              <a:rPr lang="fi-FI" dirty="0" err="1"/>
              <a:t>kokettavat</a:t>
            </a:r>
            <a:r>
              <a:rPr lang="fi-FI" dirty="0"/>
              <a:t> toisiaan.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-Pyrkivät </a:t>
            </a:r>
            <a:r>
              <a:rPr lang="fi-FI" dirty="0" err="1"/>
              <a:t>yhteisymmärykseen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Miehet: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-</a:t>
            </a:r>
            <a:r>
              <a:rPr lang="fi-FI" dirty="0" err="1"/>
              <a:t>toisaaltaan</a:t>
            </a:r>
            <a:r>
              <a:rPr lang="fi-FI" dirty="0"/>
              <a:t> ystävystyvät helpommin yhteisten tekemisten parissa.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-Miehet kilpailevat keskenään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6498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158</Words>
  <Application>Microsoft Office PowerPoint</Application>
  <PresentationFormat>Laajakuva</PresentationFormat>
  <Paragraphs>30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Office-teema</vt:lpstr>
      <vt:lpstr>Attraktio eli kiintymys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Kotkan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Attraktio</dc:title>
  <dc:creator>Syrjäläinen Jarno Antero</dc:creator>
  <cp:lastModifiedBy>Syrjäläinen Jarno Antero</cp:lastModifiedBy>
  <cp:revision>5</cp:revision>
  <dcterms:created xsi:type="dcterms:W3CDTF">2018-10-11T08:37:20Z</dcterms:created>
  <dcterms:modified xsi:type="dcterms:W3CDTF">2018-10-11T08:55:16Z</dcterms:modified>
</cp:coreProperties>
</file>