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97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8C30-6017-4917-BC54-D580F6FE6803}" type="datetimeFigureOut">
              <a:rPr lang="fi-FI" smtClean="0"/>
              <a:t>14.4.2011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38613-0658-4ED6-BBC8-53553B5D5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0575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8C30-6017-4917-BC54-D580F6FE6803}" type="datetimeFigureOut">
              <a:rPr lang="fi-FI" smtClean="0"/>
              <a:t>14.4.2011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38613-0658-4ED6-BBC8-53553B5D5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8856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8C30-6017-4917-BC54-D580F6FE6803}" type="datetimeFigureOut">
              <a:rPr lang="fi-FI" smtClean="0"/>
              <a:t>14.4.2011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38613-0658-4ED6-BBC8-53553B5D5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0409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8C30-6017-4917-BC54-D580F6FE6803}" type="datetimeFigureOut">
              <a:rPr lang="fi-FI" smtClean="0"/>
              <a:t>14.4.2011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38613-0658-4ED6-BBC8-53553B5D5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8864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8C30-6017-4917-BC54-D580F6FE6803}" type="datetimeFigureOut">
              <a:rPr lang="fi-FI" smtClean="0"/>
              <a:t>14.4.2011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38613-0658-4ED6-BBC8-53553B5D5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6523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8C30-6017-4917-BC54-D580F6FE6803}" type="datetimeFigureOut">
              <a:rPr lang="fi-FI" smtClean="0"/>
              <a:t>14.4.2011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38613-0658-4ED6-BBC8-53553B5D5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6550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8C30-6017-4917-BC54-D580F6FE6803}" type="datetimeFigureOut">
              <a:rPr lang="fi-FI" smtClean="0"/>
              <a:t>14.4.2011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38613-0658-4ED6-BBC8-53553B5D5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6363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8C30-6017-4917-BC54-D580F6FE6803}" type="datetimeFigureOut">
              <a:rPr lang="fi-FI" smtClean="0"/>
              <a:t>14.4.2011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38613-0658-4ED6-BBC8-53553B5D5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5158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8C30-6017-4917-BC54-D580F6FE6803}" type="datetimeFigureOut">
              <a:rPr lang="fi-FI" smtClean="0"/>
              <a:t>14.4.2011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38613-0658-4ED6-BBC8-53553B5D5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7890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8C30-6017-4917-BC54-D580F6FE6803}" type="datetimeFigureOut">
              <a:rPr lang="fi-FI" smtClean="0"/>
              <a:t>14.4.2011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38613-0658-4ED6-BBC8-53553B5D5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7887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8C30-6017-4917-BC54-D580F6FE6803}" type="datetimeFigureOut">
              <a:rPr lang="fi-FI" smtClean="0"/>
              <a:t>14.4.2011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38613-0658-4ED6-BBC8-53553B5D5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91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E8C30-6017-4917-BC54-D580F6FE6803}" type="datetimeFigureOut">
              <a:rPr lang="fi-FI" smtClean="0"/>
              <a:t>14.4.2011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38613-0658-4ED6-BBC8-53553B5D5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3969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3600" dirty="0" smtClean="0">
                <a:latin typeface="Comic Sans MS" pitchFamily="66" charset="0"/>
                <a:cs typeface="Tahoma" pitchFamily="34" charset="0"/>
              </a:rPr>
              <a:t>1. KONDITIONAALI</a:t>
            </a:r>
            <a:endParaRPr lang="fi-FI" sz="3600" dirty="0">
              <a:latin typeface="Comic Sans MS" pitchFamily="66" charset="0"/>
              <a:cs typeface="Tahoma" pitchFamily="34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1"/>
                </a:solidFill>
                <a:latin typeface="Comic Sans MS" pitchFamily="66" charset="0"/>
              </a:rPr>
              <a:t>joku tekisi, jotain tapahtuisi</a:t>
            </a:r>
            <a:endParaRPr lang="fi-FI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558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What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would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you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do</a:t>
            </a:r>
            <a:r>
              <a:rPr lang="fi-FI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if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you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won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 a </a:t>
            </a: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million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euros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?</a:t>
            </a:r>
          </a:p>
          <a:p>
            <a:pPr marL="0" indent="0">
              <a:buNone/>
            </a:pPr>
            <a:r>
              <a:rPr lang="fi-FI" sz="2800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fi-FI" sz="2800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          </a:t>
            </a:r>
            <a:r>
              <a:rPr lang="fi-FI" sz="2400" i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tekisit			voittaisit</a:t>
            </a:r>
          </a:p>
          <a:p>
            <a:pPr marL="0" indent="0">
              <a:buNone/>
            </a:pP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I’d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travel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around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 the </a:t>
            </a: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world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pPr marL="0" indent="0">
              <a:buNone/>
            </a:pPr>
            <a:r>
              <a:rPr lang="fi-FI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i-FI" sz="2400" i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matkustaisin</a:t>
            </a:r>
          </a:p>
          <a:p>
            <a:pPr marL="0" indent="0">
              <a:buNone/>
            </a:pP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If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you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had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 the </a:t>
            </a: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chance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wouldn’t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you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buy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 a </a:t>
            </a: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house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?</a:t>
            </a:r>
          </a:p>
          <a:p>
            <a:pPr marL="0" indent="0">
              <a:buNone/>
            </a:pPr>
            <a:r>
              <a:rPr lang="fi-FI" sz="2800" i="1" dirty="0">
                <a:latin typeface="Tahoma" pitchFamily="34" charset="0"/>
                <a:cs typeface="Tahoma" pitchFamily="34" charset="0"/>
              </a:rPr>
              <a:t> </a:t>
            </a:r>
            <a:r>
              <a:rPr lang="fi-FI" sz="2800" i="1" dirty="0" smtClean="0">
                <a:latin typeface="Tahoma" pitchFamily="34" charset="0"/>
                <a:cs typeface="Tahoma" pitchFamily="34" charset="0"/>
              </a:rPr>
              <a:t>   </a:t>
            </a:r>
            <a:r>
              <a:rPr lang="fi-FI" sz="2400" i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sinulla olisi		etkö ostaisi</a:t>
            </a:r>
          </a:p>
          <a:p>
            <a:pPr marL="0" indent="0">
              <a:buNone/>
            </a:pPr>
            <a:r>
              <a:rPr lang="fi-FI" sz="2800" dirty="0" smtClean="0">
                <a:latin typeface="Tahoma" pitchFamily="34" charset="0"/>
                <a:cs typeface="Tahoma" pitchFamily="34" charset="0"/>
              </a:rPr>
              <a:t>I </a:t>
            </a: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could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 live </a:t>
            </a: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abroad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if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 I </a:t>
            </a:r>
            <a:r>
              <a:rPr lang="fi-FI" sz="2800" dirty="0" err="1" smtClean="0">
                <a:latin typeface="Tahoma" pitchFamily="34" charset="0"/>
                <a:cs typeface="Tahoma" pitchFamily="34" charset="0"/>
              </a:rPr>
              <a:t>wanted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pPr marL="0" indent="0">
              <a:buNone/>
            </a:pPr>
            <a:r>
              <a:rPr lang="fi-FI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fi-FI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i-FI" sz="2400" i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voisin asua                haluaisin</a:t>
            </a:r>
            <a:endParaRPr lang="fi-FI" sz="2400" i="1" dirty="0">
              <a:solidFill>
                <a:srgbClr val="0070C0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513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	</a:t>
            </a:r>
            <a:r>
              <a:rPr lang="fi-FI" sz="4000" b="1" dirty="0" err="1" smtClean="0">
                <a:solidFill>
                  <a:srgbClr val="7030A0"/>
                </a:solidFill>
              </a:rPr>
              <a:t>would</a:t>
            </a:r>
            <a:r>
              <a:rPr lang="fi-FI" sz="4000" b="1" dirty="0" smtClean="0">
                <a:solidFill>
                  <a:srgbClr val="7030A0"/>
                </a:solidFill>
              </a:rPr>
              <a:t> = - isi</a:t>
            </a:r>
          </a:p>
          <a:p>
            <a:pPr marL="0" indent="0">
              <a:buNone/>
            </a:pPr>
            <a:r>
              <a:rPr lang="fi-FI" sz="4000" b="1" dirty="0">
                <a:solidFill>
                  <a:srgbClr val="7030A0"/>
                </a:solidFill>
              </a:rPr>
              <a:t>	</a:t>
            </a:r>
            <a:r>
              <a:rPr lang="fi-FI" sz="4000" b="1" dirty="0" err="1" smtClean="0">
                <a:solidFill>
                  <a:srgbClr val="7030A0"/>
                </a:solidFill>
              </a:rPr>
              <a:t>could</a:t>
            </a:r>
            <a:r>
              <a:rPr lang="fi-FI" sz="4000" b="1" dirty="0" smtClean="0">
                <a:solidFill>
                  <a:srgbClr val="7030A0"/>
                </a:solidFill>
              </a:rPr>
              <a:t> = voisi</a:t>
            </a:r>
          </a:p>
          <a:p>
            <a:pPr marL="0" indent="0">
              <a:buNone/>
            </a:pPr>
            <a:r>
              <a:rPr lang="fi-FI" sz="4000" b="1" dirty="0">
                <a:solidFill>
                  <a:srgbClr val="7030A0"/>
                </a:solidFill>
              </a:rPr>
              <a:t>	</a:t>
            </a:r>
            <a:r>
              <a:rPr lang="fi-FI" sz="4000" b="1" dirty="0" err="1" smtClean="0">
                <a:solidFill>
                  <a:srgbClr val="7030A0"/>
                </a:solidFill>
              </a:rPr>
              <a:t>should</a:t>
            </a:r>
            <a:r>
              <a:rPr lang="fi-FI" sz="4000" b="1" dirty="0" smtClean="0">
                <a:solidFill>
                  <a:srgbClr val="7030A0"/>
                </a:solidFill>
              </a:rPr>
              <a:t> = pitäisi</a:t>
            </a:r>
          </a:p>
          <a:p>
            <a:pPr marL="0" indent="0">
              <a:buNone/>
            </a:pPr>
            <a:endParaRPr lang="fi-FI" sz="40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fi-FI" sz="4000" b="1" dirty="0" smtClean="0">
                <a:solidFill>
                  <a:srgbClr val="7030A0"/>
                </a:solidFill>
              </a:rPr>
              <a:t>I </a:t>
            </a:r>
            <a:r>
              <a:rPr lang="fi-FI" sz="4000" b="1" dirty="0" err="1" smtClean="0">
                <a:solidFill>
                  <a:srgbClr val="7030A0"/>
                </a:solidFill>
              </a:rPr>
              <a:t>would</a:t>
            </a:r>
            <a:r>
              <a:rPr lang="fi-FI" sz="4000" b="1" dirty="0" smtClean="0">
                <a:solidFill>
                  <a:srgbClr val="7030A0"/>
                </a:solidFill>
              </a:rPr>
              <a:t> = </a:t>
            </a:r>
            <a:r>
              <a:rPr lang="fi-FI" sz="4000" b="1" dirty="0" err="1" smtClean="0">
                <a:solidFill>
                  <a:srgbClr val="7030A0"/>
                </a:solidFill>
              </a:rPr>
              <a:t>I’d</a:t>
            </a:r>
            <a:endParaRPr lang="fi-FI" sz="4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fi-FI" sz="4000" b="1" dirty="0" smtClean="0">
                <a:solidFill>
                  <a:srgbClr val="7030A0"/>
                </a:solidFill>
              </a:rPr>
              <a:t>I </a:t>
            </a:r>
            <a:r>
              <a:rPr lang="fi-FI" sz="4000" b="1" dirty="0" err="1" smtClean="0">
                <a:solidFill>
                  <a:srgbClr val="7030A0"/>
                </a:solidFill>
              </a:rPr>
              <a:t>would</a:t>
            </a:r>
            <a:r>
              <a:rPr lang="fi-FI" sz="4000" b="1" dirty="0" smtClean="0">
                <a:solidFill>
                  <a:srgbClr val="7030A0"/>
                </a:solidFill>
              </a:rPr>
              <a:t> </a:t>
            </a:r>
            <a:r>
              <a:rPr lang="fi-FI" sz="4000" b="1" dirty="0" err="1" smtClean="0">
                <a:solidFill>
                  <a:srgbClr val="7030A0"/>
                </a:solidFill>
              </a:rPr>
              <a:t>like</a:t>
            </a:r>
            <a:r>
              <a:rPr lang="fi-FI" sz="4000" b="1" dirty="0" smtClean="0">
                <a:solidFill>
                  <a:srgbClr val="7030A0"/>
                </a:solidFill>
              </a:rPr>
              <a:t> to = </a:t>
            </a:r>
            <a:r>
              <a:rPr lang="fi-FI" sz="4000" b="1" dirty="0" err="1" smtClean="0">
                <a:solidFill>
                  <a:srgbClr val="7030A0"/>
                </a:solidFill>
              </a:rPr>
              <a:t>haluasin</a:t>
            </a:r>
            <a:endParaRPr lang="fi-FI" sz="4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19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fi-FI" sz="3200" dirty="0" smtClean="0">
                <a:latin typeface="Tahoma" pitchFamily="34" charset="0"/>
                <a:cs typeface="Tahoma" pitchFamily="34" charset="0"/>
              </a:rPr>
              <a:t>Muodostus:</a:t>
            </a:r>
            <a:endParaRPr lang="fi-FI" sz="32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i-FI" sz="3600" b="1" dirty="0" err="1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would</a:t>
            </a:r>
            <a:r>
              <a:rPr lang="fi-FI" sz="36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 + pääverbin perusmuoto</a:t>
            </a:r>
          </a:p>
          <a:p>
            <a:pPr marL="0" indent="0">
              <a:buNone/>
            </a:pPr>
            <a:endParaRPr lang="fi-FI" sz="3600" dirty="0"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fi-FI" dirty="0" smtClean="0">
                <a:latin typeface="Tahoma" pitchFamily="34" charset="0"/>
                <a:cs typeface="Tahoma" pitchFamily="34" charset="0"/>
              </a:rPr>
              <a:t>Kieltomuoto</a:t>
            </a:r>
          </a:p>
          <a:p>
            <a:pPr marL="0" indent="0" algn="ctr">
              <a:buNone/>
            </a:pPr>
            <a:r>
              <a:rPr lang="fi-FI" sz="3600" dirty="0">
                <a:latin typeface="Tahoma" pitchFamily="34" charset="0"/>
                <a:cs typeface="Tahoma" pitchFamily="34" charset="0"/>
              </a:rPr>
              <a:t>	</a:t>
            </a:r>
            <a:r>
              <a:rPr lang="fi-FI" sz="3600" b="1" dirty="0" err="1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wouldn’t</a:t>
            </a:r>
            <a:r>
              <a:rPr lang="fi-FI" sz="36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 + perusmuoto</a:t>
            </a:r>
          </a:p>
          <a:p>
            <a:pPr marL="0" indent="0">
              <a:buNone/>
            </a:pPr>
            <a:endParaRPr lang="fi-FI" dirty="0" smtClean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fi-FI" dirty="0" smtClean="0">
                <a:latin typeface="Tahoma" pitchFamily="34" charset="0"/>
                <a:cs typeface="Tahoma" pitchFamily="34" charset="0"/>
              </a:rPr>
              <a:t>Kysymys:</a:t>
            </a:r>
          </a:p>
          <a:p>
            <a:pPr marL="0" indent="0">
              <a:buNone/>
            </a:pPr>
            <a:endParaRPr lang="fi-FI" sz="3600" dirty="0"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fi-FI" sz="36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(K+) </a:t>
            </a:r>
            <a:r>
              <a:rPr lang="fi-FI" sz="3600" b="1" dirty="0" err="1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would</a:t>
            </a:r>
            <a:r>
              <a:rPr lang="fi-FI" sz="36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 + S + perusmuoto + M</a:t>
            </a:r>
            <a:endParaRPr lang="fi-FI" sz="3600" b="1" dirty="0">
              <a:solidFill>
                <a:srgbClr val="7030A0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702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fi-FI" u="sng" dirty="0" err="1" smtClean="0">
                <a:latin typeface="Tahoma" pitchFamily="34" charset="0"/>
                <a:cs typeface="Tahoma" pitchFamily="34" charset="0"/>
              </a:rPr>
              <a:t>if-lause</a:t>
            </a:r>
            <a:endParaRPr lang="fi-FI" u="sng" dirty="0" smtClean="0"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fi-FI" dirty="0"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fi-FI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verbi imperfektissä </a:t>
            </a:r>
          </a:p>
          <a:p>
            <a:pPr marL="0" indent="0">
              <a:buNone/>
            </a:pPr>
            <a:endParaRPr lang="fi-FI" dirty="0"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fi-FI" dirty="0" err="1" smtClean="0">
                <a:latin typeface="Tahoma" pitchFamily="34" charset="0"/>
                <a:cs typeface="Tahoma" pitchFamily="34" charset="0"/>
              </a:rPr>
              <a:t>If</a:t>
            </a:r>
            <a:r>
              <a:rPr lang="fi-FI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i-FI" dirty="0" err="1" smtClean="0">
                <a:latin typeface="Tahoma" pitchFamily="34" charset="0"/>
                <a:cs typeface="Tahoma" pitchFamily="34" charset="0"/>
              </a:rPr>
              <a:t>it</a:t>
            </a:r>
            <a:r>
              <a:rPr lang="fi-FI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i-FI" dirty="0" err="1" smtClean="0">
                <a:latin typeface="Tahoma" pitchFamily="34" charset="0"/>
                <a:cs typeface="Tahoma" pitchFamily="34" charset="0"/>
              </a:rPr>
              <a:t>didn’t</a:t>
            </a:r>
            <a:r>
              <a:rPr lang="fi-FI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i-FI" dirty="0" err="1" smtClean="0">
                <a:latin typeface="Tahoma" pitchFamily="34" charset="0"/>
                <a:cs typeface="Tahoma" pitchFamily="34" charset="0"/>
              </a:rPr>
              <a:t>rain</a:t>
            </a:r>
            <a:r>
              <a:rPr lang="fi-FI" dirty="0" smtClean="0">
                <a:latin typeface="Tahoma" pitchFamily="34" charset="0"/>
                <a:cs typeface="Tahoma" pitchFamily="34" charset="0"/>
              </a:rPr>
              <a:t> I </a:t>
            </a:r>
            <a:r>
              <a:rPr lang="fi-FI" dirty="0" err="1" smtClean="0">
                <a:latin typeface="Tahoma" pitchFamily="34" charset="0"/>
                <a:cs typeface="Tahoma" pitchFamily="34" charset="0"/>
              </a:rPr>
              <a:t>would</a:t>
            </a:r>
            <a:r>
              <a:rPr lang="fi-FI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i-FI" dirty="0" err="1" smtClean="0">
                <a:latin typeface="Tahoma" pitchFamily="34" charset="0"/>
                <a:cs typeface="Tahoma" pitchFamily="34" charset="0"/>
              </a:rPr>
              <a:t>go</a:t>
            </a:r>
            <a:r>
              <a:rPr lang="fi-FI" dirty="0" smtClean="0">
                <a:latin typeface="Tahoma" pitchFamily="34" charset="0"/>
                <a:cs typeface="Tahoma" pitchFamily="34" charset="0"/>
              </a:rPr>
              <a:t> out.</a:t>
            </a:r>
          </a:p>
          <a:p>
            <a:pPr marL="0" indent="0">
              <a:buNone/>
            </a:pPr>
            <a:r>
              <a:rPr lang="fi-FI" dirty="0" smtClean="0">
                <a:latin typeface="Tahoma" pitchFamily="34" charset="0"/>
                <a:cs typeface="Tahoma" pitchFamily="34" charset="0"/>
              </a:rPr>
              <a:t>I </a:t>
            </a:r>
            <a:r>
              <a:rPr lang="fi-FI" dirty="0" err="1" smtClean="0">
                <a:latin typeface="Tahoma" pitchFamily="34" charset="0"/>
                <a:cs typeface="Tahoma" pitchFamily="34" charset="0"/>
              </a:rPr>
              <a:t>would</a:t>
            </a:r>
            <a:r>
              <a:rPr lang="fi-FI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i-FI" dirty="0" err="1" smtClean="0">
                <a:latin typeface="Tahoma" pitchFamily="34" charset="0"/>
                <a:cs typeface="Tahoma" pitchFamily="34" charset="0"/>
              </a:rPr>
              <a:t>study</a:t>
            </a:r>
            <a:r>
              <a:rPr lang="fi-FI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fi-FI" dirty="0" err="1" smtClean="0">
                <a:latin typeface="Tahoma" pitchFamily="34" charset="0"/>
                <a:cs typeface="Tahoma" pitchFamily="34" charset="0"/>
              </a:rPr>
              <a:t>if</a:t>
            </a:r>
            <a:r>
              <a:rPr lang="fi-FI" dirty="0" smtClean="0">
                <a:latin typeface="Tahoma" pitchFamily="34" charset="0"/>
                <a:cs typeface="Tahoma" pitchFamily="34" charset="0"/>
              </a:rPr>
              <a:t> I </a:t>
            </a:r>
            <a:r>
              <a:rPr lang="fi-FI" dirty="0" err="1" smtClean="0">
                <a:latin typeface="Tahoma" pitchFamily="34" charset="0"/>
                <a:cs typeface="Tahoma" pitchFamily="34" charset="0"/>
              </a:rPr>
              <a:t>were</a:t>
            </a:r>
            <a:r>
              <a:rPr lang="fi-FI" dirty="0" smtClean="0">
                <a:latin typeface="Tahoma" pitchFamily="34" charset="0"/>
                <a:cs typeface="Tahoma" pitchFamily="34" charset="0"/>
              </a:rPr>
              <a:t>  </a:t>
            </a:r>
            <a:r>
              <a:rPr lang="fi-FI" dirty="0" err="1" smtClean="0">
                <a:latin typeface="Tahoma" pitchFamily="34" charset="0"/>
                <a:cs typeface="Tahoma" pitchFamily="34" charset="0"/>
              </a:rPr>
              <a:t>you</a:t>
            </a:r>
            <a:r>
              <a:rPr lang="fi-FI" dirty="0" smtClean="0">
                <a:latin typeface="Tahoma" pitchFamily="34" charset="0"/>
                <a:cs typeface="Tahoma" pitchFamily="34" charset="0"/>
              </a:rPr>
              <a:t>.</a:t>
            </a:r>
            <a:endParaRPr lang="fi-FI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666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48</Words>
  <Application>Microsoft Office PowerPoint</Application>
  <PresentationFormat>Näytössä katseltava diaesitys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Office-teema</vt:lpstr>
      <vt:lpstr>1. KONDITIONAALI</vt:lpstr>
      <vt:lpstr>PowerPoint-esitys</vt:lpstr>
      <vt:lpstr>PowerPoint-esitys</vt:lpstr>
      <vt:lpstr>Muodostus:</vt:lpstr>
      <vt:lpstr>PowerPoint-esitys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KONDITIONAALI</dc:title>
  <dc:creator>Sinikka Lyyra</dc:creator>
  <cp:lastModifiedBy>Sinikka Lyyra</cp:lastModifiedBy>
  <cp:revision>2</cp:revision>
  <dcterms:created xsi:type="dcterms:W3CDTF">2011-04-14T16:54:14Z</dcterms:created>
  <dcterms:modified xsi:type="dcterms:W3CDTF">2011-04-14T17:12:16Z</dcterms:modified>
</cp:coreProperties>
</file>