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fbbbae8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fbbbae8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fbbbae8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fbbbae8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fbbbae88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fbbbae88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fbbbae88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fbbbae88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7f5d4e3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7f5d4e3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274900" y="451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“Turvakävely”</a:t>
            </a:r>
            <a:endParaRPr/>
          </a:p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225825" y="2353400"/>
            <a:ext cx="8520600" cy="23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198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fi" sz="7142"/>
              <a:t>Kouluun tutustumista ja tietoiskuja</a:t>
            </a:r>
            <a:endParaRPr b="1" sz="7142"/>
          </a:p>
          <a:p>
            <a:pPr indent="-34198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fi" sz="7142"/>
              <a:t>Pienissä ryhmissä kierretään tehtäväpisteitä </a:t>
            </a:r>
            <a:endParaRPr b="1" sz="7142"/>
          </a:p>
          <a:p>
            <a:pPr indent="-34198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fi" sz="7142"/>
              <a:t>Ope antaa jokaiselle ryhmälle aloituspisteen</a:t>
            </a:r>
            <a:endParaRPr b="1" sz="7142"/>
          </a:p>
          <a:p>
            <a:pPr indent="-34198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fi" sz="7142"/>
              <a:t>Kulkekaa pisteet numerojärjestyksessä ohjepaperin mukaan ja tehkää tehtävät</a:t>
            </a:r>
            <a:endParaRPr b="1" sz="7142"/>
          </a:p>
          <a:p>
            <a:pPr indent="-34198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fi" sz="7142"/>
              <a:t>Kun koko kierros on tehty, palaa aloitusluokkaan!</a:t>
            </a:r>
            <a:endParaRPr b="1" sz="714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5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7727"/>
              <a:t>Kierroksen jälkeen tentti ;) </a:t>
            </a:r>
            <a:endParaRPr sz="77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350" y="586325"/>
            <a:ext cx="3295325" cy="21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Oikeita vastauksia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800"/>
              <a:t>Kokoontumispaikan taideteos on tehty </a:t>
            </a:r>
            <a:r>
              <a:rPr b="1" lang="fi" sz="2800"/>
              <a:t>1985</a:t>
            </a:r>
            <a:endParaRPr b="1"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Oikeita vastauksia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9450" y="1853850"/>
            <a:ext cx="7688700" cy="28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fi" sz="1704">
                <a:solidFill>
                  <a:srgbClr val="000000"/>
                </a:solidFill>
              </a:rPr>
              <a:t>Lajittelu: </a:t>
            </a:r>
            <a:endParaRPr b="1" sz="1704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fi" sz="1704">
                <a:solidFill>
                  <a:srgbClr val="000000"/>
                </a:solidFill>
              </a:rPr>
              <a:t>LASI 	</a:t>
            </a:r>
            <a:r>
              <a:rPr b="1" lang="fi" sz="1704">
                <a:solidFill>
                  <a:srgbClr val="000000"/>
                </a:solidFill>
                <a:highlight>
                  <a:srgbClr val="FFE599"/>
                </a:highlight>
              </a:rPr>
              <a:t>B, G</a:t>
            </a:r>
            <a:r>
              <a:rPr b="1" lang="fi" sz="1704">
                <a:solidFill>
                  <a:srgbClr val="000000"/>
                </a:solidFill>
              </a:rPr>
              <a:t> (Ei juomalasia, peiliä tai ikkunalasia)</a:t>
            </a:r>
            <a:endParaRPr b="1" sz="1704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fi" sz="1704">
                <a:solidFill>
                  <a:srgbClr val="000000"/>
                </a:solidFill>
              </a:rPr>
              <a:t>METALLI </a:t>
            </a:r>
            <a:r>
              <a:rPr b="1" lang="fi" sz="1704">
                <a:solidFill>
                  <a:srgbClr val="000000"/>
                </a:solidFill>
                <a:highlight>
                  <a:srgbClr val="FFE599"/>
                </a:highlight>
              </a:rPr>
              <a:t>H </a:t>
            </a:r>
            <a:r>
              <a:rPr b="1" lang="fi" sz="1704">
                <a:solidFill>
                  <a:srgbClr val="000000"/>
                </a:solidFill>
              </a:rPr>
              <a:t>(Metallin kierrätys on erityisen kannattavaa!)</a:t>
            </a:r>
            <a:endParaRPr b="1" sz="1704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fi" sz="1704">
                <a:solidFill>
                  <a:srgbClr val="000000"/>
                </a:solidFill>
              </a:rPr>
              <a:t>BIO		</a:t>
            </a:r>
            <a:r>
              <a:rPr b="1" lang="fi" sz="1704">
                <a:solidFill>
                  <a:srgbClr val="000000"/>
                </a:solidFill>
                <a:highlight>
                  <a:srgbClr val="FFE599"/>
                </a:highlight>
              </a:rPr>
              <a:t>C, D</a:t>
            </a:r>
            <a:r>
              <a:rPr b="1" lang="fi" sz="1704">
                <a:solidFill>
                  <a:srgbClr val="000000"/>
                </a:solidFill>
              </a:rPr>
              <a:t> (Biojäte sekajätteessä kuormittaa jätteen jatkokäsittelyä.)</a:t>
            </a:r>
            <a:endParaRPr b="1" sz="1704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fi" sz="1704">
                <a:solidFill>
                  <a:srgbClr val="000000"/>
                </a:solidFill>
              </a:rPr>
              <a:t>MUOVI	</a:t>
            </a:r>
            <a:r>
              <a:rPr b="1" lang="fi" sz="1704">
                <a:solidFill>
                  <a:srgbClr val="000000"/>
                </a:solidFill>
                <a:highlight>
                  <a:srgbClr val="FFE599"/>
                </a:highlight>
              </a:rPr>
              <a:t>A, J, L, M, N</a:t>
            </a:r>
            <a:r>
              <a:rPr b="1" lang="fi" sz="1704">
                <a:solidFill>
                  <a:srgbClr val="000000"/>
                </a:solidFill>
              </a:rPr>
              <a:t> (Huuhtele likaiset pakkaukset!)</a:t>
            </a:r>
            <a:endParaRPr b="1" sz="1704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fi" sz="1704">
                <a:solidFill>
                  <a:srgbClr val="000000"/>
                </a:solidFill>
              </a:rPr>
              <a:t>SEKAJÄTE	</a:t>
            </a:r>
            <a:r>
              <a:rPr b="1" lang="fi" sz="1704">
                <a:solidFill>
                  <a:srgbClr val="000000"/>
                </a:solidFill>
                <a:highlight>
                  <a:srgbClr val="FFD966"/>
                </a:highlight>
              </a:rPr>
              <a:t>E, F</a:t>
            </a:r>
            <a:r>
              <a:rPr b="1" lang="fi" sz="1704">
                <a:solidFill>
                  <a:srgbClr val="000000"/>
                </a:solidFill>
              </a:rPr>
              <a:t> (Likaiset pakkaukset ja kertakäyttöastiat kuuluvat tänne!)</a:t>
            </a:r>
            <a:endParaRPr b="1" sz="1704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b="1" lang="fi" sz="1704">
                <a:solidFill>
                  <a:srgbClr val="000000"/>
                </a:solidFill>
              </a:rPr>
              <a:t>MUU 	</a:t>
            </a:r>
            <a:r>
              <a:rPr b="1" lang="fi" sz="1704">
                <a:solidFill>
                  <a:srgbClr val="000000"/>
                </a:solidFill>
                <a:highlight>
                  <a:srgbClr val="FFD966"/>
                </a:highlight>
              </a:rPr>
              <a:t>I, K, O</a:t>
            </a:r>
            <a:r>
              <a:rPr b="1" lang="fi" sz="1704">
                <a:solidFill>
                  <a:srgbClr val="000000"/>
                </a:solidFill>
              </a:rPr>
              <a:t> (Paperille, kartongille ja pantillisille tölkeille on oma keräyspiste!)</a:t>
            </a:r>
            <a:endParaRPr b="1" sz="17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Ensisammutus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729450" y="1807450"/>
            <a:ext cx="7688700" cy="32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fi" sz="1865">
                <a:solidFill>
                  <a:schemeClr val="dk1"/>
                </a:solidFill>
              </a:rPr>
              <a:t>Oikeat vastaukset (numerot tehtävämonisteen pohjapiirroksessa)</a:t>
            </a:r>
            <a:endParaRPr b="1" sz="1865">
              <a:solidFill>
                <a:schemeClr val="dk1"/>
              </a:solidFill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65"/>
              <a:buAutoNum type="arabicPeriod"/>
            </a:pPr>
            <a:r>
              <a:rPr lang="fi" sz="1865">
                <a:solidFill>
                  <a:schemeClr val="dk1"/>
                </a:solidFill>
              </a:rPr>
              <a:t>paloilmoitin</a:t>
            </a:r>
            <a:endParaRPr sz="1865">
              <a:solidFill>
                <a:schemeClr val="dk1"/>
              </a:solidFill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5"/>
              <a:buAutoNum type="arabicPeriod"/>
            </a:pPr>
            <a:r>
              <a:rPr lang="fi" sz="1865">
                <a:solidFill>
                  <a:schemeClr val="dk1"/>
                </a:solidFill>
              </a:rPr>
              <a:t>sammutuspeite</a:t>
            </a:r>
            <a:endParaRPr sz="1865">
              <a:solidFill>
                <a:schemeClr val="dk1"/>
              </a:solidFill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5"/>
              <a:buAutoNum type="arabicPeriod"/>
            </a:pPr>
            <a:r>
              <a:rPr lang="fi" sz="1865">
                <a:solidFill>
                  <a:schemeClr val="dk1"/>
                </a:solidFill>
              </a:rPr>
              <a:t>paloilmoitin</a:t>
            </a:r>
            <a:endParaRPr sz="1865">
              <a:solidFill>
                <a:schemeClr val="dk1"/>
              </a:solidFill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5"/>
              <a:buAutoNum type="arabicPeriod"/>
            </a:pPr>
            <a:r>
              <a:rPr lang="fi" sz="1865">
                <a:solidFill>
                  <a:schemeClr val="dk1"/>
                </a:solidFill>
              </a:rPr>
              <a:t>jauhesammutin</a:t>
            </a:r>
            <a:endParaRPr sz="1865">
              <a:solidFill>
                <a:schemeClr val="dk1"/>
              </a:solidFill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5"/>
              <a:buAutoNum type="arabicPeriod"/>
            </a:pPr>
            <a:r>
              <a:rPr lang="fi" sz="1865">
                <a:solidFill>
                  <a:schemeClr val="dk1"/>
                </a:solidFill>
              </a:rPr>
              <a:t>pikapaloposti</a:t>
            </a:r>
            <a:endParaRPr sz="1865">
              <a:solidFill>
                <a:schemeClr val="dk1"/>
              </a:solidFill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5"/>
              <a:buAutoNum type="arabicPeriod"/>
            </a:pPr>
            <a:r>
              <a:rPr lang="fi" sz="1865">
                <a:solidFill>
                  <a:schemeClr val="dk1"/>
                </a:solidFill>
              </a:rPr>
              <a:t>paloilmoitin</a:t>
            </a:r>
            <a:endParaRPr sz="1865">
              <a:solidFill>
                <a:schemeClr val="dk1"/>
              </a:solidFill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5"/>
              <a:buAutoNum type="arabicPeriod"/>
            </a:pPr>
            <a:r>
              <a:rPr lang="fi" sz="1865">
                <a:solidFill>
                  <a:schemeClr val="dk1"/>
                </a:solidFill>
              </a:rPr>
              <a:t>jauhesammutin</a:t>
            </a:r>
            <a:endParaRPr sz="1865">
              <a:solidFill>
                <a:schemeClr val="dk1"/>
              </a:solidFill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5"/>
              <a:buAutoNum type="arabicPeriod"/>
            </a:pPr>
            <a:r>
              <a:rPr lang="fi" sz="1865">
                <a:solidFill>
                  <a:schemeClr val="dk1"/>
                </a:solidFill>
              </a:rPr>
              <a:t>jauhesammutin</a:t>
            </a:r>
            <a:endParaRPr sz="1865">
              <a:solidFill>
                <a:schemeClr val="dk1"/>
              </a:solidFill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5"/>
              <a:buAutoNum type="arabicPeriod"/>
            </a:pPr>
            <a:r>
              <a:rPr lang="fi" sz="1865">
                <a:solidFill>
                  <a:schemeClr val="dk1"/>
                </a:solidFill>
              </a:rPr>
              <a:t>pikapaloposti</a:t>
            </a:r>
            <a:endParaRPr sz="1865">
              <a:solidFill>
                <a:schemeClr val="dk1"/>
              </a:solidFill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5"/>
              <a:buAutoNum type="arabicPeriod"/>
            </a:pPr>
            <a:r>
              <a:rPr lang="fi" sz="1865">
                <a:solidFill>
                  <a:schemeClr val="dk1"/>
                </a:solidFill>
              </a:rPr>
              <a:t>paloilmoitin</a:t>
            </a:r>
            <a:endParaRPr sz="186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65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/>
              <a:t>Kahoot!</a:t>
            </a:r>
            <a:endParaRPr sz="3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250" y="2113700"/>
            <a:ext cx="2289751" cy="294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7599" y="1437950"/>
            <a:ext cx="3855875" cy="28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00" y="1617175"/>
            <a:ext cx="8277799" cy="21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