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425" r:id="rId3"/>
    <p:sldId id="415" r:id="rId4"/>
    <p:sldId id="416" r:id="rId5"/>
    <p:sldId id="417" r:id="rId6"/>
    <p:sldId id="418" r:id="rId7"/>
    <p:sldId id="419" r:id="rId8"/>
    <p:sldId id="420" r:id="rId9"/>
    <p:sldId id="421" r:id="rId10"/>
    <p:sldId id="422" r:id="rId11"/>
    <p:sldId id="423" r:id="rId12"/>
  </p:sldIdLst>
  <p:sldSz cx="9144000" cy="6858000" type="screen4x3"/>
  <p:notesSz cx="6805613" cy="99441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A2BF"/>
    <a:srgbClr val="EDF4A6"/>
    <a:srgbClr val="EF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Normaali tyyli 4 - Korost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Ei tyyliä, ei ruudukko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E3E02-AC97-42AB-B009-E9364F63CFD6}" type="datetimeFigureOut">
              <a:rPr lang="fi-FI" smtClean="0"/>
              <a:t>1.2.2017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8CC5F-F668-47D7-8588-CEBF8E4AA61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9633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7DE51-5EFA-9B4E-98E0-2CEB9A718E90}" type="datetimeFigureOut">
              <a:rPr lang="fi-FI" smtClean="0"/>
              <a:t>1.2.2017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A1853-4550-5C45-914E-2B3E13C2E8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2253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A1853-4550-5C45-914E-2B3E13C2E83A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6973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Nämäkin on vaihtoehtoisesti jaettu useammalle dialle seuraavissa.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A1853-4550-5C45-914E-2B3E13C2E83A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9146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F8972914-A56F-45CE-848E-3708FD71E42D}" type="slidenum">
              <a:rPr lang="fi-FI" altLang="fi-FI" smtClean="0">
                <a:latin typeface="Arial" panose="020B0604020202020204" pitchFamily="34" charset="0"/>
              </a:rPr>
              <a:pPr/>
              <a:t>7</a:t>
            </a:fld>
            <a:endParaRPr lang="fi-FI" altLang="fi-FI" smtClean="0">
              <a:latin typeface="Arial" panose="020B0604020202020204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 smtClean="0"/>
          </a:p>
        </p:txBody>
      </p:sp>
    </p:spTree>
    <p:extLst>
      <p:ext uri="{BB962C8B-B14F-4D97-AF65-F5344CB8AC3E}">
        <p14:creationId xmlns:p14="http://schemas.microsoft.com/office/powerpoint/2010/main" val="3960477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F3EEEB75-10C1-4DB7-A7A6-1CC369A6D771}" type="slidenum">
              <a:rPr lang="fi-FI" altLang="fi-FI" smtClean="0">
                <a:latin typeface="Arial" panose="020B0604020202020204" pitchFamily="34" charset="0"/>
              </a:rPr>
              <a:pPr/>
              <a:t>8</a:t>
            </a:fld>
            <a:endParaRPr lang="fi-FI" altLang="fi-FI" smtClean="0"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 smtClean="0"/>
          </a:p>
        </p:txBody>
      </p:sp>
    </p:spTree>
    <p:extLst>
      <p:ext uri="{BB962C8B-B14F-4D97-AF65-F5344CB8AC3E}">
        <p14:creationId xmlns:p14="http://schemas.microsoft.com/office/powerpoint/2010/main" val="593535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99F6EB9E-39E7-429F-8721-EF155F450441}" type="slidenum">
              <a:rPr lang="fi-FI" altLang="fi-FI" smtClean="0">
                <a:latin typeface="Arial" panose="020B0604020202020204" pitchFamily="34" charset="0"/>
              </a:rPr>
              <a:pPr/>
              <a:t>9</a:t>
            </a:fld>
            <a:endParaRPr lang="fi-FI" altLang="fi-FI" smtClean="0"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 smtClean="0"/>
          </a:p>
        </p:txBody>
      </p:sp>
    </p:spTree>
    <p:extLst>
      <p:ext uri="{BB962C8B-B14F-4D97-AF65-F5344CB8AC3E}">
        <p14:creationId xmlns:p14="http://schemas.microsoft.com/office/powerpoint/2010/main" val="2960596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884752E2-5866-4EE7-B5A4-0E6FE2EE4B64}" type="slidenum">
              <a:rPr lang="fi-FI" altLang="fi-FI" smtClean="0">
                <a:latin typeface="Arial" panose="020B0604020202020204" pitchFamily="34" charset="0"/>
              </a:rPr>
              <a:pPr/>
              <a:t>10</a:t>
            </a:fld>
            <a:endParaRPr lang="fi-FI" altLang="fi-FI" smtClean="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 smtClean="0"/>
          </a:p>
        </p:txBody>
      </p:sp>
    </p:spTree>
    <p:extLst>
      <p:ext uri="{BB962C8B-B14F-4D97-AF65-F5344CB8AC3E}">
        <p14:creationId xmlns:p14="http://schemas.microsoft.com/office/powerpoint/2010/main" val="3259411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98DAA08A-69C7-4D94-BA8B-91BF498BC711}" type="slidenum">
              <a:rPr lang="fi-FI" altLang="fi-FI" smtClean="0">
                <a:latin typeface="Arial" panose="020B0604020202020204" pitchFamily="34" charset="0"/>
              </a:rPr>
              <a:pPr/>
              <a:t>11</a:t>
            </a:fld>
            <a:endParaRPr lang="fi-FI" altLang="fi-FI" smtClean="0">
              <a:latin typeface="Arial" panose="020B0604020202020204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 smtClean="0"/>
          </a:p>
        </p:txBody>
      </p:sp>
    </p:spTree>
    <p:extLst>
      <p:ext uri="{BB962C8B-B14F-4D97-AF65-F5344CB8AC3E}">
        <p14:creationId xmlns:p14="http://schemas.microsoft.com/office/powerpoint/2010/main" val="2148394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1.2.2017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1697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1.2.2017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204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1.2.2017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371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sigths_kielioppidi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baseline="0">
                <a:solidFill>
                  <a:schemeClr val="accent1"/>
                </a:solidFill>
              </a:defRPr>
            </a:lvl1pPr>
          </a:lstStyle>
          <a:p>
            <a:r>
              <a:rPr lang="fi-FI" dirty="0" smtClean="0"/>
              <a:t>Dian otsikko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>
              <a:defRPr i="1"/>
            </a:lvl3pPr>
          </a:lstStyle>
          <a:p>
            <a:pPr lvl="0"/>
            <a:r>
              <a:rPr lang="fi-FI" dirty="0" smtClean="0"/>
              <a:t>Alaotsikko</a:t>
            </a:r>
          </a:p>
          <a:p>
            <a:pPr lvl="1"/>
            <a:r>
              <a:rPr lang="fi-FI" dirty="0" smtClean="0"/>
              <a:t>Teoria ja esimerkkilause englanniksi</a:t>
            </a:r>
          </a:p>
          <a:p>
            <a:pPr lvl="2"/>
            <a:r>
              <a:rPr lang="fi-FI" dirty="0" smtClean="0"/>
              <a:t>suomennos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1.2.2017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0659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1.2.2017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628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1.2.2017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791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1.2.2017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2370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1.2.2017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71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1.2.2017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1783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1.2.2017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746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1.2.2017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2364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4486C-9C7B-45EB-917C-9C9BF5AC2523}" type="datetimeFigureOut">
              <a:rPr lang="fi-FI" smtClean="0"/>
              <a:t>1.2.2017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558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849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8291" y="692696"/>
            <a:ext cx="8147248" cy="988103"/>
          </a:xfrm>
        </p:spPr>
        <p:txBody>
          <a:bodyPr>
            <a:normAutofit/>
          </a:bodyPr>
          <a:lstStyle/>
          <a:p>
            <a:pPr algn="l"/>
            <a:r>
              <a:rPr lang="fi-FI" altLang="fi-FI" sz="3600" dirty="0" smtClean="0"/>
              <a:t>TÄYTYY, VARMAANKIN = MUST (ARVELU)</a:t>
            </a:r>
            <a:endParaRPr lang="fi-FI" altLang="fi-FI" sz="2800" dirty="0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58291" y="1556791"/>
            <a:ext cx="8459787" cy="4868739"/>
          </a:xfrm>
        </p:spPr>
        <p:txBody>
          <a:bodyPr rtlCol="0">
            <a:normAutofit/>
          </a:bodyPr>
          <a:lstStyle/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fi-FI" altLang="fi-FI" sz="2400" dirty="0" smtClean="0">
                <a:solidFill>
                  <a:schemeClr val="tx2"/>
                </a:solidFill>
              </a:rPr>
              <a:t>Kun käytetään sanaa </a:t>
            </a:r>
            <a:r>
              <a:rPr lang="fi-FI" altLang="fi-FI" sz="2400" i="1" dirty="0" smtClean="0">
                <a:solidFill>
                  <a:schemeClr val="tx2"/>
                </a:solidFill>
              </a:rPr>
              <a:t>’</a:t>
            </a:r>
            <a:r>
              <a:rPr lang="fi-FI" altLang="fi-FI" sz="2400" i="1" dirty="0" err="1" smtClean="0">
                <a:solidFill>
                  <a:schemeClr val="tx2"/>
                </a:solidFill>
              </a:rPr>
              <a:t>must</a:t>
            </a:r>
            <a:r>
              <a:rPr lang="fi-FI" altLang="fi-FI" sz="2400" dirty="0">
                <a:solidFill>
                  <a:schemeClr val="tx2"/>
                </a:solidFill>
              </a:rPr>
              <a:t>’ </a:t>
            </a:r>
            <a:r>
              <a:rPr lang="fi-FI" altLang="fi-FI" sz="2400" dirty="0" smtClean="0">
                <a:solidFill>
                  <a:schemeClr val="tx2"/>
                </a:solidFill>
              </a:rPr>
              <a:t>ilmaisemaan </a:t>
            </a:r>
            <a:r>
              <a:rPr lang="fi-FI" altLang="fi-FI" sz="2400" dirty="0">
                <a:solidFill>
                  <a:schemeClr val="tx2"/>
                </a:solidFill>
              </a:rPr>
              <a:t>puhujan </a:t>
            </a:r>
            <a:r>
              <a:rPr lang="fi-FI" altLang="fi-FI" sz="2400" dirty="0" smtClean="0">
                <a:solidFill>
                  <a:schemeClr val="tx2"/>
                </a:solidFill>
              </a:rPr>
              <a:t>arvelua, ei voida käyttää sanaa </a:t>
            </a:r>
            <a:r>
              <a:rPr lang="fi-FI" altLang="fi-FI" sz="2400" i="1" dirty="0">
                <a:solidFill>
                  <a:schemeClr val="tx2"/>
                </a:solidFill>
              </a:rPr>
              <a:t>’</a:t>
            </a:r>
            <a:r>
              <a:rPr lang="fi-FI" altLang="fi-FI" sz="2400" i="1" dirty="0" err="1">
                <a:solidFill>
                  <a:schemeClr val="tx2"/>
                </a:solidFill>
              </a:rPr>
              <a:t>have</a:t>
            </a:r>
            <a:r>
              <a:rPr lang="fi-FI" altLang="fi-FI" sz="2400" dirty="0">
                <a:solidFill>
                  <a:schemeClr val="tx2"/>
                </a:solidFill>
              </a:rPr>
              <a:t> </a:t>
            </a:r>
            <a:r>
              <a:rPr lang="fi-FI" altLang="fi-FI" sz="2400" i="1" dirty="0">
                <a:solidFill>
                  <a:schemeClr val="tx2"/>
                </a:solidFill>
              </a:rPr>
              <a:t>to</a:t>
            </a:r>
            <a:r>
              <a:rPr lang="fi-FI" altLang="fi-FI" sz="2400" dirty="0">
                <a:solidFill>
                  <a:schemeClr val="tx2"/>
                </a:solidFill>
              </a:rPr>
              <a:t>’ </a:t>
            </a:r>
            <a:r>
              <a:rPr lang="fi-FI" altLang="fi-FI" sz="2400" dirty="0" smtClean="0">
                <a:solidFill>
                  <a:schemeClr val="tx2"/>
                </a:solidFill>
              </a:rPr>
              <a:t>(= pakko)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fi-FI" altLang="fi-FI" sz="1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i-FI" altLang="fi-FI" b="1" dirty="0" smtClean="0"/>
              <a:t>NYKYHETKI: </a:t>
            </a:r>
            <a:r>
              <a:rPr lang="fi-FI" altLang="fi-FI" b="1" dirty="0" smtClean="0">
                <a:solidFill>
                  <a:schemeClr val="bg1">
                    <a:lumMod val="50000"/>
                  </a:schemeClr>
                </a:solidFill>
              </a:rPr>
              <a:t>MUST </a:t>
            </a:r>
            <a:r>
              <a:rPr lang="fi-FI" altLang="fi-FI" b="1" dirty="0">
                <a:solidFill>
                  <a:schemeClr val="bg1">
                    <a:lumMod val="50000"/>
                  </a:schemeClr>
                </a:solidFill>
              </a:rPr>
              <a:t>+ PERUSMUOTO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i-FI" altLang="fi-FI" b="1" dirty="0"/>
              <a:t>MENNYT </a:t>
            </a:r>
            <a:r>
              <a:rPr lang="fi-FI" altLang="fi-FI" b="1" dirty="0" smtClean="0"/>
              <a:t>AIKA:</a:t>
            </a:r>
            <a:r>
              <a:rPr lang="fi-FI" altLang="fi-FI" b="1" dirty="0"/>
              <a:t> </a:t>
            </a:r>
            <a:r>
              <a:rPr lang="fi-FI" altLang="fi-FI" b="1" dirty="0" smtClean="0">
                <a:solidFill>
                  <a:schemeClr val="bg1">
                    <a:lumMod val="50000"/>
                  </a:schemeClr>
                </a:solidFill>
              </a:rPr>
              <a:t>MUST </a:t>
            </a:r>
            <a:r>
              <a:rPr lang="fi-FI" altLang="fi-FI" b="1" dirty="0">
                <a:solidFill>
                  <a:schemeClr val="bg1">
                    <a:lumMod val="50000"/>
                  </a:schemeClr>
                </a:solidFill>
              </a:rPr>
              <a:t>+ HAVE + </a:t>
            </a:r>
            <a:r>
              <a:rPr lang="fi-FI" altLang="fi-FI" b="1" dirty="0" smtClean="0">
                <a:solidFill>
                  <a:schemeClr val="bg1">
                    <a:lumMod val="50000"/>
                  </a:schemeClr>
                </a:solidFill>
              </a:rPr>
              <a:t>3.MUOTO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fi-FI" altLang="fi-FI" sz="14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i-FI" altLang="fi-FI" sz="2200" dirty="0"/>
              <a:t>Sen tarinan täytyy olla todella vanha</a:t>
            </a:r>
            <a:r>
              <a:rPr lang="fi-FI" altLang="fi-FI" sz="2200" dirty="0" smtClean="0"/>
              <a:t>.</a:t>
            </a:r>
            <a:endParaRPr lang="fi-FI" altLang="fi-FI" sz="2200" dirty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i-FI" altLang="fi-FI" sz="2200" dirty="0"/>
              <a:t>	</a:t>
            </a:r>
            <a:r>
              <a:rPr lang="fi-FI" altLang="fi-FI" sz="2200" dirty="0" smtClean="0"/>
              <a:t>	</a:t>
            </a:r>
            <a:r>
              <a:rPr lang="fi-FI" altLang="fi-FI" sz="2200" i="1" dirty="0" err="1" smtClean="0">
                <a:solidFill>
                  <a:schemeClr val="bg1">
                    <a:lumMod val="50000"/>
                  </a:schemeClr>
                </a:solidFill>
              </a:rPr>
              <a:t>That</a:t>
            </a:r>
            <a:r>
              <a:rPr lang="fi-FI" altLang="fi-FI" sz="22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200" i="1" dirty="0" err="1">
                <a:solidFill>
                  <a:schemeClr val="bg1">
                    <a:lumMod val="50000"/>
                  </a:schemeClr>
                </a:solidFill>
              </a:rPr>
              <a:t>story</a:t>
            </a:r>
            <a:r>
              <a:rPr lang="fi-FI" altLang="fi-FI" sz="22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200" i="1" u="sng" dirty="0" err="1">
                <a:solidFill>
                  <a:schemeClr val="bg1">
                    <a:lumMod val="50000"/>
                  </a:schemeClr>
                </a:solidFill>
              </a:rPr>
              <a:t>must</a:t>
            </a:r>
            <a:r>
              <a:rPr lang="fi-FI" altLang="fi-FI" sz="2200" i="1" u="sng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200" i="1" u="sng" dirty="0" err="1">
                <a:solidFill>
                  <a:schemeClr val="bg1">
                    <a:lumMod val="50000"/>
                  </a:schemeClr>
                </a:solidFill>
              </a:rPr>
              <a:t>be</a:t>
            </a:r>
            <a:r>
              <a:rPr lang="fi-FI" altLang="fi-FI" sz="22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200" i="1" dirty="0" err="1">
                <a:solidFill>
                  <a:schemeClr val="bg1">
                    <a:lumMod val="50000"/>
                  </a:schemeClr>
                </a:solidFill>
              </a:rPr>
              <a:t>really</a:t>
            </a:r>
            <a:r>
              <a:rPr lang="fi-FI" altLang="fi-FI" sz="22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200" i="1" dirty="0" err="1">
                <a:solidFill>
                  <a:schemeClr val="bg1">
                    <a:lumMod val="50000"/>
                  </a:schemeClr>
                </a:solidFill>
              </a:rPr>
              <a:t>old</a:t>
            </a:r>
            <a:r>
              <a:rPr lang="fi-FI" altLang="fi-FI" sz="2200" i="1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i-FI" altLang="fi-FI" sz="2200" dirty="0" smtClean="0"/>
              <a:t>Minun on täytynyt kuulla se </a:t>
            </a:r>
            <a:r>
              <a:rPr lang="fi-FI" altLang="fi-FI" sz="2200" dirty="0"/>
              <a:t>jo lapsena</a:t>
            </a:r>
            <a:r>
              <a:rPr lang="fi-FI" altLang="fi-FI" sz="2200" dirty="0" smtClean="0"/>
              <a:t>.</a:t>
            </a:r>
            <a:endParaRPr lang="fi-FI" altLang="fi-FI" sz="2200" dirty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i-FI" altLang="fi-FI" sz="2200" dirty="0"/>
              <a:t>	</a:t>
            </a:r>
            <a:r>
              <a:rPr lang="fi-FI" altLang="fi-FI" sz="2200" dirty="0" smtClean="0"/>
              <a:t>	</a:t>
            </a:r>
            <a:r>
              <a:rPr lang="fi-FI" altLang="fi-FI" sz="2200" i="1" dirty="0" smtClean="0">
                <a:solidFill>
                  <a:schemeClr val="bg1">
                    <a:lumMod val="50000"/>
                  </a:schemeClr>
                </a:solidFill>
              </a:rPr>
              <a:t>I </a:t>
            </a:r>
            <a:r>
              <a:rPr lang="fi-FI" altLang="fi-FI" sz="2200" i="1" u="sng" dirty="0" err="1">
                <a:solidFill>
                  <a:schemeClr val="bg1">
                    <a:lumMod val="50000"/>
                  </a:schemeClr>
                </a:solidFill>
              </a:rPr>
              <a:t>must</a:t>
            </a:r>
            <a:r>
              <a:rPr lang="fi-FI" altLang="fi-FI" sz="2200" i="1" u="sng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200" i="1" u="sng" dirty="0" err="1">
                <a:solidFill>
                  <a:schemeClr val="bg1">
                    <a:lumMod val="50000"/>
                  </a:schemeClr>
                </a:solidFill>
              </a:rPr>
              <a:t>have</a:t>
            </a:r>
            <a:r>
              <a:rPr lang="fi-FI" altLang="fi-FI" sz="2200" i="1" u="sng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200" i="1" u="sng" dirty="0" err="1">
                <a:solidFill>
                  <a:schemeClr val="bg1">
                    <a:lumMod val="50000"/>
                  </a:schemeClr>
                </a:solidFill>
              </a:rPr>
              <a:t>heard</a:t>
            </a:r>
            <a:r>
              <a:rPr lang="fi-FI" altLang="fi-FI" sz="2200" i="1" dirty="0">
                <a:solidFill>
                  <a:schemeClr val="bg1">
                    <a:lumMod val="50000"/>
                  </a:schemeClr>
                </a:solidFill>
              </a:rPr>
              <a:t> it as a </a:t>
            </a:r>
            <a:r>
              <a:rPr lang="fi-FI" altLang="fi-FI" sz="2200" i="1" dirty="0" err="1">
                <a:solidFill>
                  <a:schemeClr val="bg1">
                    <a:lumMod val="50000"/>
                  </a:schemeClr>
                </a:solidFill>
              </a:rPr>
              <a:t>child</a:t>
            </a:r>
            <a:r>
              <a:rPr lang="fi-FI" altLang="fi-FI" sz="2200" i="1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i-FI" altLang="fi-FI" sz="2200" dirty="0" smtClean="0"/>
              <a:t>Sitä </a:t>
            </a:r>
            <a:r>
              <a:rPr lang="fi-FI" altLang="fi-FI" sz="2200" dirty="0"/>
              <a:t>on varmaankin kerrottu jo muinaisessa Roomassa</a:t>
            </a:r>
            <a:r>
              <a:rPr lang="fi-FI" altLang="fi-FI" sz="2200" dirty="0" smtClean="0"/>
              <a:t>.</a:t>
            </a:r>
            <a:endParaRPr lang="fi-FI" altLang="fi-FI" sz="2200" dirty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i-FI" altLang="fi-FI" sz="2200" i="1" dirty="0"/>
              <a:t>	</a:t>
            </a:r>
            <a:r>
              <a:rPr lang="fi-FI" altLang="fi-FI" sz="2200" i="1" dirty="0" smtClean="0"/>
              <a:t>	</a:t>
            </a:r>
            <a:r>
              <a:rPr lang="fi-FI" altLang="fi-FI" sz="2200" i="1" dirty="0" smtClean="0">
                <a:solidFill>
                  <a:schemeClr val="bg1">
                    <a:lumMod val="50000"/>
                  </a:schemeClr>
                </a:solidFill>
              </a:rPr>
              <a:t>It </a:t>
            </a:r>
            <a:r>
              <a:rPr lang="fi-FI" altLang="fi-FI" sz="2200" i="1" u="sng" dirty="0" err="1">
                <a:solidFill>
                  <a:schemeClr val="bg1">
                    <a:lumMod val="50000"/>
                  </a:schemeClr>
                </a:solidFill>
              </a:rPr>
              <a:t>must</a:t>
            </a:r>
            <a:r>
              <a:rPr lang="fi-FI" altLang="fi-FI" sz="2200" i="1" u="sng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200" i="1" u="sng" dirty="0" err="1">
                <a:solidFill>
                  <a:schemeClr val="bg1">
                    <a:lumMod val="50000"/>
                  </a:schemeClr>
                </a:solidFill>
              </a:rPr>
              <a:t>have</a:t>
            </a:r>
            <a:r>
              <a:rPr lang="fi-FI" altLang="fi-FI" sz="2200" i="1" u="sng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200" i="1" u="sng" dirty="0" err="1">
                <a:solidFill>
                  <a:schemeClr val="bg1">
                    <a:lumMod val="50000"/>
                  </a:schemeClr>
                </a:solidFill>
              </a:rPr>
              <a:t>been</a:t>
            </a:r>
            <a:r>
              <a:rPr lang="fi-FI" altLang="fi-FI" sz="2200" i="1" u="sng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200" i="1" u="sng" dirty="0" err="1">
                <a:solidFill>
                  <a:schemeClr val="bg1">
                    <a:lumMod val="50000"/>
                  </a:schemeClr>
                </a:solidFill>
              </a:rPr>
              <a:t>told</a:t>
            </a:r>
            <a:r>
              <a:rPr lang="fi-FI" altLang="fi-FI" sz="2200" i="1" dirty="0">
                <a:solidFill>
                  <a:schemeClr val="bg1">
                    <a:lumMod val="50000"/>
                  </a:schemeClr>
                </a:solidFill>
              </a:rPr>
              <a:t> in </a:t>
            </a:r>
            <a:r>
              <a:rPr lang="fi-FI" altLang="fi-FI" sz="2200" i="1" dirty="0" err="1">
                <a:solidFill>
                  <a:schemeClr val="bg1">
                    <a:lumMod val="50000"/>
                  </a:schemeClr>
                </a:solidFill>
              </a:rPr>
              <a:t>ancient</a:t>
            </a:r>
            <a:r>
              <a:rPr lang="fi-FI" altLang="fi-FI" sz="2200" i="1" dirty="0">
                <a:solidFill>
                  <a:schemeClr val="bg1">
                    <a:lumMod val="50000"/>
                  </a:schemeClr>
                </a:solidFill>
              </a:rPr>
              <a:t> Rome.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fi-FI" altLang="fi-FI" i="1" dirty="0"/>
          </a:p>
        </p:txBody>
      </p:sp>
    </p:spTree>
    <p:extLst>
      <p:ext uri="{BB962C8B-B14F-4D97-AF65-F5344CB8AC3E}">
        <p14:creationId xmlns:p14="http://schemas.microsoft.com/office/powerpoint/2010/main" val="65110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47248" cy="850106"/>
          </a:xfrm>
        </p:spPr>
        <p:txBody>
          <a:bodyPr>
            <a:normAutofit/>
          </a:bodyPr>
          <a:lstStyle/>
          <a:p>
            <a:r>
              <a:rPr lang="fi-FI" altLang="fi-FI" sz="3200" dirty="0" err="1" smtClean="0">
                <a:solidFill>
                  <a:srgbClr val="2DA2BF"/>
                </a:solidFill>
              </a:rPr>
              <a:t>Activate</a:t>
            </a:r>
            <a:r>
              <a:rPr lang="fi-FI" altLang="fi-FI" sz="3200" dirty="0" smtClean="0">
                <a:solidFill>
                  <a:srgbClr val="2DA2BF"/>
                </a:solidFill>
              </a:rPr>
              <a:t>:</a:t>
            </a:r>
            <a:endParaRPr lang="fi-FI" altLang="fi-FI" sz="3200" dirty="0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07504" y="908720"/>
            <a:ext cx="4608512" cy="5733157"/>
          </a:xfrm>
        </p:spPr>
        <p:txBody>
          <a:bodyPr rtlCol="0">
            <a:normAutofit fontScale="77500" lnSpcReduction="20000"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AutoNum type="arabicPeriod"/>
              <a:defRPr/>
            </a:pPr>
            <a:r>
              <a:rPr lang="fi-FI" altLang="fi-FI" dirty="0">
                <a:solidFill>
                  <a:srgbClr val="2DA2BF"/>
                </a:solidFill>
              </a:rPr>
              <a:t>Minun täytyy yrittää uudelleen.</a:t>
            </a:r>
          </a:p>
          <a:p>
            <a:pPr fontAlgn="auto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AutoNum type="arabicPeriod"/>
              <a:defRPr/>
            </a:pPr>
            <a:r>
              <a:rPr lang="fi-FI" altLang="fi-FI" dirty="0">
                <a:solidFill>
                  <a:srgbClr val="2DA2BF"/>
                </a:solidFill>
              </a:rPr>
              <a:t>Hänen täytyi lähteä.</a:t>
            </a:r>
          </a:p>
          <a:p>
            <a:pPr fontAlgn="auto">
              <a:spcBef>
                <a:spcPts val="396"/>
              </a:spcBef>
              <a:spcAft>
                <a:spcPts val="396"/>
              </a:spcAft>
              <a:buFont typeface="Wingdings" panose="05000000000000000000" pitchFamily="2" charset="2"/>
              <a:buAutoNum type="arabicPeriod"/>
              <a:defRPr/>
            </a:pPr>
            <a:r>
              <a:rPr lang="fi-FI" altLang="fi-FI" dirty="0" smtClean="0">
                <a:solidFill>
                  <a:srgbClr val="2DA2BF"/>
                </a:solidFill>
              </a:rPr>
              <a:t>Sinun </a:t>
            </a:r>
            <a:r>
              <a:rPr lang="fi-FI" altLang="fi-FI" dirty="0">
                <a:solidFill>
                  <a:srgbClr val="2DA2BF"/>
                </a:solidFill>
              </a:rPr>
              <a:t>ei tarvitse tuntea oloasi yksinäiseksi.</a:t>
            </a:r>
          </a:p>
          <a:p>
            <a:pPr fontAlgn="auto">
              <a:spcBef>
                <a:spcPct val="15000"/>
              </a:spcBef>
              <a:spcAft>
                <a:spcPct val="15000"/>
              </a:spcAft>
              <a:buFont typeface="Wingdings" panose="05000000000000000000" pitchFamily="2" charset="2"/>
              <a:buAutoNum type="arabicPeriod"/>
              <a:defRPr/>
            </a:pPr>
            <a:r>
              <a:rPr lang="fi-FI" altLang="fi-FI" dirty="0">
                <a:solidFill>
                  <a:srgbClr val="2DA2BF"/>
                </a:solidFill>
              </a:rPr>
              <a:t>Onko hänen pakko kiusata minua?</a:t>
            </a:r>
          </a:p>
          <a:p>
            <a:pPr fontAlgn="auto">
              <a:spcBef>
                <a:spcPct val="15000"/>
              </a:spcBef>
              <a:spcAft>
                <a:spcPct val="15000"/>
              </a:spcAft>
              <a:buFont typeface="Wingdings" panose="05000000000000000000" pitchFamily="2" charset="2"/>
              <a:buAutoNum type="arabicPeriod"/>
              <a:defRPr/>
            </a:pPr>
            <a:r>
              <a:rPr lang="fi-FI" altLang="fi-FI" dirty="0">
                <a:solidFill>
                  <a:srgbClr val="2DA2BF"/>
                </a:solidFill>
              </a:rPr>
              <a:t>Meidän täytyy tehdä parhaamme.</a:t>
            </a:r>
          </a:p>
          <a:p>
            <a:pPr fontAlgn="auto">
              <a:spcBef>
                <a:spcPct val="15000"/>
              </a:spcBef>
              <a:spcAft>
                <a:spcPct val="15000"/>
              </a:spcAft>
              <a:buFont typeface="Wingdings" panose="05000000000000000000" pitchFamily="2" charset="2"/>
              <a:buAutoNum type="arabicPeriod"/>
              <a:defRPr/>
            </a:pPr>
            <a:r>
              <a:rPr lang="fi-FI" altLang="fi-FI" dirty="0">
                <a:solidFill>
                  <a:srgbClr val="2DA2BF"/>
                </a:solidFill>
              </a:rPr>
              <a:t>Minun on täytynyt peruuttaa matkani.</a:t>
            </a:r>
          </a:p>
          <a:p>
            <a:pPr fontAlgn="auto">
              <a:spcBef>
                <a:spcPct val="15000"/>
              </a:spcBef>
              <a:spcAft>
                <a:spcPct val="15000"/>
              </a:spcAft>
              <a:buFont typeface="Wingdings" panose="05000000000000000000" pitchFamily="2" charset="2"/>
              <a:buAutoNum type="arabicPeriod"/>
              <a:defRPr/>
            </a:pPr>
            <a:r>
              <a:rPr lang="fi-FI" altLang="fi-FI" dirty="0">
                <a:solidFill>
                  <a:srgbClr val="2DA2BF"/>
                </a:solidFill>
              </a:rPr>
              <a:t>Heidän tuli totella häntä.</a:t>
            </a:r>
          </a:p>
          <a:p>
            <a:pPr fontAlgn="auto">
              <a:spcBef>
                <a:spcPct val="15000"/>
              </a:spcBef>
              <a:spcAft>
                <a:spcPct val="15000"/>
              </a:spcAft>
              <a:buFont typeface="Wingdings" panose="05000000000000000000" pitchFamily="2" charset="2"/>
              <a:buAutoNum type="arabicPeriod"/>
              <a:defRPr/>
            </a:pPr>
            <a:r>
              <a:rPr lang="fi-FI" altLang="fi-FI" dirty="0">
                <a:solidFill>
                  <a:srgbClr val="2DA2BF"/>
                </a:solidFill>
              </a:rPr>
              <a:t>He ovat varmaankin menneet toista tietä.</a:t>
            </a:r>
          </a:p>
          <a:p>
            <a:pPr fontAlgn="auto">
              <a:spcBef>
                <a:spcPct val="15000"/>
              </a:spcBef>
              <a:spcAft>
                <a:spcPct val="15000"/>
              </a:spcAft>
              <a:buFont typeface="Wingdings" panose="05000000000000000000" pitchFamily="2" charset="2"/>
              <a:buAutoNum type="arabicPeriod"/>
              <a:defRPr/>
            </a:pPr>
            <a:r>
              <a:rPr lang="fi-FI" altLang="fi-FI" dirty="0" smtClean="0">
                <a:solidFill>
                  <a:srgbClr val="2DA2BF"/>
                </a:solidFill>
              </a:rPr>
              <a:t> Me </a:t>
            </a:r>
            <a:r>
              <a:rPr lang="fi-FI" altLang="fi-FI" dirty="0">
                <a:solidFill>
                  <a:srgbClr val="2DA2BF"/>
                </a:solidFill>
              </a:rPr>
              <a:t>emme saa valittaa.</a:t>
            </a:r>
          </a:p>
          <a:p>
            <a:pPr fontAlgn="auto">
              <a:spcBef>
                <a:spcPct val="15000"/>
              </a:spcBef>
              <a:spcAft>
                <a:spcPct val="15000"/>
              </a:spcAft>
              <a:buFont typeface="Wingdings" panose="05000000000000000000" pitchFamily="2" charset="2"/>
              <a:buAutoNum type="arabicPeriod"/>
              <a:defRPr/>
            </a:pPr>
            <a:r>
              <a:rPr lang="fi-FI" altLang="fi-FI" dirty="0" smtClean="0">
                <a:solidFill>
                  <a:srgbClr val="2DA2BF"/>
                </a:solidFill>
              </a:rPr>
              <a:t> He </a:t>
            </a:r>
            <a:r>
              <a:rPr lang="fi-FI" altLang="fi-FI" dirty="0">
                <a:solidFill>
                  <a:srgbClr val="2DA2BF"/>
                </a:solidFill>
              </a:rPr>
              <a:t>ovat varmaankin hulluja.</a:t>
            </a:r>
          </a:p>
          <a:p>
            <a:pPr fontAlgn="auto">
              <a:spcBef>
                <a:spcPct val="15000"/>
              </a:spcBef>
              <a:spcAft>
                <a:spcPct val="15000"/>
              </a:spcAft>
              <a:buFont typeface="Wingdings" panose="05000000000000000000" pitchFamily="2" charset="2"/>
              <a:buAutoNum type="arabicPeriod"/>
              <a:defRPr/>
            </a:pPr>
            <a:r>
              <a:rPr lang="fi-FI" altLang="fi-FI" dirty="0" smtClean="0">
                <a:solidFill>
                  <a:srgbClr val="2DA2BF"/>
                </a:solidFill>
              </a:rPr>
              <a:t> Heidän </a:t>
            </a:r>
            <a:r>
              <a:rPr lang="fi-FI" altLang="fi-FI" dirty="0">
                <a:solidFill>
                  <a:srgbClr val="2DA2BF"/>
                </a:solidFill>
              </a:rPr>
              <a:t>on täytynyt tuntea itsensä tyhmiksi.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16016" y="908720"/>
            <a:ext cx="4248150" cy="5048945"/>
          </a:xfrm>
        </p:spPr>
        <p:txBody>
          <a:bodyPr rtlCol="0">
            <a:noAutofit/>
          </a:bodyPr>
          <a:lstStyle/>
          <a:p>
            <a:pPr marL="533400" indent="-533400" fontAlgn="auto">
              <a:spcBef>
                <a:spcPts val="0"/>
              </a:spcBef>
              <a:buFont typeface="Wingdings" panose="05000000000000000000" pitchFamily="2" charset="2"/>
              <a:buAutoNum type="arabicPeriod"/>
              <a:defRPr/>
            </a:pPr>
            <a:r>
              <a:rPr lang="en-GB" altLang="fi-FI" sz="2200" i="1" dirty="0">
                <a:solidFill>
                  <a:schemeClr val="bg1">
                    <a:lumMod val="50000"/>
                  </a:schemeClr>
                </a:solidFill>
              </a:rPr>
              <a:t>I must try again.</a:t>
            </a:r>
          </a:p>
          <a:p>
            <a:pPr marL="533400" indent="-533400" fontAlgn="auto">
              <a:spcBef>
                <a:spcPts val="600"/>
              </a:spcBef>
              <a:buFont typeface="Wingdings" panose="05000000000000000000" pitchFamily="2" charset="2"/>
              <a:buAutoNum type="arabicPeriod"/>
              <a:defRPr/>
            </a:pPr>
            <a:r>
              <a:rPr lang="en-GB" altLang="fi-FI" sz="2200" i="1" dirty="0">
                <a:solidFill>
                  <a:schemeClr val="bg1">
                    <a:lumMod val="50000"/>
                  </a:schemeClr>
                </a:solidFill>
              </a:rPr>
              <a:t>She had to leave.</a:t>
            </a:r>
          </a:p>
          <a:p>
            <a:pPr marL="533400" indent="-533400" fontAlgn="auto">
              <a:spcBef>
                <a:spcPts val="600"/>
              </a:spcBef>
              <a:buFont typeface="Wingdings" panose="05000000000000000000" pitchFamily="2" charset="2"/>
              <a:buAutoNum type="arabicPeriod"/>
              <a:defRPr/>
            </a:pPr>
            <a:r>
              <a:rPr lang="en-GB" altLang="fi-FI" sz="2200" i="1" dirty="0">
                <a:solidFill>
                  <a:schemeClr val="bg1">
                    <a:lumMod val="50000"/>
                  </a:schemeClr>
                </a:solidFill>
              </a:rPr>
              <a:t>You don’t have to feel lonely.</a:t>
            </a:r>
          </a:p>
          <a:p>
            <a:pPr marL="533400" indent="-533400" fontAlgn="auto">
              <a:spcBef>
                <a:spcPts val="1200"/>
              </a:spcBef>
              <a:buFont typeface="Wingdings" panose="05000000000000000000" pitchFamily="2" charset="2"/>
              <a:buAutoNum type="arabicPeriod"/>
              <a:defRPr/>
            </a:pPr>
            <a:r>
              <a:rPr lang="en-GB" altLang="fi-FI" sz="2200" i="1" dirty="0">
                <a:solidFill>
                  <a:schemeClr val="bg1">
                    <a:lumMod val="50000"/>
                  </a:schemeClr>
                </a:solidFill>
              </a:rPr>
              <a:t>Does he have to tease me?</a:t>
            </a:r>
          </a:p>
          <a:p>
            <a:pPr marL="533400" indent="-533400" fontAlgn="auto">
              <a:spcBef>
                <a:spcPts val="600"/>
              </a:spcBef>
              <a:buFont typeface="Wingdings" panose="05000000000000000000" pitchFamily="2" charset="2"/>
              <a:buAutoNum type="arabicPeriod"/>
              <a:defRPr/>
            </a:pPr>
            <a:r>
              <a:rPr lang="en-GB" altLang="fi-FI" sz="2200" i="1" dirty="0">
                <a:solidFill>
                  <a:schemeClr val="bg1">
                    <a:lumMod val="50000"/>
                  </a:schemeClr>
                </a:solidFill>
              </a:rPr>
              <a:t>We’ll have to do our best.</a:t>
            </a:r>
          </a:p>
          <a:p>
            <a:pPr marL="533400" indent="-533400" fontAlgn="auto">
              <a:spcBef>
                <a:spcPts val="600"/>
              </a:spcBef>
              <a:buFont typeface="Wingdings" panose="05000000000000000000" pitchFamily="2" charset="2"/>
              <a:buAutoNum type="arabicPeriod"/>
              <a:defRPr/>
            </a:pPr>
            <a:r>
              <a:rPr lang="en-GB" altLang="fi-FI" sz="2200" i="1" dirty="0">
                <a:solidFill>
                  <a:schemeClr val="bg1">
                    <a:lumMod val="50000"/>
                  </a:schemeClr>
                </a:solidFill>
              </a:rPr>
              <a:t>I’ve had to cancel my trip.</a:t>
            </a:r>
          </a:p>
          <a:p>
            <a:pPr marL="533400" indent="-533400" fontAlgn="auto">
              <a:spcBef>
                <a:spcPts val="396"/>
              </a:spcBef>
              <a:buFont typeface="Wingdings" panose="05000000000000000000" pitchFamily="2" charset="2"/>
              <a:buAutoNum type="arabicPeriod"/>
              <a:defRPr/>
            </a:pPr>
            <a:r>
              <a:rPr lang="en-GB" altLang="fi-FI" sz="2200" i="1" dirty="0">
                <a:solidFill>
                  <a:schemeClr val="bg1">
                    <a:lumMod val="50000"/>
                  </a:schemeClr>
                </a:solidFill>
              </a:rPr>
              <a:t>They had to obey him.</a:t>
            </a:r>
          </a:p>
          <a:p>
            <a:pPr marL="533400" indent="-533400" fontAlgn="auto">
              <a:lnSpc>
                <a:spcPct val="80000"/>
              </a:lnSpc>
              <a:spcBef>
                <a:spcPts val="396"/>
              </a:spcBef>
              <a:spcAft>
                <a:spcPts val="396"/>
              </a:spcAft>
              <a:buFont typeface="Wingdings" panose="05000000000000000000" pitchFamily="2" charset="2"/>
              <a:buAutoNum type="arabicPeriod"/>
              <a:defRPr/>
            </a:pPr>
            <a:r>
              <a:rPr lang="en-GB" altLang="fi-FI" sz="2200" i="1" dirty="0">
                <a:solidFill>
                  <a:schemeClr val="bg1">
                    <a:lumMod val="50000"/>
                  </a:schemeClr>
                </a:solidFill>
              </a:rPr>
              <a:t>They must have gone the other way.</a:t>
            </a:r>
          </a:p>
          <a:p>
            <a:pPr marL="533400" indent="-533400" fontAlgn="auto">
              <a:spcBef>
                <a:spcPts val="396"/>
              </a:spcBef>
              <a:buFont typeface="Wingdings" panose="05000000000000000000" pitchFamily="2" charset="2"/>
              <a:buAutoNum type="arabicPeriod"/>
              <a:defRPr/>
            </a:pPr>
            <a:r>
              <a:rPr lang="fi-FI" altLang="fi-FI" sz="2200" i="1" dirty="0" err="1">
                <a:solidFill>
                  <a:schemeClr val="bg1">
                    <a:lumMod val="50000"/>
                  </a:schemeClr>
                </a:solidFill>
              </a:rPr>
              <a:t>We</a:t>
            </a:r>
            <a:r>
              <a:rPr lang="fi-FI" altLang="fi-FI" sz="22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200" i="1" dirty="0" err="1">
                <a:solidFill>
                  <a:schemeClr val="bg1">
                    <a:lumMod val="50000"/>
                  </a:schemeClr>
                </a:solidFill>
              </a:rPr>
              <a:t>mustn’t</a:t>
            </a:r>
            <a:r>
              <a:rPr lang="fi-FI" altLang="fi-FI" sz="22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200" i="1" dirty="0" err="1">
                <a:solidFill>
                  <a:schemeClr val="bg1">
                    <a:lumMod val="50000"/>
                  </a:schemeClr>
                </a:solidFill>
              </a:rPr>
              <a:t>complain</a:t>
            </a:r>
            <a:r>
              <a:rPr lang="fi-FI" altLang="fi-FI" sz="2200" i="1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533400" indent="-533400" fontAlgn="auto">
              <a:spcBef>
                <a:spcPts val="600"/>
              </a:spcBef>
              <a:buFont typeface="Wingdings" panose="05000000000000000000" pitchFamily="2" charset="2"/>
              <a:buAutoNum type="arabicPeriod"/>
              <a:defRPr/>
            </a:pPr>
            <a:r>
              <a:rPr lang="en-GB" altLang="fi-FI" sz="2200" i="1" dirty="0">
                <a:solidFill>
                  <a:schemeClr val="bg1">
                    <a:lumMod val="50000"/>
                  </a:schemeClr>
                </a:solidFill>
              </a:rPr>
              <a:t>They must be mad.</a:t>
            </a:r>
          </a:p>
          <a:p>
            <a:pPr marL="533400" indent="-533400" fontAlgn="auto">
              <a:spcBef>
                <a:spcPts val="600"/>
              </a:spcBef>
              <a:buFont typeface="Wingdings" panose="05000000000000000000" pitchFamily="2" charset="2"/>
              <a:buAutoNum type="arabicPeriod"/>
              <a:defRPr/>
            </a:pPr>
            <a:r>
              <a:rPr lang="en-GB" altLang="fi-FI" sz="2200" i="1" dirty="0">
                <a:solidFill>
                  <a:schemeClr val="bg1">
                    <a:lumMod val="50000"/>
                  </a:schemeClr>
                </a:solidFill>
              </a:rPr>
              <a:t>They must have felt stupid.</a:t>
            </a:r>
            <a:endParaRPr lang="fi-FI" altLang="fi-FI" sz="22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75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31409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i-FI" altLang="fi-FI" b="1" dirty="0">
                <a:solidFill>
                  <a:schemeClr val="accent1"/>
                </a:solidFill>
              </a:rPr>
              <a:t>Vaillinaiset apuverbit: </a:t>
            </a:r>
            <a:br>
              <a:rPr lang="fi-FI" altLang="fi-FI" b="1" dirty="0">
                <a:solidFill>
                  <a:schemeClr val="accent1"/>
                </a:solidFill>
              </a:rPr>
            </a:br>
            <a:r>
              <a:rPr lang="fi-FI" altLang="fi-FI" b="1" i="1" dirty="0" err="1" smtClean="0">
                <a:solidFill>
                  <a:schemeClr val="accent1"/>
                </a:solidFill>
              </a:rPr>
              <a:t>must</a:t>
            </a:r>
            <a:r>
              <a:rPr lang="fi-FI" altLang="fi-FI" b="1" dirty="0" smtClean="0">
                <a:solidFill>
                  <a:schemeClr val="accent1"/>
                </a:solidFill>
              </a:rPr>
              <a:t>  ja  </a:t>
            </a:r>
            <a:r>
              <a:rPr lang="fi-FI" altLang="fi-FI" b="1" i="1" dirty="0" err="1" smtClean="0">
                <a:solidFill>
                  <a:schemeClr val="accent1"/>
                </a:solidFill>
              </a:rPr>
              <a:t>have</a:t>
            </a:r>
            <a:r>
              <a:rPr lang="fi-FI" altLang="fi-FI" b="1" dirty="0" smtClean="0">
                <a:solidFill>
                  <a:schemeClr val="accent1"/>
                </a:solidFill>
              </a:rPr>
              <a:t> </a:t>
            </a:r>
            <a:r>
              <a:rPr lang="fi-FI" altLang="fi-FI" b="1" i="1" dirty="0" smtClean="0">
                <a:solidFill>
                  <a:schemeClr val="accent1"/>
                </a:solidFill>
              </a:rPr>
              <a:t>to</a:t>
            </a:r>
            <a:r>
              <a:rPr lang="fi-FI" altLang="fi-FI" b="1" dirty="0" smtClean="0">
                <a:solidFill>
                  <a:schemeClr val="accent1"/>
                </a:solidFill>
              </a:rPr>
              <a:t> –rakenne</a:t>
            </a:r>
            <a:br>
              <a:rPr lang="fi-FI" altLang="fi-FI" b="1" dirty="0" smtClean="0">
                <a:solidFill>
                  <a:schemeClr val="accent1"/>
                </a:solidFill>
              </a:rPr>
            </a:br>
            <a:r>
              <a:rPr lang="fi-FI" altLang="fi-FI" b="1" dirty="0" smtClean="0">
                <a:solidFill>
                  <a:schemeClr val="accent1"/>
                </a:solidFill>
              </a:rPr>
              <a:t/>
            </a:r>
            <a:br>
              <a:rPr lang="fi-FI" altLang="fi-FI" b="1" dirty="0" smtClean="0">
                <a:solidFill>
                  <a:schemeClr val="accent1"/>
                </a:solidFill>
              </a:rPr>
            </a:br>
            <a:r>
              <a:rPr lang="fi-FI" altLang="fi-FI" sz="3100" i="1" dirty="0" smtClean="0">
                <a:solidFill>
                  <a:schemeClr val="hlink"/>
                </a:solidFill>
              </a:rPr>
              <a:t>(ilmaisee pakkoa ja välttämättömyyttä)</a:t>
            </a:r>
            <a:r>
              <a:rPr lang="fi-FI" altLang="fi-FI" dirty="0">
                <a:solidFill>
                  <a:schemeClr val="hlink"/>
                </a:solidFill>
              </a:rPr>
              <a:t/>
            </a:r>
            <a:br>
              <a:rPr lang="fi-FI" altLang="fi-FI" dirty="0">
                <a:solidFill>
                  <a:schemeClr val="hlink"/>
                </a:solidFill>
              </a:rPr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8705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isällön paikkamerkki 2"/>
          <p:cNvSpPr>
            <a:spLocks noGrp="1"/>
          </p:cNvSpPr>
          <p:nvPr>
            <p:ph sz="half" idx="1"/>
          </p:nvPr>
        </p:nvSpPr>
        <p:spPr>
          <a:xfrm>
            <a:off x="1988829" y="1154361"/>
            <a:ext cx="6615619" cy="4794919"/>
          </a:xfrm>
        </p:spPr>
        <p:txBody>
          <a:bodyPr>
            <a:noAutofit/>
          </a:bodyPr>
          <a:lstStyle/>
          <a:p>
            <a:pPr marL="0" indent="0" algn="just" eaLnBrk="1" hangingPunct="1"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en-US" altLang="fi-FI" sz="2000" i="1" dirty="0" smtClean="0">
                <a:solidFill>
                  <a:schemeClr val="bg1">
                    <a:lumMod val="50000"/>
                  </a:schemeClr>
                </a:solidFill>
              </a:rPr>
              <a:t>I must finish my History essay tonight.</a:t>
            </a:r>
            <a:endParaRPr lang="en-US" altLang="fi-FI"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just" eaLnBrk="1" hangingPunct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en-US" altLang="fi-FI" sz="2000" i="1" dirty="0" smtClean="0">
                <a:solidFill>
                  <a:schemeClr val="bg1">
                    <a:lumMod val="50000"/>
                  </a:schemeClr>
                </a:solidFill>
              </a:rPr>
              <a:t>We had to wait an hour for the train.</a:t>
            </a:r>
          </a:p>
          <a:p>
            <a:pPr marL="0" indent="0" algn="just" eaLnBrk="1" hangingPunct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en-US" altLang="fi-FI" sz="2000" i="1" dirty="0" smtClean="0">
                <a:solidFill>
                  <a:schemeClr val="bg1">
                    <a:lumMod val="50000"/>
                  </a:schemeClr>
                </a:solidFill>
              </a:rPr>
              <a:t>Mary has always had to work very hard. </a:t>
            </a:r>
          </a:p>
          <a:p>
            <a:pPr marL="0" indent="0" algn="just" eaLnBrk="1" hangingPunct="1"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en-US" altLang="fi-FI" sz="2000" i="1" dirty="0" smtClean="0">
                <a:solidFill>
                  <a:schemeClr val="bg1">
                    <a:lumMod val="50000"/>
                  </a:schemeClr>
                </a:solidFill>
              </a:rPr>
              <a:t>Grandma had had to earn her living from an early age.</a:t>
            </a:r>
          </a:p>
          <a:p>
            <a:pPr marL="0" indent="0" algn="just" eaLnBrk="1" hangingPunct="1"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en-US" altLang="fi-FI" sz="2000" i="1" dirty="0" smtClean="0">
                <a:solidFill>
                  <a:schemeClr val="bg1">
                    <a:lumMod val="50000"/>
                  </a:schemeClr>
                </a:solidFill>
              </a:rPr>
              <a:t>Luckily we won’t have to work extra hours this week. </a:t>
            </a:r>
          </a:p>
          <a:p>
            <a:pPr marL="0" indent="0" algn="just" eaLnBrk="1" hangingPunct="1"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en-US" altLang="fi-FI" sz="2000" i="1" dirty="0" smtClean="0">
                <a:solidFill>
                  <a:schemeClr val="bg1">
                    <a:lumMod val="50000"/>
                  </a:schemeClr>
                </a:solidFill>
              </a:rPr>
              <a:t>Hannah would have to have a lot of money to buy all the things she wanted.</a:t>
            </a:r>
          </a:p>
          <a:p>
            <a:pPr marL="0" indent="0" algn="just" eaLnBrk="1" hangingPunct="1"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en-US" altLang="fi-FI" sz="2000" i="1" dirty="0" smtClean="0">
                <a:solidFill>
                  <a:schemeClr val="bg1">
                    <a:lumMod val="50000"/>
                  </a:schemeClr>
                </a:solidFill>
              </a:rPr>
              <a:t>We would have had to pay more if we had stayed another night at the hotel</a:t>
            </a:r>
            <a:r>
              <a:rPr lang="en-US" altLang="fi-FI" sz="20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5" name="Suorakulmio 4"/>
          <p:cNvSpPr/>
          <p:nvPr/>
        </p:nvSpPr>
        <p:spPr>
          <a:xfrm>
            <a:off x="395536" y="1168371"/>
            <a:ext cx="1152128" cy="288032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tx1"/>
                </a:solidFill>
              </a:rPr>
              <a:t>preesens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6" name="Suorakulmio 5"/>
          <p:cNvSpPr/>
          <p:nvPr/>
        </p:nvSpPr>
        <p:spPr>
          <a:xfrm>
            <a:off x="395536" y="1680225"/>
            <a:ext cx="1296144" cy="288032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tx1"/>
                </a:solidFill>
              </a:rPr>
              <a:t>imperfekti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8" name="Suorakulmio 7"/>
          <p:cNvSpPr/>
          <p:nvPr/>
        </p:nvSpPr>
        <p:spPr>
          <a:xfrm>
            <a:off x="394522" y="2180848"/>
            <a:ext cx="1273961" cy="275662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tx1"/>
                </a:solidFill>
              </a:rPr>
              <a:t>perfekti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9" name="Suorakulmio 8"/>
          <p:cNvSpPr/>
          <p:nvPr/>
        </p:nvSpPr>
        <p:spPr>
          <a:xfrm>
            <a:off x="377318" y="2665518"/>
            <a:ext cx="1440160" cy="593472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>
                <a:solidFill>
                  <a:schemeClr val="tx1"/>
                </a:solidFill>
              </a:rPr>
              <a:t>p</a:t>
            </a:r>
            <a:r>
              <a:rPr lang="fi-FI" dirty="0" err="1" smtClean="0">
                <a:solidFill>
                  <a:schemeClr val="tx1"/>
                </a:solidFill>
              </a:rPr>
              <a:t>luskvam</a:t>
            </a:r>
            <a:r>
              <a:rPr lang="fi-FI" dirty="0" smtClean="0">
                <a:solidFill>
                  <a:schemeClr val="tx1"/>
                </a:solidFill>
              </a:rPr>
              <a:t>-perfekti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10" name="Suorakulmio 9"/>
          <p:cNvSpPr/>
          <p:nvPr/>
        </p:nvSpPr>
        <p:spPr>
          <a:xfrm>
            <a:off x="383430" y="3622114"/>
            <a:ext cx="1296144" cy="288032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tx1"/>
                </a:solidFill>
              </a:rPr>
              <a:t>futuuri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11" name="Suorakulmio 10"/>
          <p:cNvSpPr/>
          <p:nvPr/>
        </p:nvSpPr>
        <p:spPr>
          <a:xfrm>
            <a:off x="279653" y="4420047"/>
            <a:ext cx="1639416" cy="288032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tx1"/>
                </a:solidFill>
              </a:rPr>
              <a:t>1. konditionaali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12" name="Suorakulmio 11"/>
          <p:cNvSpPr/>
          <p:nvPr/>
        </p:nvSpPr>
        <p:spPr>
          <a:xfrm>
            <a:off x="314533" y="5426856"/>
            <a:ext cx="1639416" cy="288032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tx1"/>
                </a:solidFill>
              </a:rPr>
              <a:t>2. konditionaali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2" name="Tekstiruutu 1"/>
          <p:cNvSpPr txBox="1"/>
          <p:nvPr/>
        </p:nvSpPr>
        <p:spPr>
          <a:xfrm>
            <a:off x="279653" y="457100"/>
            <a:ext cx="8324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fi-FI" sz="2400" dirty="0" err="1">
                <a:solidFill>
                  <a:srgbClr val="2DA2BF"/>
                </a:solidFill>
              </a:rPr>
              <a:t>Miten</a:t>
            </a:r>
            <a:r>
              <a:rPr lang="en-US" altLang="fi-FI" sz="2400" dirty="0">
                <a:solidFill>
                  <a:srgbClr val="2DA2BF"/>
                </a:solidFill>
              </a:rPr>
              <a:t> </a:t>
            </a:r>
            <a:r>
              <a:rPr lang="en-US" altLang="fi-FI" sz="2400" dirty="0" err="1">
                <a:solidFill>
                  <a:srgbClr val="2DA2BF"/>
                </a:solidFill>
              </a:rPr>
              <a:t>pakko</a:t>
            </a:r>
            <a:r>
              <a:rPr lang="en-US" altLang="fi-FI" sz="2400" dirty="0">
                <a:solidFill>
                  <a:srgbClr val="2DA2BF"/>
                </a:solidFill>
              </a:rPr>
              <a:t> tai </a:t>
            </a:r>
            <a:r>
              <a:rPr lang="en-US" altLang="fi-FI" sz="2400" dirty="0" err="1">
                <a:solidFill>
                  <a:srgbClr val="2DA2BF"/>
                </a:solidFill>
              </a:rPr>
              <a:t>välttämättömyys</a:t>
            </a:r>
            <a:r>
              <a:rPr lang="en-US" altLang="fi-FI" sz="2400" dirty="0">
                <a:solidFill>
                  <a:srgbClr val="2DA2BF"/>
                </a:solidFill>
              </a:rPr>
              <a:t> on </a:t>
            </a:r>
            <a:r>
              <a:rPr lang="en-US" altLang="fi-FI" sz="2400" dirty="0" err="1">
                <a:solidFill>
                  <a:srgbClr val="2DA2BF"/>
                </a:solidFill>
              </a:rPr>
              <a:t>ilmaistu</a:t>
            </a:r>
            <a:r>
              <a:rPr lang="en-US" altLang="fi-FI" sz="2400" dirty="0">
                <a:solidFill>
                  <a:srgbClr val="2DA2BF"/>
                </a:solidFill>
              </a:rPr>
              <a:t> </a:t>
            </a:r>
            <a:r>
              <a:rPr lang="en-US" altLang="fi-FI" sz="2400" dirty="0" err="1">
                <a:solidFill>
                  <a:srgbClr val="2DA2BF"/>
                </a:solidFill>
              </a:rPr>
              <a:t>eri</a:t>
            </a:r>
            <a:r>
              <a:rPr lang="en-US" altLang="fi-FI" sz="2400" dirty="0">
                <a:solidFill>
                  <a:srgbClr val="2DA2BF"/>
                </a:solidFill>
              </a:rPr>
              <a:t> </a:t>
            </a:r>
            <a:r>
              <a:rPr lang="en-US" altLang="fi-FI" sz="2400" dirty="0" err="1">
                <a:solidFill>
                  <a:srgbClr val="2DA2BF"/>
                </a:solidFill>
              </a:rPr>
              <a:t>aikamuodoissa</a:t>
            </a:r>
            <a:r>
              <a:rPr lang="en-US" altLang="fi-FI" sz="2400" dirty="0">
                <a:solidFill>
                  <a:srgbClr val="2DA2BF"/>
                </a:solidFill>
              </a:rPr>
              <a:t>?</a:t>
            </a:r>
            <a:endParaRPr lang="en-US" altLang="fi-FI" sz="2000" dirty="0">
              <a:solidFill>
                <a:srgbClr val="2DA2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56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539552" y="1268760"/>
            <a:ext cx="8352928" cy="4237716"/>
          </a:xfrm>
        </p:spPr>
        <p:txBody>
          <a:bodyPr>
            <a:normAutofit fontScale="92500"/>
          </a:bodyPr>
          <a:lstStyle/>
          <a:p>
            <a:pPr marL="0" indent="0" eaLnBrk="1" hangingPunct="1">
              <a:buNone/>
              <a:defRPr/>
            </a:pPr>
            <a:r>
              <a:rPr lang="en-US" altLang="fi-FI" sz="2600" dirty="0" smtClean="0"/>
              <a:t>1. 	</a:t>
            </a:r>
            <a:endParaRPr lang="en-US" altLang="fi-FI" sz="2600" dirty="0" smtClean="0">
              <a:solidFill>
                <a:schemeClr val="tx1"/>
              </a:solidFill>
            </a:endParaRPr>
          </a:p>
          <a:p>
            <a:pPr marL="0" indent="0" eaLnBrk="1" hangingPunct="1">
              <a:spcBef>
                <a:spcPts val="1800"/>
              </a:spcBef>
              <a:buFont typeface="Arial" panose="020B0604020202020204" pitchFamily="34" charset="0"/>
              <a:buNone/>
              <a:defRPr/>
            </a:pPr>
            <a:r>
              <a:rPr lang="en-US" altLang="fi-FI" sz="2800" dirty="0" smtClean="0">
                <a:solidFill>
                  <a:schemeClr val="tx1"/>
                </a:solidFill>
              </a:rPr>
              <a:t>I </a:t>
            </a:r>
            <a:r>
              <a:rPr lang="en-US" altLang="fi-FI" sz="2800" b="1" dirty="0" smtClean="0">
                <a:solidFill>
                  <a:schemeClr val="tx1"/>
                </a:solidFill>
              </a:rPr>
              <a:t>must finish </a:t>
            </a:r>
            <a:r>
              <a:rPr lang="en-US" altLang="fi-FI" sz="2800" dirty="0" smtClean="0">
                <a:solidFill>
                  <a:schemeClr val="tx1"/>
                </a:solidFill>
              </a:rPr>
              <a:t>my History essay tonight.</a:t>
            </a:r>
            <a:r>
              <a:rPr lang="en-US" altLang="fi-FI" sz="2800" dirty="0"/>
              <a:t> </a:t>
            </a:r>
            <a:r>
              <a:rPr lang="en-US" altLang="fi-FI" sz="2800" dirty="0" smtClean="0"/>
              <a:t>	</a:t>
            </a:r>
            <a:r>
              <a:rPr lang="en-US" altLang="fi-FI" sz="2100" i="1" dirty="0" smtClean="0"/>
              <a:t>(</a:t>
            </a:r>
            <a:r>
              <a:rPr lang="en-US" altLang="fi-FI" sz="2100" i="1" dirty="0" err="1" smtClean="0"/>
              <a:t>täytyy</a:t>
            </a:r>
            <a:r>
              <a:rPr lang="en-US" altLang="fi-FI" sz="2100" i="1" dirty="0" smtClean="0"/>
              <a:t> </a:t>
            </a:r>
            <a:r>
              <a:rPr lang="en-US" altLang="fi-FI" sz="2100" i="1" dirty="0" err="1" smtClean="0"/>
              <a:t>saada</a:t>
            </a:r>
            <a:r>
              <a:rPr lang="en-US" altLang="fi-FI" sz="2100" i="1" dirty="0" smtClean="0"/>
              <a:t> </a:t>
            </a:r>
            <a:r>
              <a:rPr lang="en-US" altLang="fi-FI" sz="2100" i="1" dirty="0" err="1" smtClean="0"/>
              <a:t>valmiiksi</a:t>
            </a:r>
            <a:r>
              <a:rPr lang="en-US" altLang="fi-FI" sz="2100" i="1" dirty="0" smtClean="0"/>
              <a:t>)</a:t>
            </a:r>
            <a:endParaRPr lang="en-US" altLang="fi-FI" sz="2800" i="1" dirty="0" smtClean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altLang="fi-FI" sz="2800" dirty="0" smtClean="0">
                <a:solidFill>
                  <a:schemeClr val="tx1"/>
                </a:solidFill>
              </a:rPr>
              <a:t>I </a:t>
            </a:r>
            <a:r>
              <a:rPr lang="en-US" altLang="fi-FI" sz="2800" b="1" dirty="0" smtClean="0">
                <a:solidFill>
                  <a:schemeClr val="tx1"/>
                </a:solidFill>
              </a:rPr>
              <a:t>have to write </a:t>
            </a:r>
            <a:r>
              <a:rPr lang="en-US" altLang="fi-FI" sz="2800" dirty="0" smtClean="0">
                <a:solidFill>
                  <a:schemeClr val="tx1"/>
                </a:solidFill>
              </a:rPr>
              <a:t>several essays this week.</a:t>
            </a:r>
            <a:r>
              <a:rPr lang="en-US" altLang="fi-FI" sz="2600" dirty="0" smtClean="0"/>
              <a:t>	</a:t>
            </a:r>
            <a:r>
              <a:rPr lang="en-US" altLang="fi-FI" sz="2100" i="1" dirty="0" smtClean="0"/>
              <a:t>(</a:t>
            </a:r>
            <a:r>
              <a:rPr lang="en-US" altLang="fi-FI" sz="2100" i="1" dirty="0" err="1" smtClean="0"/>
              <a:t>täytyy</a:t>
            </a:r>
            <a:r>
              <a:rPr lang="en-US" altLang="fi-FI" sz="2100" i="1" dirty="0" smtClean="0"/>
              <a:t> </a:t>
            </a:r>
            <a:r>
              <a:rPr lang="en-US" altLang="fi-FI" sz="2100" i="1" dirty="0" err="1" smtClean="0"/>
              <a:t>kirjoittaa</a:t>
            </a:r>
            <a:r>
              <a:rPr lang="en-US" altLang="fi-FI" sz="2100" i="1" dirty="0" smtClean="0"/>
              <a:t>)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altLang="fi-FI" sz="2600" b="1" dirty="0" smtClean="0"/>
              <a:t/>
            </a:r>
            <a:br>
              <a:rPr lang="en-US" altLang="fi-FI" sz="2600" b="1" dirty="0" smtClean="0"/>
            </a:br>
            <a:endParaRPr lang="en-US" altLang="fi-FI" sz="2600" b="1" dirty="0" smtClean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altLang="fi-FI" sz="2600" dirty="0" smtClean="0"/>
              <a:t>2. </a:t>
            </a:r>
          </a:p>
          <a:p>
            <a:pPr marL="0" indent="0" eaLnBrk="1" hangingPunct="1">
              <a:spcBef>
                <a:spcPts val="1800"/>
              </a:spcBef>
              <a:buFont typeface="Arial" panose="020B0604020202020204" pitchFamily="34" charset="0"/>
              <a:buNone/>
              <a:defRPr/>
            </a:pPr>
            <a:r>
              <a:rPr lang="en-US" altLang="fi-FI" sz="2600" dirty="0" smtClean="0">
                <a:solidFill>
                  <a:schemeClr val="tx1"/>
                </a:solidFill>
              </a:rPr>
              <a:t>  </a:t>
            </a:r>
            <a:r>
              <a:rPr lang="en-US" altLang="fi-FI" sz="2800" dirty="0" smtClean="0">
                <a:solidFill>
                  <a:schemeClr val="tx1"/>
                </a:solidFill>
              </a:rPr>
              <a:t>We </a:t>
            </a:r>
            <a:r>
              <a:rPr lang="en-US" altLang="fi-FI" sz="2800" b="1" dirty="0" smtClean="0">
                <a:solidFill>
                  <a:schemeClr val="tx1"/>
                </a:solidFill>
              </a:rPr>
              <a:t>had to wait </a:t>
            </a:r>
            <a:r>
              <a:rPr lang="en-US" altLang="fi-FI" sz="2800" dirty="0" smtClean="0">
                <a:solidFill>
                  <a:schemeClr val="tx1"/>
                </a:solidFill>
              </a:rPr>
              <a:t>an hour for the train.</a:t>
            </a:r>
            <a:r>
              <a:rPr lang="en-US" altLang="fi-FI" sz="2600" dirty="0"/>
              <a:t> </a:t>
            </a:r>
            <a:r>
              <a:rPr lang="en-US" altLang="fi-FI" sz="2100" i="1" dirty="0" smtClean="0"/>
              <a:t>(</a:t>
            </a:r>
            <a:r>
              <a:rPr lang="en-US" altLang="fi-FI" sz="2100" i="1" dirty="0" err="1" smtClean="0"/>
              <a:t>täytyi</a:t>
            </a:r>
            <a:r>
              <a:rPr lang="en-US" altLang="fi-FI" sz="2100" i="1" dirty="0" smtClean="0"/>
              <a:t> </a:t>
            </a:r>
            <a:r>
              <a:rPr lang="en-US" altLang="fi-FI" sz="2100" i="1" dirty="0" err="1" smtClean="0"/>
              <a:t>odottaa</a:t>
            </a:r>
            <a:r>
              <a:rPr lang="en-US" altLang="fi-FI" sz="2100" i="1" dirty="0" smtClean="0"/>
              <a:t>)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altLang="fi-FI" sz="2600" dirty="0" smtClean="0">
                <a:solidFill>
                  <a:schemeClr val="tx1"/>
                </a:solidFill>
              </a:rPr>
              <a:t>  </a:t>
            </a:r>
            <a:r>
              <a:rPr lang="en-US" altLang="fi-FI" sz="2800" dirty="0" smtClean="0">
                <a:solidFill>
                  <a:schemeClr val="tx1"/>
                </a:solidFill>
              </a:rPr>
              <a:t>- </a:t>
            </a:r>
            <a:r>
              <a:rPr lang="en-US" altLang="fi-FI" sz="2800" b="1" dirty="0" smtClean="0">
                <a:solidFill>
                  <a:schemeClr val="tx1"/>
                </a:solidFill>
              </a:rPr>
              <a:t>Did</a:t>
            </a:r>
            <a:r>
              <a:rPr lang="en-US" altLang="fi-FI" sz="2800" dirty="0" smtClean="0">
                <a:solidFill>
                  <a:schemeClr val="tx1"/>
                </a:solidFill>
              </a:rPr>
              <a:t> you </a:t>
            </a:r>
            <a:r>
              <a:rPr lang="en-US" altLang="fi-FI" sz="2800" b="1" dirty="0" smtClean="0">
                <a:solidFill>
                  <a:schemeClr val="tx1"/>
                </a:solidFill>
              </a:rPr>
              <a:t>have to wait </a:t>
            </a:r>
            <a:r>
              <a:rPr lang="en-US" altLang="fi-FI" sz="2800" dirty="0" smtClean="0">
                <a:solidFill>
                  <a:schemeClr val="tx1"/>
                </a:solidFill>
              </a:rPr>
              <a:t>outside on the platform</a:t>
            </a:r>
            <a:r>
              <a:rPr lang="en-US" altLang="fi-FI" sz="2800" dirty="0" smtClean="0">
                <a:solidFill>
                  <a:schemeClr val="tx1"/>
                </a:solidFill>
              </a:rPr>
              <a:t>?</a:t>
            </a:r>
            <a:r>
              <a:rPr lang="en-US" altLang="fi-FI" sz="2600" dirty="0"/>
              <a:t> </a:t>
            </a:r>
            <a:r>
              <a:rPr lang="en-US" altLang="fi-FI" sz="2100" i="1" dirty="0" smtClean="0"/>
              <a:t>(</a:t>
            </a:r>
            <a:r>
              <a:rPr lang="en-US" altLang="fi-FI" sz="2100" i="1" dirty="0" err="1" smtClean="0"/>
              <a:t>täytyikö</a:t>
            </a:r>
            <a:r>
              <a:rPr lang="en-US" altLang="fi-FI" sz="2100" i="1" dirty="0" smtClean="0"/>
              <a:t> </a:t>
            </a:r>
            <a:r>
              <a:rPr lang="en-US" altLang="fi-FI" sz="2100" i="1" dirty="0" err="1" smtClean="0"/>
              <a:t>odottaa</a:t>
            </a:r>
            <a:r>
              <a:rPr lang="en-US" altLang="fi-FI" sz="2100" i="1" dirty="0" smtClean="0"/>
              <a:t>)</a:t>
            </a:r>
            <a:r>
              <a:rPr lang="en-US" altLang="fi-FI" sz="1800" dirty="0">
                <a:latin typeface="Arial" panose="020B0604020202020204" pitchFamily="34" charset="0"/>
              </a:rPr>
              <a:t>	</a:t>
            </a:r>
            <a:endParaRPr lang="en-US" altLang="fi-FI" dirty="0" smtClean="0">
              <a:latin typeface="Arial" panose="020B060402020202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fi-FI" dirty="0">
              <a:latin typeface="Arial" panose="020B060402020202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fi-FI" dirty="0" smtClean="0">
              <a:latin typeface="Arial" panose="020B060402020202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fi-FI" dirty="0" smtClean="0">
              <a:latin typeface="Arial" panose="020B060402020202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fi-FI" dirty="0"/>
          </a:p>
        </p:txBody>
      </p:sp>
      <p:sp>
        <p:nvSpPr>
          <p:cNvPr id="3" name="Suorakulmio 2"/>
          <p:cNvSpPr/>
          <p:nvPr/>
        </p:nvSpPr>
        <p:spPr>
          <a:xfrm>
            <a:off x="1034076" y="1124744"/>
            <a:ext cx="1440160" cy="612294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 dirty="0" smtClean="0">
                <a:solidFill>
                  <a:schemeClr val="tx1"/>
                </a:solidFill>
              </a:rPr>
              <a:t>preesens</a:t>
            </a:r>
            <a:endParaRPr lang="fi-FI" b="1" dirty="0">
              <a:solidFill>
                <a:schemeClr val="tx1"/>
              </a:solidFill>
            </a:endParaRPr>
          </a:p>
        </p:txBody>
      </p:sp>
      <p:sp>
        <p:nvSpPr>
          <p:cNvPr id="4" name="Suorakulmio 3"/>
          <p:cNvSpPr/>
          <p:nvPr/>
        </p:nvSpPr>
        <p:spPr>
          <a:xfrm>
            <a:off x="1043608" y="3573016"/>
            <a:ext cx="1512168" cy="576064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 dirty="0" smtClean="0">
                <a:solidFill>
                  <a:schemeClr val="tx1"/>
                </a:solidFill>
              </a:rPr>
              <a:t>imperfekti</a:t>
            </a:r>
            <a:endParaRPr lang="fi-FI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00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isällön paikkamerkki 5"/>
          <p:cNvSpPr>
            <a:spLocks noGrp="1"/>
          </p:cNvSpPr>
          <p:nvPr>
            <p:ph idx="1"/>
          </p:nvPr>
        </p:nvSpPr>
        <p:spPr>
          <a:xfrm>
            <a:off x="395536" y="980728"/>
            <a:ext cx="8280400" cy="4351338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fi-FI" dirty="0" smtClean="0">
              <a:latin typeface="Arial" panose="020B060402020202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fi-FI" sz="2600" dirty="0" smtClean="0"/>
              <a:t>3. </a:t>
            </a:r>
          </a:p>
          <a:p>
            <a:pPr marL="0" indent="0" eaLnBrk="1" hangingPunct="1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altLang="fi-FI" sz="2600" dirty="0" smtClean="0">
                <a:solidFill>
                  <a:schemeClr val="tx1"/>
                </a:solidFill>
              </a:rPr>
              <a:t>    </a:t>
            </a:r>
            <a:r>
              <a:rPr lang="en-US" altLang="fi-FI" sz="2600" dirty="0">
                <a:solidFill>
                  <a:schemeClr val="tx1"/>
                </a:solidFill>
              </a:rPr>
              <a:t> </a:t>
            </a:r>
            <a:r>
              <a:rPr lang="en-US" altLang="fi-FI" sz="2600" dirty="0" smtClean="0">
                <a:solidFill>
                  <a:schemeClr val="tx1"/>
                </a:solidFill>
              </a:rPr>
              <a:t>Mary </a:t>
            </a:r>
            <a:r>
              <a:rPr lang="en-US" altLang="fi-FI" sz="2600" b="1" dirty="0" smtClean="0">
                <a:solidFill>
                  <a:schemeClr val="tx1"/>
                </a:solidFill>
              </a:rPr>
              <a:t>has </a:t>
            </a:r>
            <a:r>
              <a:rPr lang="en-US" altLang="fi-FI" sz="2600" dirty="0" smtClean="0">
                <a:solidFill>
                  <a:schemeClr val="tx1"/>
                </a:solidFill>
              </a:rPr>
              <a:t>always</a:t>
            </a:r>
            <a:r>
              <a:rPr lang="en-US" altLang="fi-FI" sz="2600" b="1" dirty="0" smtClean="0">
                <a:solidFill>
                  <a:schemeClr val="tx1"/>
                </a:solidFill>
              </a:rPr>
              <a:t> had to work </a:t>
            </a:r>
            <a:r>
              <a:rPr lang="en-US" altLang="fi-FI" sz="2600" dirty="0" smtClean="0">
                <a:solidFill>
                  <a:schemeClr val="tx1"/>
                </a:solidFill>
              </a:rPr>
              <a:t>very </a:t>
            </a:r>
            <a:r>
              <a:rPr lang="en-US" altLang="fi-FI" sz="2600" dirty="0" smtClean="0">
                <a:solidFill>
                  <a:schemeClr val="tx1"/>
                </a:solidFill>
              </a:rPr>
              <a:t>hard</a:t>
            </a:r>
            <a:r>
              <a:rPr lang="en-US" altLang="fi-FI" sz="2600" dirty="0" smtClean="0">
                <a:solidFill>
                  <a:schemeClr val="tx1"/>
                </a:solidFill>
              </a:rPr>
              <a:t>. 							</a:t>
            </a:r>
            <a:r>
              <a:rPr lang="en-US" altLang="fi-FI" sz="1900" i="1" dirty="0" smtClean="0"/>
              <a:t>(on </a:t>
            </a:r>
            <a:r>
              <a:rPr lang="en-US" altLang="fi-FI" sz="1900" i="1" dirty="0" err="1" smtClean="0"/>
              <a:t>täytynyt</a:t>
            </a:r>
            <a:r>
              <a:rPr lang="en-US" altLang="fi-FI" sz="1900" i="1" dirty="0" smtClean="0"/>
              <a:t> </a:t>
            </a:r>
            <a:r>
              <a:rPr lang="en-US" altLang="fi-FI" sz="1900" i="1" dirty="0" err="1" smtClean="0"/>
              <a:t>työskennellä</a:t>
            </a:r>
            <a:r>
              <a:rPr lang="en-US" altLang="fi-FI" sz="1900" i="1" dirty="0" smtClean="0"/>
              <a:t>)</a:t>
            </a:r>
            <a:r>
              <a:rPr lang="en-US" altLang="fi-FI" sz="2600" dirty="0" smtClean="0"/>
              <a:t>	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fi-FI" sz="2600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fi-FI" sz="2600" dirty="0" smtClean="0"/>
              <a:t>4. </a:t>
            </a:r>
          </a:p>
          <a:p>
            <a:pPr marL="0" indent="0" eaLnBrk="1" hangingPunct="1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altLang="fi-FI" sz="2600" dirty="0">
                <a:solidFill>
                  <a:schemeClr val="tx1"/>
                </a:solidFill>
              </a:rPr>
              <a:t> </a:t>
            </a:r>
            <a:r>
              <a:rPr lang="en-US" altLang="fi-FI" sz="2600" dirty="0" smtClean="0">
                <a:solidFill>
                  <a:schemeClr val="tx1"/>
                </a:solidFill>
              </a:rPr>
              <a:t>    Grandma </a:t>
            </a:r>
            <a:r>
              <a:rPr lang="en-US" altLang="fi-FI" sz="2600" b="1" dirty="0" smtClean="0">
                <a:solidFill>
                  <a:schemeClr val="tx1"/>
                </a:solidFill>
              </a:rPr>
              <a:t>had had to earn </a:t>
            </a:r>
            <a:r>
              <a:rPr lang="en-US" altLang="fi-FI" sz="2600" dirty="0" smtClean="0">
                <a:solidFill>
                  <a:schemeClr val="tx1"/>
                </a:solidFill>
              </a:rPr>
              <a:t>her living from an early age</a:t>
            </a:r>
            <a:r>
              <a:rPr lang="en-US" altLang="fi-FI" sz="2600" dirty="0" smtClean="0">
                <a:solidFill>
                  <a:schemeClr val="tx1"/>
                </a:solidFill>
              </a:rPr>
              <a:t>.        					</a:t>
            </a:r>
            <a:r>
              <a:rPr lang="en-US" altLang="fi-FI" sz="1800" i="1" dirty="0" smtClean="0"/>
              <a:t>(</a:t>
            </a:r>
            <a:r>
              <a:rPr lang="en-US" altLang="fi-FI" sz="1800" i="1" dirty="0" err="1" smtClean="0"/>
              <a:t>oli</a:t>
            </a:r>
            <a:r>
              <a:rPr lang="en-US" altLang="fi-FI" sz="1800" i="1" dirty="0" smtClean="0"/>
              <a:t> </a:t>
            </a:r>
            <a:r>
              <a:rPr lang="en-US" altLang="fi-FI" sz="1800" i="1" dirty="0" err="1" smtClean="0"/>
              <a:t>täytynyt</a:t>
            </a:r>
            <a:r>
              <a:rPr lang="en-US" altLang="fi-FI" sz="1800" i="1" dirty="0" smtClean="0"/>
              <a:t> </a:t>
            </a:r>
            <a:r>
              <a:rPr lang="en-US" altLang="fi-FI" sz="1800" i="1" dirty="0" err="1" smtClean="0"/>
              <a:t>ansaita</a:t>
            </a:r>
            <a:r>
              <a:rPr lang="en-US" altLang="fi-FI" sz="1800" i="1" dirty="0" smtClean="0"/>
              <a:t> </a:t>
            </a:r>
            <a:r>
              <a:rPr lang="en-US" altLang="fi-FI" sz="1800" i="1" dirty="0" err="1" smtClean="0"/>
              <a:t>elantonsa</a:t>
            </a:r>
            <a:r>
              <a:rPr lang="en-US" altLang="fi-FI" sz="1800" i="1" dirty="0" smtClean="0"/>
              <a:t>)</a:t>
            </a:r>
            <a:r>
              <a:rPr lang="en-US" altLang="fi-FI" sz="2400" dirty="0" smtClean="0"/>
              <a:t>	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fi-FI" sz="2400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fi-FI" altLang="fi-FI" dirty="0" smtClean="0"/>
          </a:p>
        </p:txBody>
      </p:sp>
      <p:sp>
        <p:nvSpPr>
          <p:cNvPr id="3" name="Suorakulmio 2"/>
          <p:cNvSpPr/>
          <p:nvPr/>
        </p:nvSpPr>
        <p:spPr>
          <a:xfrm>
            <a:off x="899592" y="1342253"/>
            <a:ext cx="1440160" cy="576064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 dirty="0" smtClean="0">
                <a:solidFill>
                  <a:schemeClr val="tx1"/>
                </a:solidFill>
              </a:rPr>
              <a:t>perfekti</a:t>
            </a:r>
            <a:endParaRPr lang="fi-FI" b="1" dirty="0">
              <a:solidFill>
                <a:schemeClr val="tx1"/>
              </a:solidFill>
            </a:endParaRPr>
          </a:p>
        </p:txBody>
      </p:sp>
      <p:sp>
        <p:nvSpPr>
          <p:cNvPr id="4" name="Suorakulmio 3"/>
          <p:cNvSpPr/>
          <p:nvPr/>
        </p:nvSpPr>
        <p:spPr>
          <a:xfrm>
            <a:off x="914282" y="3284984"/>
            <a:ext cx="2808312" cy="504056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 dirty="0" smtClean="0">
                <a:solidFill>
                  <a:schemeClr val="tx1"/>
                </a:solidFill>
              </a:rPr>
              <a:t>pluskvamperfekti</a:t>
            </a:r>
            <a:endParaRPr lang="fi-FI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47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isällön paikkamerkki 5"/>
          <p:cNvSpPr>
            <a:spLocks noGrp="1"/>
          </p:cNvSpPr>
          <p:nvPr>
            <p:ph idx="1"/>
          </p:nvPr>
        </p:nvSpPr>
        <p:spPr>
          <a:xfrm>
            <a:off x="395536" y="967014"/>
            <a:ext cx="8280400" cy="5400675"/>
          </a:xfrm>
        </p:spPr>
        <p:txBody>
          <a:bodyPr>
            <a:normAutofit fontScale="70000" lnSpcReduction="20000"/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fi-FI" sz="3400" dirty="0" smtClean="0"/>
              <a:t>5.</a:t>
            </a:r>
          </a:p>
          <a:p>
            <a:pPr marL="0" indent="0" eaLnBrk="1" hangingPunct="1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altLang="fi-FI" sz="3400" dirty="0" smtClean="0">
                <a:solidFill>
                  <a:schemeClr val="tx1"/>
                </a:solidFill>
              </a:rPr>
              <a:t>Luckily we </a:t>
            </a:r>
            <a:r>
              <a:rPr lang="en-US" altLang="fi-FI" sz="3400" b="1" dirty="0" smtClean="0">
                <a:solidFill>
                  <a:schemeClr val="tx1"/>
                </a:solidFill>
              </a:rPr>
              <a:t>won’t have to work </a:t>
            </a:r>
            <a:r>
              <a:rPr lang="en-US" altLang="fi-FI" sz="3400" dirty="0" smtClean="0">
                <a:solidFill>
                  <a:schemeClr val="tx1"/>
                </a:solidFill>
              </a:rPr>
              <a:t>extra hours this week.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fi-FI" sz="2800" dirty="0" smtClean="0"/>
              <a:t>					</a:t>
            </a:r>
            <a:r>
              <a:rPr lang="en-US" altLang="fi-FI" sz="2600" i="1" dirty="0" smtClean="0"/>
              <a:t>(</a:t>
            </a:r>
            <a:r>
              <a:rPr lang="en-US" altLang="fi-FI" sz="2600" i="1" dirty="0" err="1" smtClean="0"/>
              <a:t>ei</a:t>
            </a:r>
            <a:r>
              <a:rPr lang="en-US" altLang="fi-FI" sz="2600" i="1" dirty="0" smtClean="0"/>
              <a:t> </a:t>
            </a:r>
            <a:r>
              <a:rPr lang="en-US" altLang="fi-FI" sz="2600" i="1" dirty="0" err="1" smtClean="0"/>
              <a:t>tarvitse</a:t>
            </a:r>
            <a:r>
              <a:rPr lang="en-US" altLang="fi-FI" sz="2600" i="1" dirty="0" smtClean="0"/>
              <a:t> </a:t>
            </a:r>
            <a:r>
              <a:rPr lang="en-US" altLang="fi-FI" sz="2600" i="1" dirty="0" err="1" smtClean="0"/>
              <a:t>työskennellä</a:t>
            </a:r>
            <a:r>
              <a:rPr lang="en-US" altLang="fi-FI" sz="2600" i="1" dirty="0" smtClean="0"/>
              <a:t>)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fi-FI" sz="2800" dirty="0" smtClean="0"/>
              <a:t>	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fi-FI" sz="3400" dirty="0" smtClean="0"/>
              <a:t>6. </a:t>
            </a:r>
          </a:p>
          <a:p>
            <a:pPr marL="0" indent="0" eaLnBrk="1" hangingPunct="1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altLang="fi-FI" sz="3100" dirty="0" smtClean="0">
                <a:solidFill>
                  <a:schemeClr val="tx1"/>
                </a:solidFill>
              </a:rPr>
              <a:t>Hannah </a:t>
            </a:r>
            <a:r>
              <a:rPr lang="en-US" altLang="fi-FI" sz="3100" b="1" dirty="0" smtClean="0">
                <a:solidFill>
                  <a:schemeClr val="tx1"/>
                </a:solidFill>
              </a:rPr>
              <a:t>would have to have </a:t>
            </a:r>
            <a:r>
              <a:rPr lang="en-US" altLang="fi-FI" sz="3100" dirty="0" smtClean="0">
                <a:solidFill>
                  <a:schemeClr val="tx1"/>
                </a:solidFill>
              </a:rPr>
              <a:t>a lot of money to buy all </a:t>
            </a:r>
            <a:r>
              <a:rPr lang="en-US" altLang="fi-FI" sz="3100" dirty="0" smtClean="0">
                <a:solidFill>
                  <a:schemeClr val="tx1"/>
                </a:solidFill>
              </a:rPr>
              <a:t>the things </a:t>
            </a:r>
            <a:r>
              <a:rPr lang="en-US" altLang="fi-FI" sz="3100" dirty="0" smtClean="0">
                <a:solidFill>
                  <a:schemeClr val="tx1"/>
                </a:solidFill>
              </a:rPr>
              <a:t>she wanted.</a:t>
            </a:r>
          </a:p>
          <a:p>
            <a:pPr marL="0" indent="0" eaLnBrk="1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fi-FI" sz="2800" dirty="0" smtClean="0"/>
              <a:t>					</a:t>
            </a:r>
            <a:r>
              <a:rPr lang="en-US" altLang="fi-FI" sz="2600" i="1" dirty="0" smtClean="0"/>
              <a:t>([</a:t>
            </a:r>
            <a:r>
              <a:rPr lang="en-US" altLang="fi-FI" sz="2600" i="1" dirty="0" err="1" smtClean="0"/>
              <a:t>Hannahilla</a:t>
            </a:r>
            <a:r>
              <a:rPr lang="en-US" altLang="fi-FI" sz="2600" i="1" dirty="0" smtClean="0"/>
              <a:t>] </a:t>
            </a:r>
            <a:r>
              <a:rPr lang="en-US" altLang="fi-FI" sz="2600" i="1" dirty="0" err="1" smtClean="0"/>
              <a:t>täytyisi</a:t>
            </a:r>
            <a:r>
              <a:rPr lang="en-US" altLang="fi-FI" sz="2600" i="1" dirty="0" smtClean="0"/>
              <a:t> olla) </a:t>
            </a:r>
            <a:r>
              <a:rPr lang="en-US" altLang="fi-FI" sz="2900" dirty="0" smtClean="0"/>
              <a:t>	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fi-FI" sz="2800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fi-FI" sz="2800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fi-FI" sz="3400" dirty="0" smtClean="0"/>
              <a:t>7. </a:t>
            </a:r>
          </a:p>
          <a:p>
            <a:pPr marL="0" indent="0" eaLnBrk="1" hangingPunct="1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altLang="fi-FI" sz="3400" dirty="0" smtClean="0">
                <a:solidFill>
                  <a:schemeClr val="tx1"/>
                </a:solidFill>
              </a:rPr>
              <a:t>We </a:t>
            </a:r>
            <a:r>
              <a:rPr lang="en-US" altLang="fi-FI" sz="3400" b="1" dirty="0" smtClean="0">
                <a:solidFill>
                  <a:schemeClr val="tx1"/>
                </a:solidFill>
              </a:rPr>
              <a:t>would have had to pay </a:t>
            </a:r>
            <a:r>
              <a:rPr lang="en-US" altLang="fi-FI" sz="3400" dirty="0" smtClean="0">
                <a:solidFill>
                  <a:schemeClr val="tx1"/>
                </a:solidFill>
              </a:rPr>
              <a:t>more if we had stayed another night at the hotel.</a:t>
            </a:r>
            <a:r>
              <a:rPr lang="en-US" altLang="fi-FI" sz="3100" dirty="0" smtClean="0">
                <a:solidFill>
                  <a:schemeClr val="tx1"/>
                </a:solidFill>
              </a:rPr>
              <a:t>	</a:t>
            </a:r>
            <a:r>
              <a:rPr lang="en-US" altLang="fi-FI" sz="2800" dirty="0" smtClean="0">
                <a:solidFill>
                  <a:schemeClr val="tx1"/>
                </a:solidFill>
              </a:rPr>
              <a:t>			</a:t>
            </a:r>
          </a:p>
          <a:p>
            <a:pPr marL="0" indent="0" eaLnBrk="1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fi-FI" sz="2800" dirty="0">
                <a:solidFill>
                  <a:schemeClr val="tx1"/>
                </a:solidFill>
              </a:rPr>
              <a:t>	</a:t>
            </a:r>
            <a:r>
              <a:rPr lang="en-US" altLang="fi-FI" sz="2800" dirty="0" smtClean="0">
                <a:solidFill>
                  <a:schemeClr val="tx1"/>
                </a:solidFill>
              </a:rPr>
              <a:t>				</a:t>
            </a:r>
            <a:r>
              <a:rPr lang="en-US" altLang="fi-FI" sz="2900" i="1" dirty="0" smtClean="0"/>
              <a:t>(</a:t>
            </a:r>
            <a:r>
              <a:rPr lang="en-US" altLang="fi-FI" sz="2900" i="1" dirty="0" err="1" smtClean="0"/>
              <a:t>olisi</a:t>
            </a:r>
            <a:r>
              <a:rPr lang="en-US" altLang="fi-FI" sz="2900" i="1" dirty="0" smtClean="0"/>
              <a:t> </a:t>
            </a:r>
            <a:r>
              <a:rPr lang="en-US" altLang="fi-FI" sz="2900" i="1" dirty="0" err="1" smtClean="0"/>
              <a:t>täytynyt</a:t>
            </a:r>
            <a:r>
              <a:rPr lang="en-US" altLang="fi-FI" sz="2900" i="1" dirty="0" smtClean="0"/>
              <a:t> </a:t>
            </a:r>
            <a:r>
              <a:rPr lang="en-US" altLang="fi-FI" sz="2900" i="1" dirty="0" err="1" smtClean="0"/>
              <a:t>maksaa</a:t>
            </a:r>
            <a:r>
              <a:rPr lang="en-US" altLang="fi-FI" sz="2900" i="1" dirty="0" smtClean="0"/>
              <a:t>)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fi-FI" dirty="0" smtClean="0"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3" name="Suorakulmio 2"/>
          <p:cNvSpPr/>
          <p:nvPr/>
        </p:nvSpPr>
        <p:spPr>
          <a:xfrm>
            <a:off x="971600" y="841828"/>
            <a:ext cx="1618398" cy="565832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 dirty="0" smtClean="0">
                <a:solidFill>
                  <a:schemeClr val="tx1"/>
                </a:solidFill>
              </a:rPr>
              <a:t>futuuri</a:t>
            </a:r>
            <a:endParaRPr lang="fi-FI" b="1" dirty="0">
              <a:solidFill>
                <a:schemeClr val="tx1"/>
              </a:solidFill>
            </a:endParaRPr>
          </a:p>
        </p:txBody>
      </p:sp>
      <p:sp>
        <p:nvSpPr>
          <p:cNvPr id="4" name="Suorakulmio 3"/>
          <p:cNvSpPr/>
          <p:nvPr/>
        </p:nvSpPr>
        <p:spPr>
          <a:xfrm>
            <a:off x="971600" y="2283691"/>
            <a:ext cx="2548684" cy="576064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 dirty="0" smtClean="0">
                <a:solidFill>
                  <a:schemeClr val="tx1"/>
                </a:solidFill>
              </a:rPr>
              <a:t>1. konditionaali</a:t>
            </a:r>
            <a:endParaRPr lang="fi-FI" b="1" dirty="0">
              <a:solidFill>
                <a:schemeClr val="tx1"/>
              </a:solidFill>
            </a:endParaRPr>
          </a:p>
        </p:txBody>
      </p:sp>
      <p:sp>
        <p:nvSpPr>
          <p:cNvPr id="5" name="Suorakulmio 4"/>
          <p:cNvSpPr/>
          <p:nvPr/>
        </p:nvSpPr>
        <p:spPr>
          <a:xfrm>
            <a:off x="947319" y="4206185"/>
            <a:ext cx="2548684" cy="569244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 dirty="0" smtClean="0">
                <a:solidFill>
                  <a:schemeClr val="tx1"/>
                </a:solidFill>
              </a:rPr>
              <a:t>2. konditionaali</a:t>
            </a:r>
            <a:endParaRPr lang="fi-FI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09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3138" y="524956"/>
            <a:ext cx="8532440" cy="809625"/>
          </a:xfrm>
        </p:spPr>
        <p:txBody>
          <a:bodyPr>
            <a:normAutofit/>
          </a:bodyPr>
          <a:lstStyle/>
          <a:p>
            <a:r>
              <a:rPr lang="fi-FI" altLang="fi-FI" sz="3600" b="1" dirty="0" smtClean="0">
                <a:solidFill>
                  <a:srgbClr val="2DA2BF"/>
                </a:solidFill>
              </a:rPr>
              <a:t>TÄYTYÄ, OLLA PAKKO:  </a:t>
            </a:r>
            <a:r>
              <a:rPr lang="fi-FI" altLang="fi-FI" sz="3600" b="1" i="1" dirty="0" smtClean="0">
                <a:solidFill>
                  <a:srgbClr val="2DA2BF"/>
                </a:solidFill>
              </a:rPr>
              <a:t>MUST / HAVE TO</a:t>
            </a:r>
            <a:endParaRPr lang="fi-FI" altLang="fi-FI" sz="3200" b="1" i="1" dirty="0" smtClean="0">
              <a:solidFill>
                <a:srgbClr val="2DA2BF"/>
              </a:solidFill>
            </a:endParaRP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827584" y="1334581"/>
            <a:ext cx="2989913" cy="4124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fi-FI" altLang="fi-FI" sz="2400" dirty="0" smtClean="0">
                <a:solidFill>
                  <a:srgbClr val="2DA2BF"/>
                </a:solidFill>
                <a:latin typeface="+mn-lt"/>
              </a:rPr>
              <a:t>infinitiivi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fi-FI" altLang="fi-FI" sz="2400" dirty="0" smtClean="0">
                <a:solidFill>
                  <a:srgbClr val="2DA2BF"/>
                </a:solidFill>
                <a:latin typeface="+mn-lt"/>
              </a:rPr>
              <a:t>preesens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fi-FI" altLang="fi-FI" sz="2400" dirty="0" smtClean="0">
                <a:solidFill>
                  <a:srgbClr val="2DA2BF"/>
                </a:solidFill>
                <a:latin typeface="+mn-lt"/>
              </a:rPr>
              <a:t>imperfekti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fi-FI" altLang="fi-FI" sz="2400" dirty="0" smtClean="0">
                <a:solidFill>
                  <a:srgbClr val="2DA2BF"/>
                </a:solidFill>
                <a:latin typeface="+mn-lt"/>
              </a:rPr>
              <a:t>perfekti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fi-FI" altLang="fi-FI" sz="2400" dirty="0" smtClean="0">
                <a:solidFill>
                  <a:srgbClr val="2DA2BF"/>
                </a:solidFill>
                <a:latin typeface="+mn-lt"/>
              </a:rPr>
              <a:t>pluskvamperfekti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fi-FI" altLang="fi-FI" sz="2400" dirty="0" smtClean="0">
                <a:solidFill>
                  <a:srgbClr val="2DA2BF"/>
                </a:solidFill>
                <a:latin typeface="+mn-lt"/>
              </a:rPr>
              <a:t>futuuri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fi-FI" altLang="fi-FI" sz="2400" dirty="0" smtClean="0">
                <a:solidFill>
                  <a:srgbClr val="2DA2BF"/>
                </a:solidFill>
                <a:latin typeface="+mn-lt"/>
              </a:rPr>
              <a:t>1. konditionaali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fi-FI" altLang="fi-FI" sz="2400" dirty="0" smtClean="0">
                <a:solidFill>
                  <a:srgbClr val="2DA2BF"/>
                </a:solidFill>
                <a:latin typeface="+mn-lt"/>
              </a:rPr>
              <a:t>2. konditionaali</a:t>
            </a:r>
            <a:endParaRPr lang="fi-FI" altLang="fi-FI" sz="2400" dirty="0">
              <a:solidFill>
                <a:srgbClr val="2DA2BF"/>
              </a:solidFill>
              <a:latin typeface="+mn-lt"/>
            </a:endParaRP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3851275" y="1334581"/>
            <a:ext cx="4994303" cy="578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fi-FI" altLang="fi-FI" sz="2400" b="1" dirty="0">
                <a:latin typeface="+mn-lt"/>
              </a:rPr>
              <a:t> </a:t>
            </a:r>
            <a:r>
              <a:rPr lang="fi-FI" altLang="fi-FI" sz="2400" b="1" dirty="0" smtClean="0">
                <a:latin typeface="+mn-lt"/>
              </a:rPr>
              <a:t>    -	/ </a:t>
            </a:r>
            <a:r>
              <a:rPr lang="fi-FI" altLang="fi-FI" sz="2400" b="1" dirty="0" smtClean="0">
                <a:solidFill>
                  <a:schemeClr val="tx2"/>
                </a:solidFill>
                <a:latin typeface="+mn-lt"/>
              </a:rPr>
              <a:t>HAVE TO</a:t>
            </a:r>
          </a:p>
          <a:p>
            <a:pPr>
              <a:spcBef>
                <a:spcPts val="1200"/>
              </a:spcBef>
            </a:pPr>
            <a:r>
              <a:rPr lang="fi-FI" altLang="fi-FI" sz="2400" b="1" dirty="0">
                <a:solidFill>
                  <a:schemeClr val="folHlink"/>
                </a:solidFill>
                <a:latin typeface="+mn-lt"/>
              </a:rPr>
              <a:t>MUST</a:t>
            </a:r>
            <a:r>
              <a:rPr lang="fi-FI" altLang="fi-FI" sz="2400" b="1" dirty="0">
                <a:latin typeface="+mn-lt"/>
              </a:rPr>
              <a:t>	</a:t>
            </a:r>
            <a:r>
              <a:rPr lang="fi-FI" altLang="fi-FI" sz="2400" b="1" dirty="0" smtClean="0">
                <a:latin typeface="+mn-lt"/>
              </a:rPr>
              <a:t>/ </a:t>
            </a:r>
            <a:r>
              <a:rPr lang="fi-FI" altLang="fi-FI" sz="2400" b="1" dirty="0" smtClean="0">
                <a:solidFill>
                  <a:schemeClr val="tx2"/>
                </a:solidFill>
                <a:latin typeface="+mn-lt"/>
              </a:rPr>
              <a:t>HAVE / HAS TO</a:t>
            </a:r>
          </a:p>
          <a:p>
            <a:pPr>
              <a:spcBef>
                <a:spcPts val="1200"/>
              </a:spcBef>
            </a:pPr>
            <a:r>
              <a:rPr lang="fi-FI" altLang="fi-FI" sz="2400" b="1" dirty="0" smtClean="0"/>
              <a:t>   </a:t>
            </a:r>
            <a:r>
              <a:rPr lang="fi-FI" altLang="fi-FI" sz="2400" dirty="0" smtClean="0"/>
              <a:t>-</a:t>
            </a:r>
            <a:r>
              <a:rPr lang="fi-FI" altLang="fi-FI" sz="2400" b="1" dirty="0" smtClean="0">
                <a:latin typeface="+mn-lt"/>
              </a:rPr>
              <a:t>	/ </a:t>
            </a:r>
            <a:r>
              <a:rPr lang="fi-FI" altLang="fi-FI" sz="2400" b="1" dirty="0" smtClean="0">
                <a:solidFill>
                  <a:schemeClr val="tx2"/>
                </a:solidFill>
                <a:latin typeface="+mn-lt"/>
              </a:rPr>
              <a:t>HAD TO</a:t>
            </a:r>
          </a:p>
          <a:p>
            <a:pPr>
              <a:spcBef>
                <a:spcPts val="1200"/>
              </a:spcBef>
            </a:pPr>
            <a:r>
              <a:rPr lang="fi-FI" altLang="fi-FI" sz="2400" b="1" dirty="0" smtClean="0"/>
              <a:t>   </a:t>
            </a:r>
            <a:r>
              <a:rPr lang="fi-FI" altLang="fi-FI" sz="2400" dirty="0" smtClean="0"/>
              <a:t>-</a:t>
            </a:r>
            <a:r>
              <a:rPr lang="fi-FI" altLang="fi-FI" sz="2400" b="1" dirty="0" smtClean="0">
                <a:latin typeface="+mn-lt"/>
              </a:rPr>
              <a:t>	/ </a:t>
            </a:r>
            <a:r>
              <a:rPr lang="fi-FI" altLang="fi-FI" sz="2400" b="1" dirty="0" smtClean="0">
                <a:solidFill>
                  <a:schemeClr val="tx2"/>
                </a:solidFill>
                <a:latin typeface="+mn-lt"/>
              </a:rPr>
              <a:t>HAVE </a:t>
            </a:r>
            <a:r>
              <a:rPr lang="fi-FI" altLang="fi-FI" sz="2400" b="1" dirty="0">
                <a:solidFill>
                  <a:schemeClr val="tx2"/>
                </a:solidFill>
                <a:latin typeface="+mn-lt"/>
              </a:rPr>
              <a:t>HAD TO / HAS HAD </a:t>
            </a:r>
            <a:r>
              <a:rPr lang="fi-FI" altLang="fi-FI" sz="2400" b="1" dirty="0" smtClean="0">
                <a:solidFill>
                  <a:schemeClr val="tx2"/>
                </a:solidFill>
                <a:latin typeface="+mn-lt"/>
              </a:rPr>
              <a:t>TO</a:t>
            </a:r>
          </a:p>
          <a:p>
            <a:pPr>
              <a:spcBef>
                <a:spcPts val="1200"/>
              </a:spcBef>
            </a:pPr>
            <a:r>
              <a:rPr lang="fi-FI" altLang="fi-FI" sz="2400" b="1" dirty="0"/>
              <a:t> </a:t>
            </a:r>
            <a:r>
              <a:rPr lang="fi-FI" altLang="fi-FI" sz="2400" b="1" dirty="0" smtClean="0"/>
              <a:t>  </a:t>
            </a:r>
            <a:r>
              <a:rPr lang="fi-FI" altLang="fi-FI" sz="2400" dirty="0" smtClean="0"/>
              <a:t>-</a:t>
            </a:r>
            <a:r>
              <a:rPr lang="fi-FI" altLang="fi-FI" sz="2400" b="1" dirty="0">
                <a:latin typeface="+mn-lt"/>
              </a:rPr>
              <a:t>	</a:t>
            </a:r>
            <a:r>
              <a:rPr lang="fi-FI" altLang="fi-FI" sz="2400" b="1" dirty="0" smtClean="0">
                <a:latin typeface="+mn-lt"/>
              </a:rPr>
              <a:t>/ </a:t>
            </a:r>
            <a:r>
              <a:rPr lang="fi-FI" altLang="fi-FI" sz="2400" b="1" dirty="0" smtClean="0">
                <a:solidFill>
                  <a:schemeClr val="tx2"/>
                </a:solidFill>
                <a:latin typeface="+mn-lt"/>
              </a:rPr>
              <a:t>HAD </a:t>
            </a:r>
            <a:r>
              <a:rPr lang="fi-FI" altLang="fi-FI" sz="2400" b="1" dirty="0" err="1">
                <a:solidFill>
                  <a:schemeClr val="tx2"/>
                </a:solidFill>
                <a:latin typeface="+mn-lt"/>
              </a:rPr>
              <a:t>HAD</a:t>
            </a:r>
            <a:r>
              <a:rPr lang="fi-FI" altLang="fi-FI" sz="2400" b="1" dirty="0">
                <a:solidFill>
                  <a:schemeClr val="tx2"/>
                </a:solidFill>
                <a:latin typeface="+mn-lt"/>
              </a:rPr>
              <a:t> TO</a:t>
            </a:r>
          </a:p>
          <a:p>
            <a:pPr>
              <a:spcBef>
                <a:spcPts val="1200"/>
              </a:spcBef>
            </a:pPr>
            <a:r>
              <a:rPr lang="fi-FI" altLang="fi-FI" sz="2400" b="1" dirty="0" smtClean="0"/>
              <a:t>   </a:t>
            </a:r>
            <a:r>
              <a:rPr lang="fi-FI" altLang="fi-FI" sz="2400" dirty="0"/>
              <a:t>-</a:t>
            </a:r>
            <a:r>
              <a:rPr lang="fi-FI" altLang="fi-FI" sz="2400" b="1" dirty="0">
                <a:latin typeface="+mn-lt"/>
              </a:rPr>
              <a:t>	</a:t>
            </a:r>
            <a:r>
              <a:rPr lang="fi-FI" altLang="fi-FI" sz="2400" b="1" dirty="0" smtClean="0">
                <a:latin typeface="+mn-lt"/>
              </a:rPr>
              <a:t>/ </a:t>
            </a:r>
            <a:r>
              <a:rPr lang="fi-FI" altLang="fi-FI" sz="2400" b="1" dirty="0" smtClean="0">
                <a:solidFill>
                  <a:schemeClr val="tx2"/>
                </a:solidFill>
                <a:latin typeface="+mn-lt"/>
              </a:rPr>
              <a:t>WILL </a:t>
            </a:r>
            <a:r>
              <a:rPr lang="fi-FI" altLang="fi-FI" sz="2400" b="1" dirty="0">
                <a:solidFill>
                  <a:schemeClr val="tx2"/>
                </a:solidFill>
                <a:latin typeface="+mn-lt"/>
              </a:rPr>
              <a:t>HAVE TO</a:t>
            </a:r>
          </a:p>
          <a:p>
            <a:pPr>
              <a:spcBef>
                <a:spcPts val="1200"/>
              </a:spcBef>
            </a:pPr>
            <a:r>
              <a:rPr lang="fi-FI" altLang="fi-FI" sz="2400" b="1" dirty="0"/>
              <a:t> </a:t>
            </a:r>
            <a:r>
              <a:rPr lang="fi-FI" altLang="fi-FI" sz="2400" b="1" dirty="0" smtClean="0"/>
              <a:t>  </a:t>
            </a:r>
            <a:r>
              <a:rPr lang="fi-FI" altLang="fi-FI" sz="2400" dirty="0" smtClean="0"/>
              <a:t>-</a:t>
            </a:r>
            <a:r>
              <a:rPr lang="fi-FI" altLang="fi-FI" sz="2400" b="1" dirty="0">
                <a:latin typeface="+mn-lt"/>
              </a:rPr>
              <a:t>	</a:t>
            </a:r>
            <a:r>
              <a:rPr lang="fi-FI" altLang="fi-FI" sz="2400" b="1" dirty="0" smtClean="0">
                <a:latin typeface="+mn-lt"/>
              </a:rPr>
              <a:t>/ </a:t>
            </a:r>
            <a:r>
              <a:rPr lang="fi-FI" altLang="fi-FI" sz="2400" b="1" dirty="0" smtClean="0">
                <a:solidFill>
                  <a:schemeClr val="tx2"/>
                </a:solidFill>
                <a:latin typeface="+mn-lt"/>
              </a:rPr>
              <a:t>WOULD </a:t>
            </a:r>
            <a:r>
              <a:rPr lang="fi-FI" altLang="fi-FI" sz="2400" b="1" dirty="0">
                <a:solidFill>
                  <a:schemeClr val="tx2"/>
                </a:solidFill>
                <a:latin typeface="+mn-lt"/>
              </a:rPr>
              <a:t>HAVE TO</a:t>
            </a:r>
          </a:p>
          <a:p>
            <a:pPr>
              <a:spcBef>
                <a:spcPts val="1200"/>
              </a:spcBef>
            </a:pPr>
            <a:r>
              <a:rPr lang="fi-FI" altLang="fi-FI" sz="2400" b="1" dirty="0"/>
              <a:t> </a:t>
            </a:r>
            <a:r>
              <a:rPr lang="fi-FI" altLang="fi-FI" sz="2400" b="1" dirty="0" smtClean="0"/>
              <a:t>  </a:t>
            </a:r>
            <a:r>
              <a:rPr lang="fi-FI" altLang="fi-FI" sz="2400" dirty="0" smtClean="0"/>
              <a:t>-</a:t>
            </a:r>
            <a:r>
              <a:rPr lang="fi-FI" altLang="fi-FI" sz="2400" b="1" dirty="0">
                <a:solidFill>
                  <a:schemeClr val="folHlink"/>
                </a:solidFill>
                <a:latin typeface="+mn-lt"/>
              </a:rPr>
              <a:t>	</a:t>
            </a:r>
            <a:r>
              <a:rPr lang="fi-FI" altLang="fi-FI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/ </a:t>
            </a:r>
            <a:r>
              <a:rPr lang="fi-FI" altLang="fi-FI" sz="2400" b="1" dirty="0" smtClean="0">
                <a:solidFill>
                  <a:schemeClr val="tx2"/>
                </a:solidFill>
                <a:latin typeface="+mn-lt"/>
              </a:rPr>
              <a:t>WOULD </a:t>
            </a:r>
            <a:r>
              <a:rPr lang="fi-FI" altLang="fi-FI" sz="2400" b="1" dirty="0">
                <a:solidFill>
                  <a:schemeClr val="tx2"/>
                </a:solidFill>
                <a:latin typeface="+mn-lt"/>
              </a:rPr>
              <a:t>HAVE HAD TO</a:t>
            </a:r>
          </a:p>
          <a:p>
            <a:pPr marL="285750" indent="-285750">
              <a:spcBef>
                <a:spcPct val="50000"/>
              </a:spcBef>
              <a:buFontTx/>
              <a:buChar char="-"/>
            </a:pPr>
            <a:endParaRPr lang="fi-FI" altLang="fi-FI" dirty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endParaRPr lang="fi-FI" altLang="fi-FI" dirty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endParaRPr lang="fi-FI" altLang="fi-FI" dirty="0">
              <a:solidFill>
                <a:schemeClr val="tx2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fi-FI" altLang="fi-FI" dirty="0">
              <a:solidFill>
                <a:schemeClr val="tx2"/>
              </a:solidFill>
            </a:endParaRPr>
          </a:p>
        </p:txBody>
      </p:sp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3821275" y="5458788"/>
            <a:ext cx="492718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i-FI" altLang="fi-FI" sz="2000" i="1" dirty="0" smtClean="0">
                <a:solidFill>
                  <a:schemeClr val="bg1">
                    <a:lumMod val="50000"/>
                  </a:schemeClr>
                </a:solidFill>
              </a:rPr>
              <a:t>(’</a:t>
            </a:r>
            <a:r>
              <a:rPr lang="fi-FI" altLang="fi-FI" sz="2000" i="1" dirty="0" err="1" smtClean="0">
                <a:solidFill>
                  <a:schemeClr val="bg1">
                    <a:lumMod val="50000"/>
                  </a:schemeClr>
                </a:solidFill>
              </a:rPr>
              <a:t>have</a:t>
            </a:r>
            <a:r>
              <a:rPr lang="fi-FI" altLang="fi-FI" sz="2000" i="1" dirty="0" smtClean="0">
                <a:solidFill>
                  <a:schemeClr val="bg1">
                    <a:lumMod val="50000"/>
                  </a:schemeClr>
                </a:solidFill>
              </a:rPr>
              <a:t> to’ taipuu tavallisen verbin tavoin)</a:t>
            </a:r>
            <a:r>
              <a:rPr lang="fi-FI" altLang="fi-FI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fi-FI" altLang="fi-FI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5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1" y="591679"/>
            <a:ext cx="8229600" cy="922114"/>
          </a:xfrm>
        </p:spPr>
        <p:txBody>
          <a:bodyPr>
            <a:normAutofit/>
          </a:bodyPr>
          <a:lstStyle/>
          <a:p>
            <a:r>
              <a:rPr lang="fi-FI" altLang="fi-FI" sz="3600" dirty="0">
                <a:solidFill>
                  <a:srgbClr val="2DA2BF"/>
                </a:solidFill>
              </a:rPr>
              <a:t>TÄYTYÄ, OLLA PAKKO:  </a:t>
            </a:r>
            <a:r>
              <a:rPr lang="fi-FI" altLang="fi-FI" sz="3600" i="1" dirty="0">
                <a:solidFill>
                  <a:srgbClr val="2DA2BF"/>
                </a:solidFill>
              </a:rPr>
              <a:t>MUST / HAVE TO</a:t>
            </a:r>
            <a:endParaRPr lang="fi-FI" altLang="fi-FI" sz="3600" dirty="0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1" y="1844824"/>
            <a:ext cx="8507287" cy="3859423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i-FI" altLang="fi-FI" dirty="0" err="1" smtClean="0">
                <a:solidFill>
                  <a:schemeClr val="bg1">
                    <a:lumMod val="50000"/>
                  </a:schemeClr>
                </a:solidFill>
              </a:rPr>
              <a:t>Huom</a:t>
            </a:r>
            <a:r>
              <a:rPr lang="fi-FI" altLang="fi-FI" dirty="0" smtClean="0">
                <a:solidFill>
                  <a:schemeClr val="bg1">
                    <a:lumMod val="50000"/>
                  </a:schemeClr>
                </a:solidFill>
              </a:rPr>
              <a:t>!</a:t>
            </a:r>
            <a:endParaRPr lang="fi-FI" altLang="fi-FI" dirty="0">
              <a:solidFill>
                <a:schemeClr val="bg1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i-FI" altLang="fi-FI" dirty="0" smtClean="0">
                <a:solidFill>
                  <a:schemeClr val="bg1">
                    <a:lumMod val="50000"/>
                  </a:schemeClr>
                </a:solidFill>
              </a:rPr>
              <a:t>Preesensin </a:t>
            </a:r>
            <a:r>
              <a:rPr lang="fi-FI" altLang="fi-FI" dirty="0">
                <a:solidFill>
                  <a:schemeClr val="bg1">
                    <a:lumMod val="50000"/>
                  </a:schemeClr>
                </a:solidFill>
              </a:rPr>
              <a:t>ja </a:t>
            </a:r>
            <a:r>
              <a:rPr lang="fi-FI" altLang="fi-FI" dirty="0" smtClean="0">
                <a:solidFill>
                  <a:schemeClr val="bg1">
                    <a:lumMod val="50000"/>
                  </a:schemeClr>
                </a:solidFill>
              </a:rPr>
              <a:t>imperfektin kielto- </a:t>
            </a:r>
            <a:r>
              <a:rPr lang="fi-FI" altLang="fi-FI" dirty="0">
                <a:solidFill>
                  <a:schemeClr val="bg1">
                    <a:lumMod val="50000"/>
                  </a:schemeClr>
                </a:solidFill>
              </a:rPr>
              <a:t>ja </a:t>
            </a:r>
            <a:r>
              <a:rPr lang="fi-FI" altLang="fi-FI" dirty="0" smtClean="0">
                <a:solidFill>
                  <a:schemeClr val="bg1">
                    <a:lumMod val="50000"/>
                  </a:schemeClr>
                </a:solidFill>
              </a:rPr>
              <a:t>kysymyslauseissa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i-FI" altLang="fi-FI" dirty="0" smtClean="0">
                <a:solidFill>
                  <a:schemeClr val="bg1">
                    <a:lumMod val="50000"/>
                  </a:schemeClr>
                </a:solidFill>
              </a:rPr>
              <a:t>tarvitaan </a:t>
            </a:r>
            <a:r>
              <a:rPr lang="fi-FI" altLang="fi-FI" i="1" dirty="0" err="1" smtClean="0">
                <a:solidFill>
                  <a:schemeClr val="bg1">
                    <a:lumMod val="50000"/>
                  </a:schemeClr>
                </a:solidFill>
              </a:rPr>
              <a:t>do</a:t>
            </a:r>
            <a:r>
              <a:rPr lang="fi-FI" altLang="fi-FI" dirty="0" smtClean="0">
                <a:solidFill>
                  <a:schemeClr val="bg1">
                    <a:lumMod val="50000"/>
                  </a:schemeClr>
                </a:solidFill>
              </a:rPr>
              <a:t>-apuverbiä </a:t>
            </a:r>
            <a:r>
              <a:rPr lang="fi-FI" altLang="fi-FI" dirty="0">
                <a:solidFill>
                  <a:schemeClr val="bg1">
                    <a:lumMod val="50000"/>
                  </a:schemeClr>
                </a:solidFill>
              </a:rPr>
              <a:t>’</a:t>
            </a:r>
            <a:r>
              <a:rPr lang="fi-FI" altLang="fi-FI" i="1" dirty="0" err="1">
                <a:solidFill>
                  <a:schemeClr val="bg1">
                    <a:lumMod val="50000"/>
                  </a:schemeClr>
                </a:solidFill>
              </a:rPr>
              <a:t>have</a:t>
            </a:r>
            <a:r>
              <a:rPr lang="fi-FI" altLang="fi-FI" i="1" dirty="0">
                <a:solidFill>
                  <a:schemeClr val="bg1">
                    <a:lumMod val="50000"/>
                  </a:schemeClr>
                </a:solidFill>
              </a:rPr>
              <a:t> to</a:t>
            </a:r>
            <a:r>
              <a:rPr lang="fi-FI" altLang="fi-FI" dirty="0">
                <a:solidFill>
                  <a:schemeClr val="bg1">
                    <a:lumMod val="50000"/>
                  </a:schemeClr>
                </a:solidFill>
              </a:rPr>
              <a:t>’-</a:t>
            </a:r>
            <a:r>
              <a:rPr lang="fi-FI" altLang="fi-FI" dirty="0" smtClean="0">
                <a:solidFill>
                  <a:schemeClr val="bg1">
                    <a:lumMod val="50000"/>
                  </a:schemeClr>
                </a:solidFill>
              </a:rPr>
              <a:t>rakenteen yhteydessä </a:t>
            </a:r>
            <a:endParaRPr lang="fi-FI" altLang="fi-FI" dirty="0">
              <a:solidFill>
                <a:schemeClr val="bg1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fi-FI" altLang="fi-FI" sz="31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i-FI" altLang="fi-FI" sz="3100" dirty="0" smtClean="0"/>
              <a:t>Kuinka vanha täytyy olla Suomessa , </a:t>
            </a:r>
            <a:r>
              <a:rPr lang="fi-FI" altLang="fi-FI" sz="3100" dirty="0"/>
              <a:t>jotta voi </a:t>
            </a:r>
            <a:r>
              <a:rPr lang="fi-FI" altLang="fi-FI" sz="3100" dirty="0" smtClean="0"/>
              <a:t>äänestää?</a:t>
            </a:r>
            <a:endParaRPr lang="fi-FI" altLang="fi-FI" sz="3100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i-FI" altLang="fi-FI" sz="3100" dirty="0"/>
              <a:t>	</a:t>
            </a:r>
            <a:r>
              <a:rPr lang="fi-FI" altLang="fi-FI" sz="3100" i="1" dirty="0" smtClean="0">
                <a:solidFill>
                  <a:schemeClr val="bg1">
                    <a:lumMod val="50000"/>
                  </a:schemeClr>
                </a:solidFill>
              </a:rPr>
              <a:t>How </a:t>
            </a:r>
            <a:r>
              <a:rPr lang="fi-FI" altLang="fi-FI" sz="3100" i="1" dirty="0" err="1" smtClean="0">
                <a:solidFill>
                  <a:schemeClr val="bg1">
                    <a:lumMod val="50000"/>
                  </a:schemeClr>
                </a:solidFill>
              </a:rPr>
              <a:t>old</a:t>
            </a:r>
            <a:r>
              <a:rPr lang="fi-FI" altLang="fi-FI" sz="31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3100" i="1" u="sng" dirty="0" err="1" smtClean="0">
                <a:solidFill>
                  <a:schemeClr val="bg1">
                    <a:lumMod val="50000"/>
                  </a:schemeClr>
                </a:solidFill>
              </a:rPr>
              <a:t>do</a:t>
            </a:r>
            <a:r>
              <a:rPr lang="fi-FI" altLang="fi-FI" sz="3100" i="1" u="sng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3100" i="1" u="sng" dirty="0" err="1">
                <a:solidFill>
                  <a:schemeClr val="bg1">
                    <a:lumMod val="50000"/>
                  </a:schemeClr>
                </a:solidFill>
              </a:rPr>
              <a:t>you</a:t>
            </a:r>
            <a:r>
              <a:rPr lang="fi-FI" altLang="fi-FI" sz="3100" i="1" u="sng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3100" i="1" u="sng" dirty="0" err="1">
                <a:solidFill>
                  <a:schemeClr val="bg1">
                    <a:lumMod val="50000"/>
                  </a:schemeClr>
                </a:solidFill>
              </a:rPr>
              <a:t>have</a:t>
            </a:r>
            <a:r>
              <a:rPr lang="fi-FI" altLang="fi-FI" sz="3100" i="1" u="sng" dirty="0">
                <a:solidFill>
                  <a:schemeClr val="bg1">
                    <a:lumMod val="50000"/>
                  </a:schemeClr>
                </a:solidFill>
              </a:rPr>
              <a:t> to </a:t>
            </a:r>
            <a:r>
              <a:rPr lang="fi-FI" altLang="fi-FI" sz="3100" i="1" u="sng" dirty="0" err="1">
                <a:solidFill>
                  <a:schemeClr val="bg1">
                    <a:lumMod val="50000"/>
                  </a:schemeClr>
                </a:solidFill>
              </a:rPr>
              <a:t>be</a:t>
            </a:r>
            <a:r>
              <a:rPr lang="fi-FI" altLang="fi-FI" sz="31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3100" i="1" dirty="0" smtClean="0">
                <a:solidFill>
                  <a:schemeClr val="bg1">
                    <a:lumMod val="50000"/>
                  </a:schemeClr>
                </a:solidFill>
              </a:rPr>
              <a:t>in Finland </a:t>
            </a:r>
            <a:r>
              <a:rPr lang="fi-FI" altLang="fi-FI" sz="3100" i="1" dirty="0">
                <a:solidFill>
                  <a:schemeClr val="bg1">
                    <a:lumMod val="50000"/>
                  </a:schemeClr>
                </a:solidFill>
              </a:rPr>
              <a:t>to </a:t>
            </a:r>
            <a:r>
              <a:rPr lang="fi-FI" altLang="fi-FI" sz="3100" i="1" dirty="0" err="1">
                <a:solidFill>
                  <a:schemeClr val="bg1">
                    <a:lumMod val="50000"/>
                  </a:schemeClr>
                </a:solidFill>
              </a:rPr>
              <a:t>be</a:t>
            </a:r>
            <a:r>
              <a:rPr lang="fi-FI" altLang="fi-FI" sz="31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3100" i="1" dirty="0" err="1">
                <a:solidFill>
                  <a:schemeClr val="bg1">
                    <a:lumMod val="50000"/>
                  </a:schemeClr>
                </a:solidFill>
              </a:rPr>
              <a:t>able</a:t>
            </a:r>
            <a:r>
              <a:rPr lang="fi-FI" altLang="fi-FI" sz="3100" i="1" dirty="0">
                <a:solidFill>
                  <a:schemeClr val="bg1">
                    <a:lumMod val="50000"/>
                  </a:schemeClr>
                </a:solidFill>
              </a:rPr>
              <a:t> to </a:t>
            </a:r>
            <a:r>
              <a:rPr lang="fi-FI" altLang="fi-FI" sz="3100" i="1" dirty="0" err="1" smtClean="0">
                <a:solidFill>
                  <a:schemeClr val="bg1">
                    <a:lumMod val="50000"/>
                  </a:schemeClr>
                </a:solidFill>
              </a:rPr>
              <a:t>vote</a:t>
            </a:r>
            <a:r>
              <a:rPr lang="fi-FI" altLang="fi-FI" sz="3100" i="1" dirty="0" smtClean="0">
                <a:solidFill>
                  <a:schemeClr val="bg1">
                    <a:lumMod val="50000"/>
                  </a:schemeClr>
                </a:solidFill>
              </a:rPr>
              <a:t>?</a:t>
            </a:r>
            <a:endParaRPr lang="fi-FI" altLang="fi-FI" sz="3100" i="1" dirty="0">
              <a:solidFill>
                <a:schemeClr val="bg1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i-FI" altLang="fi-FI" sz="3100" dirty="0"/>
              <a:t>Jos joku opettaa sinua, sinun ei tarvitse lukea </a:t>
            </a:r>
            <a:r>
              <a:rPr lang="fi-FI" altLang="fi-FI" sz="3100" dirty="0" smtClean="0"/>
              <a:t>yksin</a:t>
            </a:r>
            <a:r>
              <a:rPr lang="fi-FI" altLang="fi-FI" sz="3100" dirty="0"/>
              <a:t>.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i-FI" altLang="fi-FI" dirty="0"/>
              <a:t>	</a:t>
            </a:r>
            <a:r>
              <a:rPr lang="fi-FI" altLang="fi-FI" i="1" dirty="0">
                <a:solidFill>
                  <a:schemeClr val="bg1">
                    <a:lumMod val="50000"/>
                  </a:schemeClr>
                </a:solidFill>
              </a:rPr>
              <a:t>If </a:t>
            </a:r>
            <a:r>
              <a:rPr lang="fi-FI" altLang="fi-FI" i="1" dirty="0" err="1">
                <a:solidFill>
                  <a:schemeClr val="bg1">
                    <a:lumMod val="50000"/>
                  </a:schemeClr>
                </a:solidFill>
              </a:rPr>
              <a:t>someone</a:t>
            </a:r>
            <a:r>
              <a:rPr lang="fi-FI" altLang="fi-FI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i="1" dirty="0" err="1">
                <a:solidFill>
                  <a:schemeClr val="bg1">
                    <a:lumMod val="50000"/>
                  </a:schemeClr>
                </a:solidFill>
              </a:rPr>
              <a:t>teaches</a:t>
            </a:r>
            <a:r>
              <a:rPr lang="fi-FI" altLang="fi-FI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i="1" dirty="0" err="1">
                <a:solidFill>
                  <a:schemeClr val="bg1">
                    <a:lumMod val="50000"/>
                  </a:schemeClr>
                </a:solidFill>
              </a:rPr>
              <a:t>you</a:t>
            </a:r>
            <a:r>
              <a:rPr lang="fi-FI" altLang="fi-FI" i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fi-FI" altLang="fi-FI" i="1" dirty="0" err="1">
                <a:solidFill>
                  <a:schemeClr val="bg1">
                    <a:lumMod val="50000"/>
                  </a:schemeClr>
                </a:solidFill>
              </a:rPr>
              <a:t>you</a:t>
            </a:r>
            <a:r>
              <a:rPr lang="fi-FI" altLang="fi-FI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i="1" u="sng" dirty="0" err="1">
                <a:solidFill>
                  <a:schemeClr val="bg1">
                    <a:lumMod val="50000"/>
                  </a:schemeClr>
                </a:solidFill>
              </a:rPr>
              <a:t>don’t</a:t>
            </a:r>
            <a:r>
              <a:rPr lang="fi-FI" altLang="fi-FI" i="1" u="sng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i="1" u="sng" dirty="0" err="1">
                <a:solidFill>
                  <a:schemeClr val="bg1">
                    <a:lumMod val="50000"/>
                  </a:schemeClr>
                </a:solidFill>
              </a:rPr>
              <a:t>have</a:t>
            </a:r>
            <a:r>
              <a:rPr lang="fi-FI" altLang="fi-FI" i="1" u="sng" dirty="0">
                <a:solidFill>
                  <a:schemeClr val="bg1">
                    <a:lumMod val="50000"/>
                  </a:schemeClr>
                </a:solidFill>
              </a:rPr>
              <a:t> to </a:t>
            </a:r>
            <a:r>
              <a:rPr lang="fi-FI" altLang="fi-FI" i="1" u="sng" dirty="0" err="1">
                <a:solidFill>
                  <a:schemeClr val="bg1">
                    <a:lumMod val="50000"/>
                  </a:schemeClr>
                </a:solidFill>
              </a:rPr>
              <a:t>study</a:t>
            </a:r>
            <a:r>
              <a:rPr lang="fi-FI" altLang="fi-FI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i="1" dirty="0" err="1">
                <a:solidFill>
                  <a:schemeClr val="bg1">
                    <a:lumMod val="50000"/>
                  </a:schemeClr>
                </a:solidFill>
              </a:rPr>
              <a:t>alone</a:t>
            </a:r>
            <a:r>
              <a:rPr lang="fi-FI" altLang="fi-FI" i="1" dirty="0">
                <a:solidFill>
                  <a:schemeClr val="bg1">
                    <a:lumMod val="50000"/>
                  </a:schemeClr>
                </a:solidFill>
              </a:rPr>
              <a:t>. 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i-FI" altLang="fi-FI" sz="3100" dirty="0" smtClean="0"/>
              <a:t>Onko sinun pakko </a:t>
            </a:r>
            <a:r>
              <a:rPr lang="fi-FI" altLang="fi-FI" sz="3100" dirty="0"/>
              <a:t>mennä</a:t>
            </a:r>
            <a:r>
              <a:rPr lang="fi-FI" altLang="fi-FI" sz="3100" dirty="0" smtClean="0"/>
              <a:t>?</a:t>
            </a:r>
            <a:endParaRPr lang="fi-FI" altLang="fi-FI" sz="3100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i-FI" altLang="fi-FI" dirty="0"/>
              <a:t>	</a:t>
            </a:r>
            <a:r>
              <a:rPr lang="fi-FI" altLang="fi-FI" i="1" u="sng" dirty="0" err="1">
                <a:solidFill>
                  <a:schemeClr val="bg1">
                    <a:lumMod val="50000"/>
                  </a:schemeClr>
                </a:solidFill>
              </a:rPr>
              <a:t>Do</a:t>
            </a:r>
            <a:r>
              <a:rPr lang="fi-FI" altLang="fi-FI" i="1" u="sng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i="1" u="sng" dirty="0" err="1">
                <a:solidFill>
                  <a:schemeClr val="bg1">
                    <a:lumMod val="50000"/>
                  </a:schemeClr>
                </a:solidFill>
              </a:rPr>
              <a:t>you</a:t>
            </a:r>
            <a:r>
              <a:rPr lang="fi-FI" altLang="fi-FI" i="1" u="sng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i="1" u="sng" dirty="0" err="1">
                <a:solidFill>
                  <a:schemeClr val="bg1">
                    <a:lumMod val="50000"/>
                  </a:schemeClr>
                </a:solidFill>
              </a:rPr>
              <a:t>have</a:t>
            </a:r>
            <a:r>
              <a:rPr lang="fi-FI" altLang="fi-FI" i="1" u="sng" dirty="0">
                <a:solidFill>
                  <a:schemeClr val="bg1">
                    <a:lumMod val="50000"/>
                  </a:schemeClr>
                </a:solidFill>
              </a:rPr>
              <a:t> to</a:t>
            </a:r>
            <a:r>
              <a:rPr lang="fi-FI" altLang="fi-FI" i="1" dirty="0">
                <a:solidFill>
                  <a:schemeClr val="bg1">
                    <a:lumMod val="50000"/>
                  </a:schemeClr>
                </a:solidFill>
              </a:rPr>
              <a:t> go?</a:t>
            </a:r>
          </a:p>
        </p:txBody>
      </p:sp>
    </p:spTree>
    <p:extLst>
      <p:ext uri="{BB962C8B-B14F-4D97-AF65-F5344CB8AC3E}">
        <p14:creationId xmlns:p14="http://schemas.microsoft.com/office/powerpoint/2010/main" val="421153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692696"/>
            <a:ext cx="8075240" cy="850106"/>
          </a:xfrm>
        </p:spPr>
        <p:txBody>
          <a:bodyPr>
            <a:normAutofit/>
          </a:bodyPr>
          <a:lstStyle/>
          <a:p>
            <a:r>
              <a:rPr lang="fi-FI" altLang="fi-FI" sz="3600" dirty="0">
                <a:solidFill>
                  <a:srgbClr val="2DA2BF"/>
                </a:solidFill>
              </a:rPr>
              <a:t>TÄYTYÄ, OLLA PAKKO:  </a:t>
            </a:r>
            <a:r>
              <a:rPr lang="fi-FI" altLang="fi-FI" sz="3600" i="1" dirty="0">
                <a:solidFill>
                  <a:srgbClr val="2DA2BF"/>
                </a:solidFill>
              </a:rPr>
              <a:t>MUST / HAVE TO</a:t>
            </a:r>
            <a:endParaRPr lang="fi-FI" altLang="fi-FI" sz="2800" dirty="0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42802"/>
            <a:ext cx="8459787" cy="4530750"/>
          </a:xfrm>
        </p:spPr>
        <p:txBody>
          <a:bodyPr rtlCol="0">
            <a:normAutofit fontScale="70000" lnSpcReduction="2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i-FI" altLang="fi-FI" sz="3400" dirty="0" smtClean="0">
                <a:solidFill>
                  <a:schemeClr val="tx2"/>
                </a:solidFill>
              </a:rPr>
              <a:t>Huomaa sävyero kieltomuotojen välillä: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fi-FI" altLang="fi-FI" sz="17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i-FI" altLang="fi-FI" sz="3400" i="1" dirty="0" err="1">
                <a:solidFill>
                  <a:schemeClr val="bg1">
                    <a:lumMod val="50000"/>
                  </a:schemeClr>
                </a:solidFill>
              </a:rPr>
              <a:t>You</a:t>
            </a:r>
            <a:r>
              <a:rPr lang="fi-FI" altLang="fi-FI" sz="34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3400" b="1" i="1" dirty="0" err="1">
                <a:solidFill>
                  <a:schemeClr val="bg1">
                    <a:lumMod val="50000"/>
                  </a:schemeClr>
                </a:solidFill>
              </a:rPr>
              <a:t>mustn’t</a:t>
            </a:r>
            <a:r>
              <a:rPr lang="fi-FI" altLang="fi-FI" sz="3400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3400" b="1" i="1" dirty="0" err="1">
                <a:solidFill>
                  <a:schemeClr val="bg1">
                    <a:lumMod val="50000"/>
                  </a:schemeClr>
                </a:solidFill>
              </a:rPr>
              <a:t>talk</a:t>
            </a:r>
            <a:r>
              <a:rPr lang="fi-FI" altLang="fi-FI" sz="3400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3400" i="1" dirty="0">
                <a:solidFill>
                  <a:schemeClr val="bg1">
                    <a:lumMod val="50000"/>
                  </a:schemeClr>
                </a:solidFill>
              </a:rPr>
              <a:t>to </a:t>
            </a:r>
            <a:r>
              <a:rPr lang="fi-FI" altLang="fi-FI" sz="3400" i="1" dirty="0" err="1">
                <a:solidFill>
                  <a:schemeClr val="bg1">
                    <a:lumMod val="50000"/>
                  </a:schemeClr>
                </a:solidFill>
              </a:rPr>
              <a:t>strangers</a:t>
            </a:r>
            <a:r>
              <a:rPr lang="fi-FI" altLang="fi-FI" sz="3400" i="1" dirty="0">
                <a:solidFill>
                  <a:schemeClr val="bg1">
                    <a:lumMod val="50000"/>
                  </a:schemeClr>
                </a:solidFill>
              </a:rPr>
              <a:t>!</a:t>
            </a:r>
          </a:p>
          <a:p>
            <a:pPr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i-FI" altLang="fi-FI" sz="3400" i="1" dirty="0" err="1">
                <a:solidFill>
                  <a:schemeClr val="bg1">
                    <a:lumMod val="50000"/>
                  </a:schemeClr>
                </a:solidFill>
              </a:rPr>
              <a:t>You</a:t>
            </a:r>
            <a:r>
              <a:rPr lang="fi-FI" altLang="fi-FI" sz="34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3400" b="1" i="1" dirty="0" err="1">
                <a:solidFill>
                  <a:schemeClr val="bg1">
                    <a:lumMod val="50000"/>
                  </a:schemeClr>
                </a:solidFill>
              </a:rPr>
              <a:t>don’t</a:t>
            </a:r>
            <a:r>
              <a:rPr lang="fi-FI" altLang="fi-FI" sz="3400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3400" b="1" i="1" dirty="0" err="1">
                <a:solidFill>
                  <a:schemeClr val="bg1">
                    <a:lumMod val="50000"/>
                  </a:schemeClr>
                </a:solidFill>
              </a:rPr>
              <a:t>have</a:t>
            </a:r>
            <a:r>
              <a:rPr lang="fi-FI" altLang="fi-FI" sz="3400" b="1" i="1" dirty="0">
                <a:solidFill>
                  <a:schemeClr val="bg1">
                    <a:lumMod val="50000"/>
                  </a:schemeClr>
                </a:solidFill>
              </a:rPr>
              <a:t> to </a:t>
            </a:r>
            <a:r>
              <a:rPr lang="fi-FI" altLang="fi-FI" sz="3400" b="1" i="1" dirty="0" err="1">
                <a:solidFill>
                  <a:schemeClr val="bg1">
                    <a:lumMod val="50000"/>
                  </a:schemeClr>
                </a:solidFill>
              </a:rPr>
              <a:t>talk</a:t>
            </a:r>
            <a:r>
              <a:rPr lang="fi-FI" altLang="fi-FI" sz="3400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3400" i="1" dirty="0">
                <a:solidFill>
                  <a:schemeClr val="bg1">
                    <a:lumMod val="50000"/>
                  </a:schemeClr>
                </a:solidFill>
              </a:rPr>
              <a:t>to </a:t>
            </a:r>
            <a:r>
              <a:rPr lang="fi-FI" altLang="fi-FI" sz="3400" i="1" dirty="0" err="1">
                <a:solidFill>
                  <a:schemeClr val="bg1">
                    <a:lumMod val="50000"/>
                  </a:schemeClr>
                </a:solidFill>
              </a:rPr>
              <a:t>them</a:t>
            </a:r>
            <a:r>
              <a:rPr lang="fi-FI" altLang="fi-FI" sz="34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3400" i="1" dirty="0" err="1">
                <a:solidFill>
                  <a:schemeClr val="bg1">
                    <a:lumMod val="50000"/>
                  </a:schemeClr>
                </a:solidFill>
              </a:rPr>
              <a:t>if</a:t>
            </a:r>
            <a:r>
              <a:rPr lang="fi-FI" altLang="fi-FI" sz="34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3400" i="1" dirty="0" err="1">
                <a:solidFill>
                  <a:schemeClr val="bg1">
                    <a:lumMod val="50000"/>
                  </a:schemeClr>
                </a:solidFill>
              </a:rPr>
              <a:t>you</a:t>
            </a:r>
            <a:r>
              <a:rPr lang="fi-FI" altLang="fi-FI" sz="34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3400" i="1" dirty="0" err="1">
                <a:solidFill>
                  <a:schemeClr val="bg1">
                    <a:lumMod val="50000"/>
                  </a:schemeClr>
                </a:solidFill>
              </a:rPr>
              <a:t>don’t</a:t>
            </a:r>
            <a:r>
              <a:rPr lang="fi-FI" altLang="fi-FI" sz="34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3400" i="1" dirty="0" err="1">
                <a:solidFill>
                  <a:schemeClr val="bg1">
                    <a:lumMod val="50000"/>
                  </a:schemeClr>
                </a:solidFill>
              </a:rPr>
              <a:t>want</a:t>
            </a:r>
            <a:r>
              <a:rPr lang="fi-FI" altLang="fi-FI" sz="3400" i="1" dirty="0">
                <a:solidFill>
                  <a:schemeClr val="bg1">
                    <a:lumMod val="50000"/>
                  </a:schemeClr>
                </a:solidFill>
              </a:rPr>
              <a:t> to.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i-FI" altLang="fi-FI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i-FI" altLang="fi-FI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fi-FI" altLang="fi-FI" b="1" dirty="0">
                <a:solidFill>
                  <a:schemeClr val="tx2"/>
                </a:solidFill>
              </a:rPr>
              <a:t>’MUST NOT’ on tiukka kielto, ’ei saa</a:t>
            </a:r>
            <a:r>
              <a:rPr lang="fi-FI" altLang="fi-FI" b="1" dirty="0" smtClean="0">
                <a:solidFill>
                  <a:schemeClr val="tx2"/>
                </a:solidFill>
              </a:rPr>
              <a:t>’</a:t>
            </a:r>
            <a:endParaRPr lang="fi-FI" altLang="fi-FI" b="1" dirty="0">
              <a:solidFill>
                <a:schemeClr val="tx2"/>
              </a:solidFill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i-FI" altLang="fi-FI" b="1" dirty="0">
                <a:solidFill>
                  <a:schemeClr val="tx2"/>
                </a:solidFill>
              </a:rPr>
              <a:t>	’DON’T/DOESN’T HAVE TO’ on ’ei tarvitse’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fi-FI" altLang="fi-FI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fontAlgn="auto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i-FI" altLang="fi-FI" dirty="0" smtClean="0"/>
              <a:t>Talvella ei saa ajaa liian kovaa.</a:t>
            </a:r>
            <a:endParaRPr lang="fi-FI" altLang="fi-FI" dirty="0"/>
          </a:p>
          <a:p>
            <a:pPr fontAlgn="auto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i-FI" altLang="fi-FI" dirty="0"/>
              <a:t>	</a:t>
            </a:r>
            <a:r>
              <a:rPr lang="fi-FI" altLang="fi-FI" i="1" dirty="0" err="1">
                <a:solidFill>
                  <a:schemeClr val="bg1">
                    <a:lumMod val="50000"/>
                  </a:schemeClr>
                </a:solidFill>
              </a:rPr>
              <a:t>You</a:t>
            </a:r>
            <a:r>
              <a:rPr lang="fi-FI" altLang="fi-FI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i="1" u="sng" dirty="0" err="1">
                <a:solidFill>
                  <a:schemeClr val="bg1">
                    <a:lumMod val="50000"/>
                  </a:schemeClr>
                </a:solidFill>
              </a:rPr>
              <a:t>mustn’t</a:t>
            </a:r>
            <a:r>
              <a:rPr lang="fi-FI" altLang="fi-FI" i="1" u="sng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i="1" u="sng" dirty="0" err="1">
                <a:solidFill>
                  <a:schemeClr val="bg1">
                    <a:lumMod val="50000"/>
                  </a:schemeClr>
                </a:solidFill>
              </a:rPr>
              <a:t>drive</a:t>
            </a:r>
            <a:r>
              <a:rPr lang="fi-FI" altLang="fi-FI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i="1" dirty="0" err="1">
                <a:solidFill>
                  <a:schemeClr val="bg1">
                    <a:lumMod val="50000"/>
                  </a:schemeClr>
                </a:solidFill>
              </a:rPr>
              <a:t>too</a:t>
            </a:r>
            <a:r>
              <a:rPr lang="fi-FI" altLang="fi-FI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i="1" dirty="0" err="1">
                <a:solidFill>
                  <a:schemeClr val="bg1">
                    <a:lumMod val="50000"/>
                  </a:schemeClr>
                </a:solidFill>
              </a:rPr>
              <a:t>fast</a:t>
            </a:r>
            <a:r>
              <a:rPr lang="fi-FI" altLang="fi-FI" i="1" dirty="0">
                <a:solidFill>
                  <a:schemeClr val="bg1">
                    <a:lumMod val="50000"/>
                  </a:schemeClr>
                </a:solidFill>
              </a:rPr>
              <a:t> in </a:t>
            </a:r>
            <a:r>
              <a:rPr lang="fi-FI" altLang="fi-FI" i="1" dirty="0" err="1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fi-FI" altLang="fi-FI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i="1" dirty="0" err="1">
                <a:solidFill>
                  <a:schemeClr val="bg1">
                    <a:lumMod val="50000"/>
                  </a:schemeClr>
                </a:solidFill>
              </a:rPr>
              <a:t>winter</a:t>
            </a:r>
            <a:r>
              <a:rPr lang="fi-FI" altLang="fi-FI" i="1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fontAlgn="auto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i-FI" altLang="fi-FI" dirty="0" smtClean="0"/>
              <a:t>Talvirenkaita ei tarvitse </a:t>
            </a:r>
            <a:r>
              <a:rPr lang="fi-FI" altLang="fi-FI" dirty="0"/>
              <a:t>vaihtaa </a:t>
            </a:r>
            <a:r>
              <a:rPr lang="fi-FI" altLang="fi-FI" dirty="0" smtClean="0"/>
              <a:t>vielä.</a:t>
            </a:r>
            <a:endParaRPr lang="fi-FI" altLang="fi-FI" dirty="0"/>
          </a:p>
          <a:p>
            <a:pPr fontAlgn="auto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i-FI" altLang="fi-FI" dirty="0"/>
              <a:t>	</a:t>
            </a:r>
            <a:r>
              <a:rPr lang="fi-FI" altLang="fi-FI" i="1" dirty="0" err="1">
                <a:solidFill>
                  <a:schemeClr val="bg1">
                    <a:lumMod val="50000"/>
                  </a:schemeClr>
                </a:solidFill>
              </a:rPr>
              <a:t>You</a:t>
            </a:r>
            <a:r>
              <a:rPr lang="fi-FI" altLang="fi-FI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i="1" u="sng" dirty="0" err="1">
                <a:solidFill>
                  <a:schemeClr val="bg1">
                    <a:lumMod val="50000"/>
                  </a:schemeClr>
                </a:solidFill>
              </a:rPr>
              <a:t>don’t</a:t>
            </a:r>
            <a:r>
              <a:rPr lang="fi-FI" altLang="fi-FI" i="1" u="sng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i="1" u="sng" dirty="0" err="1">
                <a:solidFill>
                  <a:schemeClr val="bg1">
                    <a:lumMod val="50000"/>
                  </a:schemeClr>
                </a:solidFill>
              </a:rPr>
              <a:t>have</a:t>
            </a:r>
            <a:r>
              <a:rPr lang="fi-FI" altLang="fi-FI" i="1" u="sng" dirty="0">
                <a:solidFill>
                  <a:schemeClr val="bg1">
                    <a:lumMod val="50000"/>
                  </a:schemeClr>
                </a:solidFill>
              </a:rPr>
              <a:t> to </a:t>
            </a:r>
            <a:r>
              <a:rPr lang="fi-FI" altLang="fi-FI" i="1" u="sng" dirty="0" err="1">
                <a:solidFill>
                  <a:schemeClr val="bg1">
                    <a:lumMod val="50000"/>
                  </a:schemeClr>
                </a:solidFill>
              </a:rPr>
              <a:t>change</a:t>
            </a:r>
            <a:r>
              <a:rPr lang="fi-FI" altLang="fi-FI" i="1" dirty="0">
                <a:solidFill>
                  <a:schemeClr val="bg1">
                    <a:lumMod val="50000"/>
                  </a:schemeClr>
                </a:solidFill>
              </a:rPr>
              <a:t> to </a:t>
            </a:r>
            <a:r>
              <a:rPr lang="fi-FI" altLang="fi-FI" i="1" dirty="0" err="1">
                <a:solidFill>
                  <a:schemeClr val="bg1">
                    <a:lumMod val="50000"/>
                  </a:schemeClr>
                </a:solidFill>
              </a:rPr>
              <a:t>winter</a:t>
            </a:r>
            <a:r>
              <a:rPr lang="fi-FI" altLang="fi-FI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i="1" dirty="0" err="1">
                <a:solidFill>
                  <a:schemeClr val="bg1">
                    <a:lumMod val="50000"/>
                  </a:schemeClr>
                </a:solidFill>
              </a:rPr>
              <a:t>tyres</a:t>
            </a:r>
            <a:r>
              <a:rPr lang="fi-FI" altLang="fi-FI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i="1" dirty="0" err="1">
                <a:solidFill>
                  <a:schemeClr val="bg1">
                    <a:lumMod val="50000"/>
                  </a:schemeClr>
                </a:solidFill>
              </a:rPr>
              <a:t>yet</a:t>
            </a:r>
            <a:r>
              <a:rPr lang="fi-FI" altLang="fi-FI" i="1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4" name="Tekstiruutu 3"/>
          <p:cNvSpPr txBox="1"/>
          <p:nvPr/>
        </p:nvSpPr>
        <p:spPr>
          <a:xfrm>
            <a:off x="457200" y="2780928"/>
            <a:ext cx="6336704" cy="1224136"/>
          </a:xfrm>
          <a:prstGeom prst="rect">
            <a:avLst/>
          </a:prstGeom>
          <a:noFill/>
          <a:ln w="57150" cmpd="sng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7415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-teema">
  <a:themeElements>
    <a:clrScheme name="Aul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ukautettu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35226</TotalTime>
  <Words>440</Words>
  <Application>Microsoft Office PowerPoint</Application>
  <PresentationFormat>Näytössä katseltava diaesitys (4:3)</PresentationFormat>
  <Paragraphs>138</Paragraphs>
  <Slides>11</Slides>
  <Notes>7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6" baseType="lpstr">
      <vt:lpstr>Arial</vt:lpstr>
      <vt:lpstr>Calibri</vt:lpstr>
      <vt:lpstr>Tahoma</vt:lpstr>
      <vt:lpstr>Wingdings</vt:lpstr>
      <vt:lpstr>Office-teema</vt:lpstr>
      <vt:lpstr>PowerPoint-esitys</vt:lpstr>
      <vt:lpstr>Vaillinaiset apuverbit:  must  ja  have to –rakenne  (ilmaisee pakkoa ja välttämättömyyttä) </vt:lpstr>
      <vt:lpstr>PowerPoint-esitys</vt:lpstr>
      <vt:lpstr>PowerPoint-esitys</vt:lpstr>
      <vt:lpstr>PowerPoint-esitys</vt:lpstr>
      <vt:lpstr>PowerPoint-esitys</vt:lpstr>
      <vt:lpstr>TÄYTYÄ, OLLA PAKKO:  MUST / HAVE TO</vt:lpstr>
      <vt:lpstr>TÄYTYÄ, OLLA PAKKO:  MUST / HAVE TO</vt:lpstr>
      <vt:lpstr>TÄYTYÄ, OLLA PAKKO:  MUST / HAVE TO</vt:lpstr>
      <vt:lpstr>TÄYTYY, VARMAANKIN = MUST (ARVELU)</vt:lpstr>
      <vt:lpstr>Activate:</vt:lpstr>
    </vt:vector>
  </TitlesOfParts>
  <Company>Otava Oy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Kaasinen Kaija</dc:creator>
  <cp:lastModifiedBy>Pakarinen Laura</cp:lastModifiedBy>
  <cp:revision>295</cp:revision>
  <cp:lastPrinted>2016-05-26T05:27:03Z</cp:lastPrinted>
  <dcterms:created xsi:type="dcterms:W3CDTF">2015-09-28T06:29:35Z</dcterms:created>
  <dcterms:modified xsi:type="dcterms:W3CDTF">2017-02-01T10:10:34Z</dcterms:modified>
</cp:coreProperties>
</file>