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0E5D5-63DC-A749-8345-4DB3DB5201D8}" type="datetimeFigureOut">
              <a:rPr lang="fi-FI"/>
              <a:pPr>
                <a:defRPr/>
              </a:pPr>
              <a:t>29.9.2020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61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11648687-F3D1-B242-93F7-A3F7AFF8400E}" type="datetime1">
              <a:rPr lang="fi-FI"/>
              <a:pPr>
                <a:defRPr/>
              </a:pPr>
              <a:t>29.9.2020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29.9.2020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9475-F905-C342-A965-847EBFBB2B94}" type="datetime1">
              <a:rPr lang="fi-FI"/>
              <a:pPr>
                <a:defRPr/>
              </a:pPr>
              <a:t>29.9.2020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A20-206D-5949-B68A-BCD5DB0E4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6FF5C-FF96-C34D-A7AC-424BC39D7FD4}" type="datetime1">
              <a:rPr lang="fi-FI"/>
              <a:pPr>
                <a:defRPr/>
              </a:pPr>
              <a:t>29.9.2020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F622-D64C-EE44-83D3-3BEC786FB1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F62107-F71D-EA43-85FE-A5714D561E5A}" type="datetime1">
              <a:rPr lang="fi-FI"/>
              <a:pPr>
                <a:defRPr/>
              </a:pPr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CF4F339-D9FA-D742-B92F-C65D832969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8" r:id="rId4"/>
    <p:sldLayoutId id="2147483717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Arial Narrow" panose="020B0606020202030204" pitchFamily="34" charset="0"/>
              </a:rPr>
              <a:t>Yhdenvertaisuussuunnitelma</a:t>
            </a:r>
            <a:br>
              <a:rPr lang="fi-FI" dirty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latin typeface="Arial Narrow" panose="020B0606020202030204" pitchFamily="34" charset="0"/>
              </a:rPr>
              <a:t>Jyväskylän kaupungin perusopetuspalvelut</a:t>
            </a:r>
          </a:p>
          <a:p>
            <a:r>
              <a:rPr lang="fi-FI" dirty="0"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48687-F3D1-B242-93F7-A3F7AFF8400E}" type="datetime1">
              <a:rPr lang="fi-FI" smtClean="0"/>
              <a:pPr>
                <a:defRPr/>
              </a:pPr>
              <a:t>29.9.2020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624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6837"/>
            <a:ext cx="8229600" cy="687897"/>
          </a:xfrm>
        </p:spPr>
        <p:txBody>
          <a:bodyPr/>
          <a:lstStyle/>
          <a:p>
            <a:r>
              <a:rPr lang="fi-FI" dirty="0">
                <a:latin typeface="Arial Narrow" panose="020B0606020202030204" pitchFamily="34" charset="0"/>
              </a:rPr>
              <a:t>Yhdenvertaisuuden edistäminen </a:t>
            </a:r>
            <a:br>
              <a:rPr lang="fi-FI" dirty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611959"/>
              </p:ext>
            </p:extLst>
          </p:nvPr>
        </p:nvGraphicFramePr>
        <p:xfrm>
          <a:off x="146051" y="687898"/>
          <a:ext cx="8813391" cy="609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9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3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9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6010">
                <a:tc>
                  <a:txBody>
                    <a:bodyPr/>
                    <a:lstStyle/>
                    <a:p>
                      <a:r>
                        <a:rPr lang="fi-FI" dirty="0"/>
                        <a:t>Kehittämis- kohde: </a:t>
                      </a:r>
                      <a:r>
                        <a:rPr lang="fi-FI" baseline="0" dirty="0"/>
                        <a:t> </a:t>
                      </a:r>
                      <a:r>
                        <a:rPr lang="fi-FI" dirty="0"/>
                        <a:t>Yhden- vertaisuus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Käytännön toimenpiteet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Kuka vastaa?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Arviointi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5722">
                <a:tc>
                  <a:txBody>
                    <a:bodyPr/>
                    <a:lstStyle/>
                    <a:p>
                      <a:r>
                        <a:rPr lang="fi-FI" sz="1200" dirty="0"/>
                        <a:t>Lasten</a:t>
                      </a:r>
                      <a:r>
                        <a:rPr lang="fi-FI" sz="1200" baseline="0" dirty="0"/>
                        <a:t> , nuorten ja </a:t>
                      </a:r>
                    </a:p>
                    <a:p>
                      <a:r>
                        <a:rPr lang="fi-FI" sz="1200" baseline="0" dirty="0"/>
                        <a:t>perheiden tuki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Oppimisen tuki ja oppilashuollon palvelut ovat kaikkien saatavilla.</a:t>
                      </a:r>
                    </a:p>
                    <a:p>
                      <a:r>
                        <a:rPr lang="fi-FI" sz="1200" baseline="0" dirty="0"/>
                        <a:t>Tarvittava  tuki on oikea-aikaista.</a:t>
                      </a:r>
                    </a:p>
                    <a:p>
                      <a:endParaRPr lang="fi-FI" sz="1200" dirty="0"/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Oppilaiden</a:t>
                      </a:r>
                      <a:r>
                        <a:rPr lang="fi-FI" sz="1200" baseline="0" dirty="0"/>
                        <a:t> yksilöllisten tuen tarpeiden huomioiminen opetuksessa opetussuunnitelman edellyttämällä tavalla.</a:t>
                      </a:r>
                      <a:r>
                        <a:rPr lang="fi-FI" sz="1200" dirty="0"/>
                        <a:t> </a:t>
                      </a:r>
                    </a:p>
                    <a:p>
                      <a:r>
                        <a:rPr lang="fi-FI" sz="1200" dirty="0"/>
                        <a:t>Opetustilanteissa on saatavilla riittävästi myös </a:t>
                      </a:r>
                      <a:r>
                        <a:rPr lang="fi-FI" sz="1200" baseline="0" dirty="0"/>
                        <a:t>apuvälineitä.</a:t>
                      </a:r>
                      <a:endParaRPr lang="fi-FI" sz="1200" dirty="0"/>
                    </a:p>
                    <a:p>
                      <a:r>
                        <a:rPr lang="fi-FI" sz="1200" dirty="0"/>
                        <a:t>Oppilashuoltopalveluissa on riittävästi henkilökuntaa ja toiminta on organisoitu</a:t>
                      </a:r>
                      <a:r>
                        <a:rPr lang="fi-FI" sz="1200" baseline="0" dirty="0"/>
                        <a:t> järkevästi, jotta voidaan tarjota lain edellyttämät palvelut ja pysytään lain edellyttämissä  aikarajoissa.</a:t>
                      </a:r>
                      <a:endParaRPr lang="fi-FI" sz="1200" dirty="0"/>
                    </a:p>
                    <a:p>
                      <a:r>
                        <a:rPr lang="fi-FI" sz="1200" dirty="0"/>
                        <a:t>Järjestetään</a:t>
                      </a:r>
                      <a:r>
                        <a:rPr lang="fi-FI" sz="1200" baseline="0" dirty="0"/>
                        <a:t> </a:t>
                      </a:r>
                      <a:r>
                        <a:rPr lang="fi-FI" sz="1200" dirty="0"/>
                        <a:t>koulutusta johdolle ja henkilökunnalle.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solidFill>
                            <a:schemeClr val="tx1"/>
                          </a:solidFill>
                        </a:rPr>
                        <a:t>Kaikki</a:t>
                      </a:r>
                      <a:r>
                        <a:rPr lang="fi-FI" sz="1200" baseline="0" dirty="0">
                          <a:solidFill>
                            <a:schemeClr val="tx1"/>
                          </a:solidFill>
                        </a:rPr>
                        <a:t>en palveluiden  ja toimialojen henkilökunta, kukin omassa tehtävässään osana verkostoa</a:t>
                      </a:r>
                    </a:p>
                    <a:p>
                      <a:r>
                        <a:rPr lang="fi-FI" sz="1200" baseline="0" dirty="0">
                          <a:solidFill>
                            <a:schemeClr val="tx1"/>
                          </a:solidFill>
                        </a:rPr>
                        <a:t>Oppilashuollon osalta arvioinnin ja seurannan osalta kaupunkikohtainen oppilashuollon ohjausryhmä ja oppilashuollosta vastaavat virkamiehet</a:t>
                      </a:r>
                    </a:p>
                    <a:p>
                      <a:r>
                        <a:rPr lang="fi-FI" sz="1200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fi-FI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Kouluterveys-</a:t>
                      </a:r>
                      <a:r>
                        <a:rPr lang="fi-FI" sz="1200" baseline="0" dirty="0"/>
                        <a:t> ja koulupalvelu- ym. kyselyt</a:t>
                      </a:r>
                    </a:p>
                    <a:p>
                      <a:r>
                        <a:rPr lang="fi-FI" sz="1200" baseline="0" dirty="0"/>
                        <a:t>Oppilashuollossa lakisääteisissä aikarajoissa pysyminen</a:t>
                      </a:r>
                    </a:p>
                    <a:p>
                      <a:r>
                        <a:rPr lang="fi-FI" sz="1200" baseline="0" dirty="0"/>
                        <a:t>Koulujen  lukuvuosiarviointi ja oppimisen arviointi </a:t>
                      </a:r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2532">
                <a:tc>
                  <a:txBody>
                    <a:bodyPr/>
                    <a:lstStyle/>
                    <a:p>
                      <a:r>
                        <a:rPr lang="fi-FI" sz="1200" dirty="0"/>
                        <a:t>Osatyökykyiset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Osatyökykyisten</a:t>
                      </a:r>
                      <a:r>
                        <a:rPr lang="fi-FI" sz="1200" baseline="0" dirty="0"/>
                        <a:t> työllistyminen </a:t>
                      </a:r>
                      <a:r>
                        <a:rPr lang="fi-FI" sz="1200" baseline="0" dirty="0" err="1"/>
                        <a:t>perusopetuspalve-luissa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aseline="0" dirty="0"/>
                        <a:t>Rekrytoidaan osatyökykyisiä perusopetuspalvelujen erilaisiin tehtäviin mahdollisuuksien mukaan.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Esimiehet</a:t>
                      </a:r>
                      <a:r>
                        <a:rPr lang="fi-FI" sz="1200" baseline="0" dirty="0"/>
                        <a:t> yhteistyössä henkilöstöpalvelujen kanssa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solidFill>
                            <a:schemeClr val="tx1"/>
                          </a:solidFill>
                        </a:rPr>
                        <a:t>Henkilöstöyksiköstä saatava tieto</a:t>
                      </a:r>
                      <a:r>
                        <a:rPr lang="fi-FI" sz="1200" baseline="0" dirty="0">
                          <a:solidFill>
                            <a:schemeClr val="tx1"/>
                          </a:solidFill>
                        </a:rPr>
                        <a:t> osatyökykyisten työllistymisestä</a:t>
                      </a:r>
                      <a:endParaRPr lang="fi-FI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5374">
                <a:tc>
                  <a:txBody>
                    <a:bodyPr/>
                    <a:lstStyle/>
                    <a:p>
                      <a:r>
                        <a:rPr lang="fi-FI" sz="1200" dirty="0"/>
                        <a:t>Sukupuolisensitiivisyys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Sukupuolisensitiivistä näkökulmaa edistävän tietoisuuden lisääminen. Lapselle/nuorelle kehittyy yksilöllinen sukupuoli-identiteetti.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Sukupuolisensitiivisen toiminnan toteuttaminen koulun arjessa</a:t>
                      </a:r>
                    </a:p>
                    <a:p>
                      <a:r>
                        <a:rPr lang="fi-FI" sz="1200" dirty="0"/>
                        <a:t>Lasten ja nuorten kanssa työskentelevien kouluttaminen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Perusopetuspalvelu-jen</a:t>
                      </a:r>
                      <a:r>
                        <a:rPr lang="fi-FI" sz="1200" dirty="0"/>
                        <a:t> koko henkilöstö </a:t>
                      </a:r>
                      <a:r>
                        <a:rPr lang="fi-FI" sz="1200" dirty="0">
                          <a:solidFill>
                            <a:schemeClr val="tx1"/>
                          </a:solidFill>
                        </a:rPr>
                        <a:t>Esimiehet päävastuussa suunnittelusta ja seurannasta perusopetuspalveluissa ja kouluyksiköissä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Kyselyt ja palaute</a:t>
                      </a:r>
                    </a:p>
                    <a:p>
                      <a:r>
                        <a:rPr lang="fi-FI" sz="1200" dirty="0"/>
                        <a:t>Lukuvuosiarviointi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F999-6E91-4BE8-9E91-4B628E952EE2}" type="datetime1">
              <a:rPr lang="fi-FI" smtClean="0"/>
              <a:t>29.9.2020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BD60-D0E7-5F4A-B4B1-C7E74EBF4399}" type="slidenum">
              <a:rPr lang="fi-FI" smtClean="0"/>
              <a:pPr/>
              <a:t>2</a:t>
            </a:fld>
            <a:endParaRPr lang="fi-FI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418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674687"/>
            <a:ext cx="8229600" cy="810097"/>
          </a:xfrm>
        </p:spPr>
        <p:txBody>
          <a:bodyPr/>
          <a:lstStyle/>
          <a:p>
            <a:r>
              <a:rPr lang="fi-FI" dirty="0">
                <a:latin typeface="Arial Narrow" panose="020B0606020202030204" pitchFamily="34" charset="0"/>
              </a:rPr>
              <a:t>Syrjinnän tunnistaminen</a:t>
            </a:r>
            <a:br>
              <a:rPr lang="fi-FI" dirty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3003845"/>
              </p:ext>
            </p:extLst>
          </p:nvPr>
        </p:nvGraphicFramePr>
        <p:xfrm>
          <a:off x="179512" y="1199625"/>
          <a:ext cx="8507289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0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1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5641">
                <a:tc>
                  <a:txBody>
                    <a:bodyPr/>
                    <a:lstStyle/>
                    <a:p>
                      <a:r>
                        <a:rPr lang="fi-FI" dirty="0"/>
                        <a:t>Kehittämiskohde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/>
                        <a:t>Syrjintä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Käytännön toimenpiteet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Kuka vastaa?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Arviointi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1">
                <a:tc>
                  <a:txBody>
                    <a:bodyPr/>
                    <a:lstStyle/>
                    <a:p>
                      <a:r>
                        <a:rPr lang="fi-FI" sz="1200" dirty="0"/>
                        <a:t>Moninaisuuden</a:t>
                      </a:r>
                      <a:r>
                        <a:rPr lang="fi-FI" sz="1200" baseline="0" dirty="0"/>
                        <a:t> hyväksyminen ja s</a:t>
                      </a:r>
                      <a:r>
                        <a:rPr lang="fi-FI" sz="1200" dirty="0"/>
                        <a:t>yrjimättömyys</a:t>
                      </a:r>
                    </a:p>
                    <a:p>
                      <a:endParaRPr lang="fi-FI" sz="1200" baseline="0" dirty="0"/>
                    </a:p>
                    <a:p>
                      <a:r>
                        <a:rPr lang="fi-FI" sz="1200" baseline="0" dirty="0"/>
                        <a:t>Fyysinen ja psyykkinen koskemattomuus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Kaikkia kohdellaan yksilöinä.</a:t>
                      </a:r>
                    </a:p>
                    <a:p>
                      <a:r>
                        <a:rPr lang="fi-FI" sz="1200" dirty="0"/>
                        <a:t>Kaikilla on oikeus olla osa yhteisöä.</a:t>
                      </a:r>
                    </a:p>
                    <a:p>
                      <a:r>
                        <a:rPr lang="fi-FI" sz="1200" dirty="0"/>
                        <a:t>Kaikilla on oikeus fyysiseen ja psyykkiseen koskemattomuuteen.</a:t>
                      </a:r>
                    </a:p>
                    <a:p>
                      <a:r>
                        <a:rPr lang="fi-FI" sz="1200" dirty="0"/>
                        <a:t>Alueellinen </a:t>
                      </a:r>
                      <a:r>
                        <a:rPr lang="fi-FI" sz="1200" baseline="0" dirty="0"/>
                        <a:t> monialainen yhteistyö  kehittyy: kaikki aikuiset vastuussa lapsista ja nuorista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Toimenpiteet </a:t>
                      </a:r>
                      <a:r>
                        <a:rPr lang="fi-FI" sz="1200" baseline="0" dirty="0" err="1"/>
                        <a:t>OPS</a:t>
                      </a:r>
                      <a:r>
                        <a:rPr lang="fi-FI" sz="1200" dirty="0" err="1"/>
                        <a:t>:n</a:t>
                      </a:r>
                      <a:r>
                        <a:rPr lang="fi-FI" sz="1200" dirty="0"/>
                        <a:t>,  oppilashuoltosuunnitelman ja kiusaamiseen</a:t>
                      </a:r>
                      <a:r>
                        <a:rPr lang="fi-FI" sz="1200" baseline="0" dirty="0"/>
                        <a:t> puuttumisen suunnitelman </a:t>
                      </a:r>
                      <a:r>
                        <a:rPr lang="fi-FI" sz="1200" dirty="0"/>
                        <a:t>mukaisesti.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aseline="0" dirty="0"/>
                        <a:t>Toimitaan yhteisöllisyyttä edistäen koulun arjessa. </a:t>
                      </a:r>
                      <a:endParaRPr lang="fi-FI" sz="1200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Henkilöstön koulutus </a:t>
                      </a:r>
                    </a:p>
                    <a:p>
                      <a:r>
                        <a:rPr lang="fi-FI" sz="1200" baseline="0" dirty="0"/>
                        <a:t>Yhdenvertainen opinto-ohjaus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Perusopetuspalve-lujen</a:t>
                      </a:r>
                      <a:r>
                        <a:rPr lang="fi-FI" sz="1200" dirty="0"/>
                        <a:t> koko henkilöstö  yhteistyössä </a:t>
                      </a:r>
                      <a:r>
                        <a:rPr lang="fi-FI" sz="1200" baseline="0" dirty="0"/>
                        <a:t>muiden toimialojen ja  esim. kolmannen sektorin toimijoiden kanssa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Kouluterveys-</a:t>
                      </a:r>
                      <a:r>
                        <a:rPr lang="fi-FI" sz="1200" baseline="0" dirty="0"/>
                        <a:t> ja koulupalvelu- ym. kyselyt</a:t>
                      </a:r>
                    </a:p>
                    <a:p>
                      <a:r>
                        <a:rPr lang="fi-FI" sz="1200" baseline="0" dirty="0"/>
                        <a:t>Lakisääteiset tarkastukset</a:t>
                      </a:r>
                    </a:p>
                    <a:p>
                      <a:r>
                        <a:rPr lang="fi-FI" sz="1200" baseline="0" dirty="0"/>
                        <a:t>Lukuvuosiarviointi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2978">
                <a:tc>
                  <a:txBody>
                    <a:bodyPr/>
                    <a:lstStyle/>
                    <a:p>
                      <a:r>
                        <a:rPr lang="fi-FI" sz="1200" dirty="0"/>
                        <a:t>Esteettömyys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Fyysisen, psyykkisen ja </a:t>
                      </a:r>
                      <a:r>
                        <a:rPr lang="fi-FI" sz="1200" baseline="0" dirty="0"/>
                        <a:t> sosiaalisen esteettömyyden parantaminen.     Lähikouluperiaatteen mahdollisimman hyvä  toteutuminen. </a:t>
                      </a:r>
                    </a:p>
                    <a:p>
                      <a:r>
                        <a:rPr lang="fi-FI" sz="1200" dirty="0"/>
                        <a:t>Asenteellinen ilmapiiri ja suvaitsevaisuus</a:t>
                      </a:r>
                      <a:r>
                        <a:rPr lang="fi-FI" sz="1200" baseline="0" dirty="0"/>
                        <a:t> tukevat</a:t>
                      </a:r>
                      <a:r>
                        <a:rPr lang="fi-FI" sz="1200" dirty="0"/>
                        <a:t>  lähikouluun pääsemistä.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Korjaustoimenpiteet</a:t>
                      </a:r>
                      <a:r>
                        <a:rPr lang="fi-FI" sz="1200" baseline="0" dirty="0"/>
                        <a:t> yksiköissä mahdollisuuksien mukaan (valaistus, ovet ym.)  jotta hyvä oppiminen ja kasvaminen toteutuu. </a:t>
                      </a:r>
                    </a:p>
                    <a:p>
                      <a:r>
                        <a:rPr lang="fi-FI" sz="1200" baseline="0" dirty="0"/>
                        <a:t>Opetussuunnitelman mukainen toiminta.</a:t>
                      </a:r>
                    </a:p>
                    <a:p>
                      <a:r>
                        <a:rPr lang="fi-FI" sz="1200" baseline="0" dirty="0" err="1"/>
                        <a:t>Oppilaaksiotossa</a:t>
                      </a:r>
                      <a:r>
                        <a:rPr lang="fi-FI" sz="1200" baseline="0" dirty="0"/>
                        <a:t> pyritään lähikouluperiaatteen toteutumiseen.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Perusopetuspalve-lujen</a:t>
                      </a:r>
                      <a:r>
                        <a:rPr lang="fi-FI" sz="1200" dirty="0"/>
                        <a:t> hallinnon ja koulujen</a:t>
                      </a:r>
                      <a:r>
                        <a:rPr lang="fi-FI" sz="1200" baseline="0" dirty="0"/>
                        <a:t> </a:t>
                      </a:r>
                      <a:r>
                        <a:rPr lang="fi-FI" sz="1200" dirty="0"/>
                        <a:t>koko henkilöstö Esimiehet päävastuussa suunnittelusta ja seurannasta yksiköissä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Kouluterveys-</a:t>
                      </a:r>
                      <a:r>
                        <a:rPr lang="fi-FI" sz="1200" baseline="0" dirty="0"/>
                        <a:t> ja koulupalvelu- ym. kyselyt</a:t>
                      </a:r>
                    </a:p>
                    <a:p>
                      <a:r>
                        <a:rPr lang="fi-FI" sz="1200" baseline="0" dirty="0"/>
                        <a:t>Lakisääteiset tarkastukset</a:t>
                      </a:r>
                    </a:p>
                    <a:p>
                      <a:r>
                        <a:rPr lang="fi-FI" sz="1200" baseline="0" dirty="0"/>
                        <a:t>Lukuvuosiarviointi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Esteellisyyteen liittyvien valitusten ja muiden yhteydenottojen määrä.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F999-6E91-4BE8-9E91-4B628E952EE2}" type="datetime1">
              <a:rPr lang="fi-FI" smtClean="0"/>
              <a:t>29.9.2020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BD60-D0E7-5F4A-B4B1-C7E74EBF4399}" type="slidenum">
              <a:rPr lang="fi-FI" smtClean="0"/>
              <a:pPr/>
              <a:t>3</a:t>
            </a:fld>
            <a:endParaRPr lang="fi-FI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41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674688"/>
            <a:ext cx="8229600" cy="180989"/>
          </a:xfrm>
        </p:spPr>
        <p:txBody>
          <a:bodyPr/>
          <a:lstStyle/>
          <a:p>
            <a:r>
              <a:rPr lang="fi-FI" dirty="0">
                <a:latin typeface="Arial Narrow" panose="020B0606020202030204" pitchFamily="34" charset="0"/>
              </a:rPr>
              <a:t>Osallisuuden edistäminen</a:t>
            </a:r>
            <a:br>
              <a:rPr lang="fi-FI" dirty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062823"/>
              </p:ext>
            </p:extLst>
          </p:nvPr>
        </p:nvGraphicFramePr>
        <p:xfrm>
          <a:off x="246623" y="956344"/>
          <a:ext cx="8696041" cy="5813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3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87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4936">
                <a:tc>
                  <a:txBody>
                    <a:bodyPr/>
                    <a:lstStyle/>
                    <a:p>
                      <a:r>
                        <a:rPr lang="fi-FI" dirty="0"/>
                        <a:t>Kehittämis- kohde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/>
                        <a:t>Osallisuus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Tavoite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Käytännön toimenpiteet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Kuka vastaa?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Arviointi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099">
                <a:tc>
                  <a:txBody>
                    <a:bodyPr/>
                    <a:lstStyle/>
                    <a:p>
                      <a:r>
                        <a:rPr lang="fi-FI" sz="1200" dirty="0"/>
                        <a:t>Osallisuus</a:t>
                      </a:r>
                      <a:r>
                        <a:rPr lang="fi-FI" sz="1200" baseline="0" dirty="0"/>
                        <a:t> </a:t>
                      </a:r>
                      <a:r>
                        <a:rPr lang="fi-FI" sz="1200" dirty="0"/>
                        <a:t>koulun arjessa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Oppilaat</a:t>
                      </a:r>
                      <a:r>
                        <a:rPr lang="fi-FI" sz="1200" baseline="0" dirty="0"/>
                        <a:t> ja perheet tulevat kuulluksi itseään </a:t>
                      </a:r>
                      <a:r>
                        <a:rPr lang="fi-FI" sz="1200" baseline="0"/>
                        <a:t>ja yhteisöä koskevissa </a:t>
                      </a:r>
                      <a:r>
                        <a:rPr lang="fi-FI" sz="1200" baseline="0" dirty="0"/>
                        <a:t>asioissa.</a:t>
                      </a:r>
                      <a:endParaRPr lang="fi-FI" sz="1200" dirty="0"/>
                    </a:p>
                    <a:p>
                      <a:r>
                        <a:rPr lang="fi-FI" sz="1200" dirty="0"/>
                        <a:t>Oppilaiden</a:t>
                      </a:r>
                      <a:r>
                        <a:rPr lang="fi-FI" sz="1200" baseline="0" dirty="0"/>
                        <a:t> mahdollisuus opiskella  omia vahvuuksiaan  hyödyntäen lisääntyy.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Toimiminen</a:t>
                      </a:r>
                      <a:r>
                        <a:rPr lang="fi-FI" sz="1200" baseline="0" dirty="0"/>
                        <a:t> opetussuunnitelman ja </a:t>
                      </a:r>
                      <a:r>
                        <a:rPr lang="fi-FI" sz="1200" baseline="0" dirty="0" err="1"/>
                        <a:t>toi-mintasuunnitelman</a:t>
                      </a:r>
                      <a:r>
                        <a:rPr lang="fi-FI" sz="1200" baseline="0" dirty="0"/>
                        <a:t> mukaan: kannustaminen, oppilaiden kuuleminen ja vaikutus-mahdollisuuksien lisääminen, oppilaskuntien toiminta</a:t>
                      </a:r>
                    </a:p>
                    <a:p>
                      <a:r>
                        <a:rPr lang="fi-FI" sz="1200" baseline="0" dirty="0"/>
                        <a:t>Koulutukset mm. kasvatuskumppanuuskoulutus  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Hallinnon</a:t>
                      </a:r>
                      <a:r>
                        <a:rPr lang="fi-FI" sz="1200" baseline="0" dirty="0"/>
                        <a:t> ja koulujen koko h</a:t>
                      </a:r>
                      <a:r>
                        <a:rPr lang="fi-FI" sz="1200" dirty="0"/>
                        <a:t>enkilöstö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Kouluterveys- ja koulupalvelu- ym. Kyselyt</a:t>
                      </a:r>
                    </a:p>
                    <a:p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Osallisuusohjelmaan</a:t>
                      </a:r>
                      <a:r>
                        <a:rPr lang="fi-FI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liittyvä arviointi</a:t>
                      </a:r>
                      <a:endParaRPr lang="fi-FI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Lukuvuosiarviointi</a:t>
                      </a:r>
                    </a:p>
                    <a:p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6884">
                <a:tc>
                  <a:txBody>
                    <a:bodyPr/>
                    <a:lstStyle/>
                    <a:p>
                      <a:r>
                        <a:rPr lang="fi-FI" sz="1200" dirty="0"/>
                        <a:t>Huoltaja-</a:t>
                      </a:r>
                      <a:r>
                        <a:rPr lang="fi-FI" sz="1200" baseline="0" dirty="0"/>
                        <a:t> ja oppilaspalaute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Tehdään yhdessä</a:t>
                      </a:r>
                    </a:p>
                    <a:p>
                      <a:r>
                        <a:rPr lang="fi-FI" sz="1200" dirty="0"/>
                        <a:t>-toimiva</a:t>
                      </a:r>
                      <a:r>
                        <a:rPr lang="fi-FI" sz="1200" baseline="0" dirty="0"/>
                        <a:t> vuorovaikutus</a:t>
                      </a:r>
                    </a:p>
                    <a:p>
                      <a:r>
                        <a:rPr lang="fi-FI" sz="1200" baseline="0" dirty="0"/>
                        <a:t>-palautteen reflektointikyky</a:t>
                      </a:r>
                    </a:p>
                    <a:p>
                      <a:r>
                        <a:rPr lang="fi-FI" sz="1200" dirty="0"/>
                        <a:t>-palautteen</a:t>
                      </a:r>
                      <a:r>
                        <a:rPr lang="fi-FI" sz="1200" baseline="0" dirty="0"/>
                        <a:t> vaikutus toimintaan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Kannustetaan</a:t>
                      </a:r>
                      <a:r>
                        <a:rPr lang="fi-FI" sz="1200" baseline="0" dirty="0"/>
                        <a:t> antamaan rakentavaa palautetta ja s</a:t>
                      </a:r>
                      <a:r>
                        <a:rPr lang="fi-FI" sz="1200" dirty="0"/>
                        <a:t>uhtaudutaan palautteeseen</a:t>
                      </a:r>
                      <a:r>
                        <a:rPr lang="fi-FI" sz="1200" baseline="0" dirty="0"/>
                        <a:t> </a:t>
                      </a:r>
                      <a:r>
                        <a:rPr lang="fi-FI" sz="1200" dirty="0"/>
                        <a:t>rakentavasti.</a:t>
                      </a:r>
                    </a:p>
                    <a:p>
                      <a:r>
                        <a:rPr lang="fi-FI" sz="1200" dirty="0"/>
                        <a:t>Muutetaan</a:t>
                      </a:r>
                      <a:r>
                        <a:rPr lang="fi-FI" sz="1200" baseline="0" dirty="0"/>
                        <a:t> tarvittaessa toimintatapoja palautteen perusteella.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aseline="0" dirty="0"/>
                        <a:t>Koulutukset mm. kasvatuskumppanuuskoulutus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Hallinnon ja koulujen koko henkilöstö</a:t>
                      </a:r>
                    </a:p>
                    <a:p>
                      <a:r>
                        <a:rPr lang="fi-FI" sz="1200" dirty="0"/>
                        <a:t>Palveluohjaus- ja kehittämisyksikkö: palautekanavien</a:t>
                      </a:r>
                      <a:r>
                        <a:rPr lang="fi-FI" sz="1200" baseline="0" dirty="0"/>
                        <a:t> ja         </a:t>
                      </a:r>
                      <a:r>
                        <a:rPr lang="fi-FI" sz="1200" dirty="0"/>
                        <a:t>järjestelmien kehittäminen</a:t>
                      </a:r>
                      <a:r>
                        <a:rPr lang="fi-FI" sz="1200" baseline="0" dirty="0"/>
                        <a:t> yhteistyössä</a:t>
                      </a:r>
                      <a:r>
                        <a:rPr lang="fi-FI" sz="1200" dirty="0"/>
                        <a:t> Lasten</a:t>
                      </a:r>
                      <a:r>
                        <a:rPr lang="fi-FI" sz="1200" baseline="0" dirty="0"/>
                        <a:t> </a:t>
                      </a:r>
                      <a:r>
                        <a:rPr lang="fi-FI" sz="1200" dirty="0"/>
                        <a:t> parlamentin, Vanhempainfoorumin kanssa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Kouluterveys- ja koulupalvelu- ym. kyselyt</a:t>
                      </a:r>
                    </a:p>
                    <a:p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Muut</a:t>
                      </a:r>
                      <a:r>
                        <a:rPr lang="fi-FI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akisääteiset</a:t>
                      </a:r>
                      <a:r>
                        <a:rPr lang="fi-FI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kyselyt </a:t>
                      </a:r>
                      <a:endParaRPr lang="fi-FI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Lukuvuosiarviointi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8156">
                <a:tc>
                  <a:txBody>
                    <a:bodyPr/>
                    <a:lstStyle/>
                    <a:p>
                      <a:r>
                        <a:rPr lang="fi-FI" sz="1200" dirty="0"/>
                        <a:t>Lapsivaikutusten arviointi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Tärkeissä lapsia koskevissa päätöksissä  tehdään lapsivaikutusten</a:t>
                      </a:r>
                      <a:r>
                        <a:rPr lang="fi-FI" sz="1200" baseline="0" dirty="0"/>
                        <a:t> arviointi kaupungin linjausten mukaisesti.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Koulutukset</a:t>
                      </a:r>
                      <a:r>
                        <a:rPr lang="fi-FI" sz="1200" baseline="0" dirty="0"/>
                        <a:t> ja konsultaatio (mm. </a:t>
                      </a:r>
                      <a:r>
                        <a:rPr lang="fi-FI" sz="1200" baseline="0" dirty="0" err="1"/>
                        <a:t>Kepa-hankkeen</a:t>
                      </a:r>
                      <a:r>
                        <a:rPr lang="fi-FI" sz="1200" baseline="0" dirty="0"/>
                        <a:t> osana)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Päätöksiä</a:t>
                      </a:r>
                      <a:r>
                        <a:rPr lang="fi-FI" sz="1200" baseline="0" dirty="0"/>
                        <a:t> valmistelevat virkamiehet,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Tehtyjen lapsivaikutusten</a:t>
                      </a:r>
                      <a:r>
                        <a:rPr lang="fi-FI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arviointien määrä</a:t>
                      </a:r>
                      <a:endParaRPr lang="fi-FI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F999-6E91-4BE8-9E91-4B628E952EE2}" type="datetime1">
              <a:rPr lang="fi-FI" smtClean="0"/>
              <a:t>29.9.2020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BD60-D0E7-5F4A-B4B1-C7E74EBF4399}" type="slidenum">
              <a:rPr lang="fi-FI" smtClean="0"/>
              <a:pPr/>
              <a:t>4</a:t>
            </a:fld>
            <a:endParaRPr lang="fi-FI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27522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Yleinen" ma:contentTypeID="0x01010005F00720816C7C41B43655261CBB164B00677925416D751B4D970D3BAD6A31EBC6" ma:contentTypeVersion="17" ma:contentTypeDescription="" ma:contentTypeScope="" ma:versionID="09ccd4713ac3c426a4786d9290389a8d">
  <xsd:schema xmlns:xsd="http://www.w3.org/2001/XMLSchema" xmlns:p="http://schemas.microsoft.com/office/2006/metadata/properties" xmlns:ns2="f5c5f768-025d-4258-a717-78865902ec2e" targetNamespace="http://schemas.microsoft.com/office/2006/metadata/properties" ma:root="true" ma:fieldsID="ff16494b77f0a5b66cd06d26c731f84e" ns2:_="">
    <xsd:import namespace="f5c5f768-025d-4258-a717-78865902ec2e"/>
    <xsd:element name="properties">
      <xsd:complexType>
        <xsd:sequence>
          <xsd:element name="documentManagement">
            <xsd:complexType>
              <xsd:all>
                <xsd:element ref="ns2:Asiakirjan_x0020_nimi" minOccurs="0"/>
                <xsd:element ref="ns2:Omistava_x0020_organisaatio" minOccurs="0"/>
                <xsd:element ref="ns2:Asiakirjan_x0020_kirjoittaja" minOccurs="0"/>
                <xsd:element ref="ns2:Asiakirjalaji" minOccurs="0"/>
                <xsd:element ref="ns2:Asiakirjan_x0020_tila" minOccurs="0"/>
                <xsd:element ref="ns2:Julkisuus" minOccurs="0"/>
                <xsd:element ref="ns2:Säilytysaika" minOccurs="0"/>
                <xsd:element ref="ns2:Dokumentin_x0020_kuvaus" minOccurs="0"/>
                <xsd:element ref="ns2:Asiatunnus" minOccurs="0"/>
                <xsd:element ref="ns2:Diaarinumero" minOccurs="0"/>
                <xsd:element ref="ns2:Liiteasiakirj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c5f768-025d-4258-a717-78865902ec2e" elementFormDefault="qualified">
    <xsd:import namespace="http://schemas.microsoft.com/office/2006/documentManagement/types"/>
    <xsd:element name="Asiakirjan_x0020_nimi" ma:index="1" nillable="true" ma:displayName="Asiakirjan nimi" ma:internalName="Asiakirjan_x0020_nimi">
      <xsd:simpleType>
        <xsd:restriction base="dms:Text">
          <xsd:maxLength value="255"/>
        </xsd:restriction>
      </xsd:simpleType>
    </xsd:element>
    <xsd:element name="Omistava_x0020_organisaatio" ma:index="3" nillable="true" ma:displayName="Omistava organisaatio" ma:format="Dropdown" ma:internalName="Omistava_x0020_organisaatio">
      <xsd:simpleType>
        <xsd:restriction base="dms:Choice">
          <xsd:enumeration value="Konsernihallinto"/>
          <xsd:enumeration value="~ Hallintokeskus"/>
          <xsd:enumeration value="~ Kaupunginhallitus"/>
          <xsd:enumeration value="~ Kaupunginvaltuusto"/>
          <xsd:enumeration value="~ Tilintarkastus"/>
          <xsd:enumeration value="Liiketoimi"/>
          <xsd:enumeration value="~ Erillispalvelut"/>
          <xsd:enumeration value="~ Talous- ja hankintapalvelukeskus"/>
          <xsd:enumeration value="~ Tietohallinto"/>
          <xsd:enumeration value="Sivistystoimi"/>
          <xsd:enumeration value="~ Kulttuuri- ja nuorisotoimi"/>
          <xsd:enumeration value="~~ Kaupunginorkesteri"/>
          <xsd:enumeration value="~~ Kaupunginteatteri"/>
          <xsd:enumeration value="~~ Keski-Suomen museo"/>
          <xsd:enumeration value="~~ Kirjasto"/>
          <xsd:enumeration value="~~ Kulttuuripalvelukeskus"/>
          <xsd:enumeration value="~~ Kuvataidekoulu"/>
          <xsd:enumeration value="~~ Nuorisoasiainkeskus"/>
          <xsd:enumeration value="~~ Suomen käsityön museo"/>
          <xsd:enumeration value="~~ Taidemuseo"/>
          <xsd:enumeration value="~ Liikuntapalvelukeskus"/>
          <xsd:enumeration value="~ Opetustoimi"/>
          <xsd:enumeration value="~~ Erityiskoulut"/>
          <xsd:enumeration value="~~ Lukiot"/>
          <xsd:enumeration value="~~ Opetuspalvelukeskus"/>
          <xsd:enumeration value="~~ Peruskoulut, 1-6 lk"/>
          <xsd:enumeration value="~~ Peruskoulut, 7-9 lk"/>
          <xsd:enumeration value="Sosiaali- ja terveyspalvelukeskus"/>
          <xsd:enumeration value="~ Avoterveydenhuollon palvelut"/>
          <xsd:enumeration value="~~ Avosairaanhoito"/>
          <xsd:enumeration value="~~ Hammashuolto"/>
          <xsd:enumeration value="~~ Terveyden edistäminen"/>
          <xsd:enumeration value="~ Hallinto ja talous"/>
          <xsd:enumeration value="~ Jyväskylän Seudun Työterveyshuolto"/>
          <xsd:enumeration value="~ Lasten päivähoitopalvelut"/>
          <xsd:enumeration value="~ Sosiaali- ja mielenterveyspalvelut"/>
          <xsd:enumeration value="~~ Aikuispsykiatria ja päihdepalvelut"/>
          <xsd:enumeration value="~~ Kuntouttava sosiaalityö ja perusturva"/>
          <xsd:enumeration value="~~ Lastensuojelu"/>
          <xsd:enumeration value="~~ Psykososiaaliset palvelut"/>
          <xsd:enumeration value="~~ Työllisyyspalvelut"/>
          <xsd:enumeration value="~~ Vammaispalvelut"/>
          <xsd:enumeration value="~ Vanhuspalvelut ja terveyskeskussairaala"/>
          <xsd:enumeration value="~~ Kotihoito ja palveluasuminen"/>
          <xsd:enumeration value="~~ Terveyskeskussairaala"/>
          <xsd:enumeration value="~~ Vanhainkoti"/>
          <xsd:enumeration value="Yhdyskuntatoimi"/>
          <xsd:enumeration value="~ Hallinto- ja kehittämisosasto"/>
          <xsd:enumeration value="~ Jyväskylän Vesi"/>
          <xsd:enumeration value="~ Katu- ja puisto-osasto"/>
          <xsd:enumeration value="~ Kaupunkisuunnitteluosasto"/>
          <xsd:enumeration value="~ Rakennusvalvontaosasto"/>
          <xsd:enumeration value="~ Tonttiosasto"/>
          <xsd:enumeration value="~ Ympäristöosasto"/>
          <xsd:enumeration value="Aluetekniikka"/>
          <xsd:enumeration value="Kylän kattaus"/>
          <xsd:enumeration value="Tilapalvelu"/>
          <xsd:enumeration value="Total Kiinteistöpalvelu"/>
          <xsd:enumeration value="Jyväskylän seudun kansalaisopisto"/>
          <xsd:enumeration value="Keski-Suomen pelastuslaitos"/>
          <xsd:enumeration value="Yhteiset"/>
        </xsd:restriction>
      </xsd:simpleType>
    </xsd:element>
    <xsd:element name="Asiakirjan_x0020_kirjoittaja" ma:index="4" nillable="true" ma:displayName="Asiakirjan kirjoittaja" ma:internalName="Asiakirjan_x0020_kirjoittaja">
      <xsd:simpleType>
        <xsd:restriction base="dms:Text">
          <xsd:maxLength value="255"/>
        </xsd:restriction>
      </xsd:simpleType>
    </xsd:element>
    <xsd:element name="Asiakirjalaji" ma:index="5" nillable="true" ma:displayName="Asiakirjalaji" ma:format="Dropdown" ma:internalName="Asiakirjalaji">
      <xsd:simpleType>
        <xsd:restriction base="dms:Choice">
          <xsd:enumeration value="esitys"/>
          <xsd:enumeration value="kartta tai piirustus"/>
          <xsd:enumeration value="kirje"/>
          <xsd:enumeration value="kuva tai äänite"/>
          <xsd:enumeration value="lomake"/>
          <xsd:enumeration value="muistio"/>
          <xsd:enumeration value="ohje tai sääntö"/>
          <xsd:enumeration value="pöytäkirja"/>
          <xsd:enumeration value="raportti tai selonteko"/>
          <xsd:enumeration value="rekisteri tai luettelo"/>
          <xsd:enumeration value="sopimus"/>
          <xsd:enumeration value="suunnitelma"/>
          <xsd:enumeration value="tiedote tai esite"/>
          <xsd:enumeration value="tilasto"/>
          <xsd:enumeration value="toimintakertomus"/>
        </xsd:restriction>
      </xsd:simpleType>
    </xsd:element>
    <xsd:element name="Asiakirjan_x0020_tila" ma:index="6" nillable="true" ma:displayName="Asiakirjan tila" ma:internalName="Asiakirjan_x0020_til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Keskeneräinen"/>
                  </xsd:restriction>
                </xsd:simpleType>
              </xsd:element>
            </xsd:sequence>
          </xsd:extension>
        </xsd:complexContent>
      </xsd:complexType>
    </xsd:element>
    <xsd:element name="Julkisuus" ma:index="7" nillable="true" ma:displayName="Julkisuus" ma:default="Julkinen" ma:format="RadioButtons" ma:internalName="Julkisuus">
      <xsd:simpleType>
        <xsd:restriction base="dms:Choice">
          <xsd:enumeration value="Julkinen"/>
          <xsd:enumeration value="Ei-julkinen"/>
          <xsd:enumeration value="Salainen"/>
        </xsd:restriction>
      </xsd:simpleType>
    </xsd:element>
    <xsd:element name="Säilytysaika" ma:index="8" nillable="true" ma:displayName="Säilytysaika" ma:format="Dropdown" ma:internalName="S_x00e4_ilytysaika">
      <xsd:simpleType>
        <xsd:restriction base="dms:Choice">
          <xsd:enumeration value="oma tarve"/>
          <xsd:enumeration value="voimassaoloaika + 2v"/>
          <xsd:enumeration value="2v"/>
          <xsd:enumeration value="6v"/>
          <xsd:enumeration value="10v"/>
          <xsd:enumeration value="50v"/>
          <xsd:enumeration value="säilytetään pysyvästi"/>
        </xsd:restriction>
      </xsd:simpleType>
    </xsd:element>
    <xsd:element name="Dokumentin_x0020_kuvaus" ma:index="9" nillable="true" ma:displayName="Dokumentin kuvaus" ma:internalName="Dokumentin_x0020_kuvaus">
      <xsd:simpleType>
        <xsd:restriction base="dms:Note"/>
      </xsd:simpleType>
    </xsd:element>
    <xsd:element name="Asiatunnus" ma:index="10" nillable="true" ma:displayName="Asiatunnus" ma:internalName="Asiatunnus">
      <xsd:simpleType>
        <xsd:restriction base="dms:Text">
          <xsd:maxLength value="255"/>
        </xsd:restriction>
      </xsd:simpleType>
    </xsd:element>
    <xsd:element name="Diaarinumero" ma:index="11" nillable="true" ma:displayName="Diaarinumero" ma:internalName="Diaarinumero">
      <xsd:simpleType>
        <xsd:restriction base="dms:Text">
          <xsd:maxLength value="255"/>
        </xsd:restriction>
      </xsd:simpleType>
    </xsd:element>
    <xsd:element name="Liiteasiakirja" ma:index="12" nillable="true" ma:displayName="Liiteasiakirja" ma:format="Hyperlink" ma:internalName="Liiteasiakirja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Sisältölaji" ma:readOnly="true"/>
        <xsd:element ref="dc:title" minOccurs="0" maxOccurs="1" ma:index="2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Asiakirjan_x0020_tila xmlns="f5c5f768-025d-4258-a717-78865902ec2e"/>
    <Diaarinumero xmlns="f5c5f768-025d-4258-a717-78865902ec2e" xsi:nil="true"/>
    <Julkisuus xmlns="f5c5f768-025d-4258-a717-78865902ec2e">Julkinen</Julkisuus>
    <Liiteasiakirja xmlns="f5c5f768-025d-4258-a717-78865902ec2e">
      <Url xsi:nil="true"/>
      <Description xsi:nil="true"/>
    </Liiteasiakirja>
    <Dokumentin_x0020_kuvaus xmlns="f5c5f768-025d-4258-a717-78865902ec2e">&lt;div&gt;&lt;/div&gt;</Dokumentin_x0020_kuvaus>
    <Asiakirjan_x0020_nimi xmlns="f5c5f768-025d-4258-a717-78865902ec2e">Kaupungin yleinen diapohja (malli, potx)</Asiakirjan_x0020_nimi>
    <Asiakirjan_x0020_kirjoittaja xmlns="f5c5f768-025d-4258-a717-78865902ec2e">Terhi Pekkarinen / Brand United Oy</Asiakirjan_x0020_kirjoittaja>
    <Asiakirjalaji xmlns="f5c5f768-025d-4258-a717-78865902ec2e">esitys</Asiakirjalaji>
    <Säilytysaika xmlns="f5c5f768-025d-4258-a717-78865902ec2e" xsi:nil="true"/>
    <Asiatunnus xmlns="f5c5f768-025d-4258-a717-78865902ec2e" xsi:nil="true"/>
    <Omistava_x0020_organisaatio xmlns="f5c5f768-025d-4258-a717-78865902ec2e">~ Hallintokeskus</Omistava_x0020_organisaatio>
  </documentManagement>
</p:properties>
</file>

<file path=customXml/itemProps1.xml><?xml version="1.0" encoding="utf-8"?>
<ds:datastoreItem xmlns:ds="http://schemas.openxmlformats.org/officeDocument/2006/customXml" ds:itemID="{50B98362-3DFD-45C0-80EC-91156409C0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c5f768-025d-4258-a717-78865902ec2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2033A4-FF2A-4B3D-A7DF-5E05238199C0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f5c5f768-025d-4258-a717-78865902ec2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Jkl_powerpoint_pohja</Template>
  <TotalTime>738</TotalTime>
  <Words>528</Words>
  <Application>Microsoft Office PowerPoint</Application>
  <PresentationFormat>Näytössä katseltava diaesitys (4:3)</PresentationFormat>
  <Paragraphs>109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Calibri</vt:lpstr>
      <vt:lpstr>Jkl_powerpoint_pohja</vt:lpstr>
      <vt:lpstr>Yhdenvertaisuussuunnitelma </vt:lpstr>
      <vt:lpstr>Yhdenvertaisuuden edistäminen  </vt:lpstr>
      <vt:lpstr>Syrjinnän tunnistaminen </vt:lpstr>
      <vt:lpstr>Osallisuuden edistäminen </vt:lpstr>
    </vt:vector>
  </TitlesOfParts>
  <Company>Jyväskylän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Yhdenvertaisuussuunnitelma</dc:title>
  <dc:creator>JKL</dc:creator>
  <cp:lastModifiedBy>Hämäläinen Marja</cp:lastModifiedBy>
  <cp:revision>43</cp:revision>
  <dcterms:created xsi:type="dcterms:W3CDTF">2016-11-08T13:36:01Z</dcterms:created>
  <dcterms:modified xsi:type="dcterms:W3CDTF">2020-09-29T16:43:24Z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0x01010005F00720816C7C41B43655261CBB164B00677925416D751B4D970D3BAD6A31EBC6</vt:lpwstr>
  </property>
</Properties>
</file>