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77" r:id="rId12"/>
    <p:sldId id="267" r:id="rId13"/>
    <p:sldId id="268" r:id="rId14"/>
    <p:sldId id="269" r:id="rId15"/>
    <p:sldId id="270" r:id="rId16"/>
    <p:sldId id="271" r:id="rId17"/>
    <p:sldId id="272" r:id="rId18"/>
    <p:sldId id="273" r:id="rId19"/>
    <p:sldId id="275" r:id="rId20"/>
    <p:sldId id="276" r:id="rId21"/>
    <p:sldId id="274"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A4DF2-A23C-442D-9255-8FB29FB2F619}" type="datetimeFigureOut">
              <a:rPr lang="fi-FI" smtClean="0"/>
              <a:t>11.12.2021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6D35D-1C9F-46C4-8E09-D1D370B0C02E}" type="slidenum">
              <a:rPr lang="fi-FI" smtClean="0"/>
              <a:t>‹#›</a:t>
            </a:fld>
            <a:endParaRPr lang="fi-FI"/>
          </a:p>
        </p:txBody>
      </p:sp>
    </p:spTree>
    <p:extLst>
      <p:ext uri="{BB962C8B-B14F-4D97-AF65-F5344CB8AC3E}">
        <p14:creationId xmlns:p14="http://schemas.microsoft.com/office/powerpoint/2010/main" val="3856549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2</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2</a:t>
            </a:fld>
            <a:endParaRPr lang="fi-FI" sz="1200">
              <a:solidFill>
                <a:prstClr val="black"/>
              </a:solidFill>
              <a:latin typeface="Arial" charset="0"/>
            </a:endParaRPr>
          </a:p>
        </p:txBody>
      </p:sp>
    </p:spTree>
    <p:extLst>
      <p:ext uri="{BB962C8B-B14F-4D97-AF65-F5344CB8AC3E}">
        <p14:creationId xmlns:p14="http://schemas.microsoft.com/office/powerpoint/2010/main" val="850229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15</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r>
              <a:rPr lang="fi-FI" dirty="0"/>
              <a:t>Tyttö laittoi </a:t>
            </a:r>
            <a:r>
              <a:rPr lang="fi-FI" baseline="0" dirty="0"/>
              <a:t>kädet korville tapaus viime vuonna (2011) Keskisuomalaisessa – kieltenopettaja nainen sai syytteen jonkin asteisesta pahoinpitelystä kun otti kädet pois korvilta, jotta oppilas kuuntelisi ja tekisi tehtävänsä (vanhemmat nostivat).</a:t>
            </a:r>
          </a:p>
          <a:p>
            <a:r>
              <a:rPr lang="fi-FI" baseline="0" dirty="0"/>
              <a:t>Keksisuomalaisen lehti-artikkeli: ”Kuin nuoralla tanssia”</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15</a:t>
            </a:fld>
            <a:endParaRPr lang="fi-FI" sz="1200">
              <a:solidFill>
                <a:prstClr val="black"/>
              </a:solidFill>
              <a:latin typeface="Arial" charset="0"/>
            </a:endParaRPr>
          </a:p>
        </p:txBody>
      </p:sp>
    </p:spTree>
    <p:extLst>
      <p:ext uri="{BB962C8B-B14F-4D97-AF65-F5344CB8AC3E}">
        <p14:creationId xmlns:p14="http://schemas.microsoft.com/office/powerpoint/2010/main" val="3562455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Jäntin (2003) tulkinnan mukaan oppilaiden asioista ei tulisi opettajainhuoneissakaan puhua avoimesti, koska myös muuta opettajat, jotka tässä mielessä</a:t>
            </a:r>
            <a:r>
              <a:rPr lang="fi-FI" baseline="0" dirty="0"/>
              <a:t> ovat sivullisia, kuulevat kyseiset keskustelut ja siksi opettajien tulisi olla erityisen hienovaraisia oppilaiden asioista keskustellessaan.</a:t>
            </a:r>
            <a:endParaRPr lang="fi-FI" dirty="0"/>
          </a:p>
        </p:txBody>
      </p:sp>
      <p:sp>
        <p:nvSpPr>
          <p:cNvPr id="4" name="Slide Number Placeholder 3"/>
          <p:cNvSpPr>
            <a:spLocks noGrp="1"/>
          </p:cNvSpPr>
          <p:nvPr>
            <p:ph type="sldNum" sz="quarter" idx="10"/>
          </p:nvPr>
        </p:nvSpPr>
        <p:spPr/>
        <p:txBody>
          <a:bodyPr/>
          <a:lstStyle/>
          <a:p>
            <a:fld id="{B032FA5F-2776-4A87-97C9-68EB9344B16A}" type="slidenum">
              <a:rPr lang="fi-FI" smtClean="0"/>
              <a:pPr/>
              <a:t>16</a:t>
            </a:fld>
            <a:endParaRPr lang="fi-FI"/>
          </a:p>
        </p:txBody>
      </p:sp>
    </p:spTree>
    <p:extLst>
      <p:ext uri="{BB962C8B-B14F-4D97-AF65-F5344CB8AC3E}">
        <p14:creationId xmlns:p14="http://schemas.microsoft.com/office/powerpoint/2010/main" val="2522982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17</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pPr>
              <a:buFontTx/>
              <a:buChar char="-"/>
            </a:pPr>
            <a:r>
              <a:rPr lang="fi-FI" dirty="0"/>
              <a:t>Täydellistä turvallisuutta ei ole</a:t>
            </a:r>
          </a:p>
          <a:p>
            <a:pPr>
              <a:buFontTx/>
              <a:buChar char="-"/>
            </a:pPr>
            <a:r>
              <a:rPr lang="fi-FI" dirty="0"/>
              <a:t>Vahinkoja</a:t>
            </a:r>
            <a:r>
              <a:rPr lang="fi-FI" baseline="0" dirty="0"/>
              <a:t> sattuu varmasti jokaisen kohdalle – on luotettava siihenkin, että hyvät vuorovaikutustaidot auttavat jo pitkälle – useimmat asiat ratkeavat oppilaan ja tarvittaessa myös vanhempien kanssa keskustellen (koulun sisällä). OAJ:n lakimiehen Poutalan mukaan rikosilmoitus tehdään yleisimmin silloin kun vanhemmat kokevat opettajan loukanneen, nolanneen, pahoinpidelleen tai sallineen lapsen kiusaamisen – harvemmin lapselle sattuneesta tapaturmasta.</a:t>
            </a:r>
          </a:p>
          <a:p>
            <a:pPr>
              <a:buFontTx/>
              <a:buChar char="-"/>
            </a:pPr>
            <a:r>
              <a:rPr lang="fi-FI" baseline="0" dirty="0"/>
              <a:t>Opettajan on hyvä tuntea virkavelvollisuutensa ja olla muutenkin perillä häntä/oppilaita koskevasta lainsäädännöstä.</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17</a:t>
            </a:fld>
            <a:endParaRPr lang="fi-FI" sz="1200">
              <a:solidFill>
                <a:prstClr val="black"/>
              </a:solidFill>
              <a:latin typeface="Arial" charset="0"/>
            </a:endParaRPr>
          </a:p>
        </p:txBody>
      </p:sp>
    </p:spTree>
    <p:extLst>
      <p:ext uri="{BB962C8B-B14F-4D97-AF65-F5344CB8AC3E}">
        <p14:creationId xmlns:p14="http://schemas.microsoft.com/office/powerpoint/2010/main" val="343504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3</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3</a:t>
            </a:fld>
            <a:endParaRPr lang="fi-FI" sz="1200">
              <a:solidFill>
                <a:prstClr val="black"/>
              </a:solidFill>
              <a:latin typeface="Arial" charset="0"/>
            </a:endParaRPr>
          </a:p>
        </p:txBody>
      </p:sp>
    </p:spTree>
    <p:extLst>
      <p:ext uri="{BB962C8B-B14F-4D97-AF65-F5344CB8AC3E}">
        <p14:creationId xmlns:p14="http://schemas.microsoft.com/office/powerpoint/2010/main" val="313643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4</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Voiko opettaja kuljettaa oppilasta oman auton kyydissä? </a:t>
            </a:r>
          </a:p>
          <a:p>
            <a:r>
              <a:rPr lang="fi-FI" sz="1200" b="0" i="0" u="none" strike="noStrike" kern="1200" baseline="0" dirty="0">
                <a:solidFill>
                  <a:schemeClr val="tx1"/>
                </a:solidFill>
                <a:latin typeface="+mn-lt"/>
                <a:ea typeface="+mn-ea"/>
                <a:cs typeface="+mn-cs"/>
              </a:rPr>
              <a:t>Mitä jos ei kerta kaikkiaan muulla tavoin oppilasta voi sinne kuljettaa? </a:t>
            </a:r>
          </a:p>
          <a:p>
            <a:r>
              <a:rPr lang="fi-FI" sz="1200" b="0" i="0" u="none" strike="noStrike" kern="1200" baseline="0" dirty="0">
                <a:solidFill>
                  <a:schemeClr val="tx1"/>
                </a:solidFill>
                <a:latin typeface="+mn-lt"/>
                <a:ea typeface="+mn-ea"/>
                <a:cs typeface="+mn-cs"/>
              </a:rPr>
              <a:t>29 </a:t>
            </a:r>
          </a:p>
          <a:p>
            <a:r>
              <a:rPr lang="fi-FI" sz="1200" b="1" i="0" u="none" strike="noStrike" kern="1200" baseline="0" dirty="0">
                <a:solidFill>
                  <a:schemeClr val="tx1"/>
                </a:solidFill>
                <a:latin typeface="+mn-lt"/>
                <a:ea typeface="+mn-ea"/>
                <a:cs typeface="+mn-cs"/>
              </a:rPr>
              <a:t>Oppilaan kyyditys </a:t>
            </a:r>
            <a:endParaRPr lang="fi-FI" sz="1200" b="0" i="0" u="none" strike="noStrike" kern="1200" baseline="0" dirty="0">
              <a:solidFill>
                <a:schemeClr val="tx1"/>
              </a:solidFill>
              <a:latin typeface="+mn-lt"/>
              <a:ea typeface="+mn-ea"/>
              <a:cs typeface="+mn-cs"/>
            </a:endParaRPr>
          </a:p>
          <a:p>
            <a:r>
              <a:rPr lang="fi-FI" sz="1200" b="0" i="0" u="none" strike="noStrike" kern="1200" baseline="0" dirty="0" err="1">
                <a:solidFill>
                  <a:schemeClr val="tx1"/>
                </a:solidFill>
                <a:latin typeface="+mn-lt"/>
                <a:ea typeface="+mn-ea"/>
                <a:cs typeface="+mn-cs"/>
              </a:rPr>
              <a:t>-Oppilasta</a:t>
            </a:r>
            <a:r>
              <a:rPr lang="fi-FI" sz="1200" b="0" i="0" u="none" strike="noStrike" kern="1200" baseline="0" dirty="0">
                <a:solidFill>
                  <a:schemeClr val="tx1"/>
                </a:solidFill>
                <a:latin typeface="+mn-lt"/>
                <a:ea typeface="+mn-ea"/>
                <a:cs typeface="+mn-cs"/>
              </a:rPr>
              <a:t> ei ole lupa kyyditä </a:t>
            </a:r>
          </a:p>
          <a:p>
            <a:r>
              <a:rPr lang="fi-FI" sz="1200" b="0" i="0" u="none" strike="noStrike" kern="1200" baseline="0" dirty="0" err="1">
                <a:solidFill>
                  <a:schemeClr val="tx1"/>
                </a:solidFill>
                <a:latin typeface="+mn-lt"/>
                <a:ea typeface="+mn-ea"/>
                <a:cs typeface="+mn-cs"/>
              </a:rPr>
              <a:t>-Vamman</a:t>
            </a:r>
            <a:r>
              <a:rPr lang="fi-FI" sz="1200" b="0" i="0" u="none" strike="noStrike" kern="1200" baseline="0" dirty="0">
                <a:solidFill>
                  <a:schemeClr val="tx1"/>
                </a:solidFill>
                <a:latin typeface="+mn-lt"/>
                <a:ea typeface="+mn-ea"/>
                <a:cs typeface="+mn-cs"/>
              </a:rPr>
              <a:t> tai sairauskohtauksen sattuessa yhteys 112 </a:t>
            </a:r>
          </a:p>
          <a:p>
            <a:r>
              <a:rPr lang="fi-FI" sz="1200" b="0" i="0" u="none" strike="noStrike" kern="1200" baseline="0" dirty="0" err="1">
                <a:solidFill>
                  <a:schemeClr val="tx1"/>
                </a:solidFill>
                <a:latin typeface="+mn-lt"/>
                <a:ea typeface="+mn-ea"/>
                <a:cs typeface="+mn-cs"/>
              </a:rPr>
              <a:t>-Henkilökuljetuksiin</a:t>
            </a:r>
            <a:r>
              <a:rPr lang="fi-FI" sz="1200" b="0" i="0" u="none" strike="noStrike" kern="1200" baseline="0" dirty="0">
                <a:solidFill>
                  <a:schemeClr val="tx1"/>
                </a:solidFill>
                <a:latin typeface="+mn-lt"/>
                <a:ea typeface="+mn-ea"/>
                <a:cs typeface="+mn-cs"/>
              </a:rPr>
              <a:t> tarvitaan lupa (taksi) AVI/ELY </a:t>
            </a:r>
          </a:p>
          <a:p>
            <a:r>
              <a:rPr lang="fi-FI" sz="1200" b="0" i="0" u="none" strike="noStrike" kern="1200" baseline="0" dirty="0" err="1">
                <a:solidFill>
                  <a:schemeClr val="tx1"/>
                </a:solidFill>
                <a:latin typeface="+mn-lt"/>
                <a:ea typeface="+mn-ea"/>
                <a:cs typeface="+mn-cs"/>
              </a:rPr>
              <a:t>-Jos</a:t>
            </a:r>
            <a:r>
              <a:rPr lang="fi-FI" sz="1200" b="0" i="0" u="none" strike="noStrike" kern="1200" baseline="0" dirty="0">
                <a:solidFill>
                  <a:schemeClr val="tx1"/>
                </a:solidFill>
                <a:latin typeface="+mn-lt"/>
                <a:ea typeface="+mn-ea"/>
                <a:cs typeface="+mn-cs"/>
              </a:rPr>
              <a:t> kyydissä olijalle tapahtuu jotain, liikennevakuutus korvaa, ja vakuutusyhtiö voi sitten hakea vastuita kuljettajalta </a:t>
            </a:r>
          </a:p>
          <a:p>
            <a:endParaRPr lang="fi-FI" sz="1200" b="0" i="0" u="none" strike="noStrike" kern="1200" baseline="0" dirty="0">
              <a:solidFill>
                <a:schemeClr val="tx1"/>
              </a:solidFill>
              <a:latin typeface="+mn-lt"/>
              <a:ea typeface="+mn-ea"/>
              <a:cs typeface="+mn-cs"/>
            </a:endParaRP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Voiko opettaja mennä väliin ja erottaa kaksi tappelijaa toisistaan ? </a:t>
            </a:r>
          </a:p>
          <a:p>
            <a:r>
              <a:rPr lang="fi-FI" sz="1200" b="0" i="0" u="none" strike="noStrike" kern="1200" baseline="0" dirty="0" err="1">
                <a:solidFill>
                  <a:schemeClr val="tx1"/>
                </a:solidFill>
                <a:latin typeface="+mn-lt"/>
                <a:ea typeface="+mn-ea"/>
                <a:cs typeface="+mn-cs"/>
              </a:rPr>
              <a:t>-On</a:t>
            </a:r>
            <a:r>
              <a:rPr lang="fi-FI" sz="1200" b="0" i="0" u="none" strike="noStrike" kern="1200" baseline="0" dirty="0">
                <a:solidFill>
                  <a:schemeClr val="tx1"/>
                </a:solidFill>
                <a:latin typeface="+mn-lt"/>
                <a:ea typeface="+mn-ea"/>
                <a:cs typeface="+mn-cs"/>
              </a:rPr>
              <a:t> velvollisuus erottaa </a:t>
            </a:r>
          </a:p>
          <a:p>
            <a:r>
              <a:rPr lang="fi-FI" sz="1200" b="0" i="0" u="none" strike="noStrike" kern="1200" baseline="0" dirty="0" err="1">
                <a:solidFill>
                  <a:schemeClr val="tx1"/>
                </a:solidFill>
                <a:latin typeface="+mn-lt"/>
                <a:ea typeface="+mn-ea"/>
                <a:cs typeface="+mn-cs"/>
              </a:rPr>
              <a:t>-Ensin</a:t>
            </a:r>
            <a:r>
              <a:rPr lang="fi-FI" sz="1200" b="0" i="0" u="none" strike="noStrike" kern="1200" baseline="0" dirty="0">
                <a:solidFill>
                  <a:schemeClr val="tx1"/>
                </a:solidFill>
                <a:latin typeface="+mn-lt"/>
                <a:ea typeface="+mn-ea"/>
                <a:cs typeface="+mn-cs"/>
              </a:rPr>
              <a:t> käskytys </a:t>
            </a:r>
          </a:p>
          <a:p>
            <a:r>
              <a:rPr lang="fi-FI" sz="1200" b="0" i="0" u="none" strike="noStrike" kern="1200" baseline="0" dirty="0" err="1">
                <a:solidFill>
                  <a:schemeClr val="tx1"/>
                </a:solidFill>
                <a:latin typeface="+mn-lt"/>
                <a:ea typeface="+mn-ea"/>
                <a:cs typeface="+mn-cs"/>
              </a:rPr>
              <a:t>-Ei</a:t>
            </a:r>
            <a:r>
              <a:rPr lang="fi-FI" sz="1200" b="0" i="0" u="none" strike="noStrike" kern="1200" baseline="0" dirty="0">
                <a:solidFill>
                  <a:schemeClr val="tx1"/>
                </a:solidFill>
                <a:latin typeface="+mn-lt"/>
                <a:ea typeface="+mn-ea"/>
                <a:cs typeface="+mn-cs"/>
              </a:rPr>
              <a:t> liiallista voimaa </a:t>
            </a:r>
          </a:p>
          <a:p>
            <a:r>
              <a:rPr lang="fi-FI" sz="1200" b="0" i="0" u="none" strike="noStrike" kern="1200" baseline="0" dirty="0" err="1">
                <a:solidFill>
                  <a:schemeClr val="tx1"/>
                </a:solidFill>
                <a:latin typeface="+mn-lt"/>
                <a:ea typeface="+mn-ea"/>
                <a:cs typeface="+mn-cs"/>
              </a:rPr>
              <a:t>-Ei</a:t>
            </a:r>
            <a:r>
              <a:rPr lang="fi-FI" sz="1200" b="0" i="0" u="none" strike="noStrike" kern="1200" baseline="0" dirty="0">
                <a:solidFill>
                  <a:schemeClr val="tx1"/>
                </a:solidFill>
                <a:latin typeface="+mn-lt"/>
                <a:ea typeface="+mn-ea"/>
                <a:cs typeface="+mn-cs"/>
              </a:rPr>
              <a:t> omaa väkivaltaa (lyönti, läpsäys, potku) </a:t>
            </a:r>
          </a:p>
          <a:p>
            <a:r>
              <a:rPr lang="fi-FI" sz="1200" b="0" i="0" u="none" strike="noStrike" kern="1200" baseline="0" dirty="0" err="1">
                <a:solidFill>
                  <a:schemeClr val="tx1"/>
                </a:solidFill>
                <a:latin typeface="+mn-lt"/>
                <a:ea typeface="+mn-ea"/>
                <a:cs typeface="+mn-cs"/>
              </a:rPr>
              <a:t>-Mielellään</a:t>
            </a:r>
            <a:r>
              <a:rPr lang="fi-FI" sz="1200" b="0" i="0" u="none" strike="noStrike" kern="1200" baseline="0" dirty="0">
                <a:solidFill>
                  <a:schemeClr val="tx1"/>
                </a:solidFill>
                <a:latin typeface="+mn-lt"/>
                <a:ea typeface="+mn-ea"/>
                <a:cs typeface="+mn-cs"/>
              </a:rPr>
              <a:t> todistajana toinen aikuinen </a:t>
            </a:r>
          </a:p>
          <a:p>
            <a:r>
              <a:rPr lang="fi-FI" sz="1200" b="0" i="0" u="none" strike="noStrike" kern="1200" baseline="0" dirty="0">
                <a:solidFill>
                  <a:schemeClr val="tx1"/>
                </a:solidFill>
                <a:latin typeface="+mn-lt"/>
                <a:ea typeface="+mn-ea"/>
                <a:cs typeface="+mn-cs"/>
              </a:rPr>
              <a:t>30 </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4</a:t>
            </a:fld>
            <a:endParaRPr lang="fi-FI" sz="1200">
              <a:solidFill>
                <a:prstClr val="black"/>
              </a:solidFill>
              <a:latin typeface="Arial" charset="0"/>
            </a:endParaRPr>
          </a:p>
        </p:txBody>
      </p:sp>
    </p:spTree>
    <p:extLst>
      <p:ext uri="{BB962C8B-B14F-4D97-AF65-F5344CB8AC3E}">
        <p14:creationId xmlns:p14="http://schemas.microsoft.com/office/powerpoint/2010/main" val="379733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5</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5</a:t>
            </a:fld>
            <a:endParaRPr lang="fi-FI" sz="1200">
              <a:solidFill>
                <a:prstClr val="black"/>
              </a:solidFill>
              <a:latin typeface="Arial" charset="0"/>
            </a:endParaRPr>
          </a:p>
        </p:txBody>
      </p:sp>
    </p:spTree>
    <p:extLst>
      <p:ext uri="{BB962C8B-B14F-4D97-AF65-F5344CB8AC3E}">
        <p14:creationId xmlns:p14="http://schemas.microsoft.com/office/powerpoint/2010/main" val="225687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6</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r>
              <a:rPr lang="fi-FI" dirty="0"/>
              <a:t>Vastaus</a:t>
            </a:r>
            <a:r>
              <a:rPr lang="fi-FI" baseline="0" dirty="0"/>
              <a:t> kysymykseen 10 :</a:t>
            </a:r>
          </a:p>
          <a:p>
            <a:r>
              <a:rPr lang="fi-FI" baseline="0" dirty="0"/>
              <a:t>- </a:t>
            </a:r>
            <a:r>
              <a:rPr lang="fi-FI" dirty="0"/>
              <a:t>Koulu on vastuussa tapaturmista oppitunneilla </a:t>
            </a:r>
          </a:p>
          <a:p>
            <a:r>
              <a:rPr lang="fi-FI" dirty="0" err="1"/>
              <a:t>-Jos</a:t>
            </a:r>
            <a:r>
              <a:rPr lang="fi-FI" dirty="0"/>
              <a:t> koulu on ohjeistanut kypäräpakon, se on oltava tunnilla, tai vaihtoehtoista turvallista liikuntaa on järjestettävä ilman turvavälineitä </a:t>
            </a:r>
          </a:p>
          <a:p>
            <a:r>
              <a:rPr lang="fi-FI" dirty="0" err="1"/>
              <a:t>-Ryhmän</a:t>
            </a:r>
            <a:r>
              <a:rPr lang="fi-FI" dirty="0"/>
              <a:t> jakamisen ongelma on selvitettävä etukäteen </a:t>
            </a:r>
          </a:p>
          <a:p>
            <a:r>
              <a:rPr lang="fi-FI" dirty="0" err="1"/>
              <a:t>-Hyvä</a:t>
            </a:r>
            <a:r>
              <a:rPr lang="fi-FI" dirty="0"/>
              <a:t> liikuntasuunnitelma ja etukäteinen ohjeistus auttavat </a:t>
            </a:r>
          </a:p>
          <a:p>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6</a:t>
            </a:fld>
            <a:endParaRPr lang="fi-FI" sz="1200">
              <a:solidFill>
                <a:prstClr val="black"/>
              </a:solidFill>
              <a:latin typeface="Arial" charset="0"/>
            </a:endParaRPr>
          </a:p>
        </p:txBody>
      </p:sp>
    </p:spTree>
    <p:extLst>
      <p:ext uri="{BB962C8B-B14F-4D97-AF65-F5344CB8AC3E}">
        <p14:creationId xmlns:p14="http://schemas.microsoft.com/office/powerpoint/2010/main" val="962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i-FI" dirty="0"/>
              <a:t>74 § Yleiset tupakointikiellot</a:t>
            </a:r>
          </a:p>
          <a:p>
            <a:r>
              <a:rPr lang="fi-FI" dirty="0"/>
              <a:t>Tupakoida ei saa: 3) päiväkotien taikka </a:t>
            </a:r>
            <a:r>
              <a:rPr lang="fi-FI" dirty="0" err="1"/>
              <a:t>esi</a:t>
            </a:r>
            <a:r>
              <a:rPr lang="fi-FI" dirty="0"/>
              <a:t>- tai perusopetusta, ammatillista koulutusta tai lukio-opetusta antavien oppilaitosten ulkotiloissa.</a:t>
            </a:r>
          </a:p>
          <a:p>
            <a:r>
              <a:rPr lang="fi-FI" dirty="0"/>
              <a:t>Tupakoida ei myöskään saa yksityisessä käytössä olevan kulkuneuvon sisällä, kun siellä oleskelee alle 15-vuotias. </a:t>
            </a:r>
            <a:r>
              <a:rPr lang="fi-FI" b="1" dirty="0"/>
              <a:t>Savutonta tupakkatuotetta ei saa käyttää päiväkotien taikka </a:t>
            </a:r>
            <a:r>
              <a:rPr lang="fi-FI" b="1" dirty="0" err="1"/>
              <a:t>esi</a:t>
            </a:r>
            <a:r>
              <a:rPr lang="fi-FI" b="1" dirty="0"/>
              <a:t>- tai perusopetusta, ammatillista koulutusta tai lukio-opetusta antavien oppilaitosten </a:t>
            </a:r>
            <a:r>
              <a:rPr lang="fi-FI" b="1" dirty="0" err="1"/>
              <a:t>sisä</a:t>
            </a:r>
            <a:r>
              <a:rPr lang="fi-FI" b="1" dirty="0"/>
              <a:t>- tai ulkotiloissa.</a:t>
            </a:r>
          </a:p>
          <a:p>
            <a:r>
              <a:rPr lang="fi-FI" dirty="0"/>
              <a:t>Tupakkatuotteita ja nikotiininesteitä ei saa myydä tai muutoin luovuttaa eikä välittää alle 18-vuotiaalle. </a:t>
            </a:r>
          </a:p>
          <a:p>
            <a:r>
              <a:rPr lang="fi-FI" b="1" dirty="0"/>
              <a:t>118 § </a:t>
            </a:r>
          </a:p>
          <a:p>
            <a:r>
              <a:rPr lang="fi-FI" b="1" dirty="0"/>
              <a:t>Hallussapitokielto</a:t>
            </a:r>
          </a:p>
          <a:p>
            <a:r>
              <a:rPr lang="fi-FI" dirty="0"/>
              <a:t>Alle 18-vuotias ei saa pitää hallussaan tupakkatuotetta tai nikotiininestettä.</a:t>
            </a:r>
          </a:p>
          <a:p>
            <a:endParaRPr lang="fi-FI" dirty="0"/>
          </a:p>
          <a:p>
            <a:r>
              <a:rPr lang="fi-FI" b="1" dirty="0"/>
              <a:t>113 § </a:t>
            </a:r>
          </a:p>
          <a:p>
            <a:r>
              <a:rPr lang="fi-FI" b="1" dirty="0"/>
              <a:t>Tupakointirikkomus</a:t>
            </a:r>
          </a:p>
          <a:p>
            <a:r>
              <a:rPr lang="fi-FI" dirty="0"/>
              <a:t>Joka tahallaan yleisen kulkuneuvon, sisätilan tai ulkoalueen haltijan tai hänen edustajansa taikka yleisen tilaisuuden järjestäjän tai siellä järjestyksenvalvojana toimivan taikka valvontaviranomaisen huomautuksesta huolimatta jatkaa tupakointia sisätilassa tai ulkoalueella, jossa tupakointi on 74 §:n 1 momentin mukaan kielletty, on tuomittava </a:t>
            </a:r>
            <a:r>
              <a:rPr lang="fi-FI" i="1" dirty="0"/>
              <a:t>tupakointirikkomuksesta</a:t>
            </a:r>
            <a:r>
              <a:rPr lang="fi-FI" dirty="0"/>
              <a:t> sakkoon.</a:t>
            </a:r>
          </a:p>
          <a:p>
            <a:r>
              <a:rPr lang="fi-FI" dirty="0"/>
              <a:t>Mitä 1 momentissa säädetään tupakoinnista, koskee myös poltettavaksi tarkoitetun kasviperäisen tuotteen polttamista ja sähkösavukkeen käyttämistä sekä savuttoman tupakkatuotteen käyttämistä 74 §:n 3 momentin vastaisesti päiväkodin taikka </a:t>
            </a:r>
            <a:r>
              <a:rPr lang="fi-FI" dirty="0" err="1"/>
              <a:t>esi</a:t>
            </a:r>
            <a:r>
              <a:rPr lang="fi-FI" dirty="0"/>
              <a:t>- tai perusopetusta, ammatillista koulutusta tai lukio-opetusta antavan oppilaitoksen </a:t>
            </a:r>
            <a:r>
              <a:rPr lang="fi-FI" dirty="0" err="1"/>
              <a:t>sisä</a:t>
            </a:r>
            <a:r>
              <a:rPr lang="fi-FI" dirty="0"/>
              <a:t>- ja ulkotiloissa.</a:t>
            </a:r>
          </a:p>
          <a:p>
            <a:endParaRPr lang="fi-FI" b="1" dirty="0"/>
          </a:p>
          <a:p>
            <a:endParaRPr lang="fi-FI" dirty="0"/>
          </a:p>
        </p:txBody>
      </p:sp>
      <p:sp>
        <p:nvSpPr>
          <p:cNvPr id="4" name="Slide Number Placeholder 3"/>
          <p:cNvSpPr>
            <a:spLocks noGrp="1"/>
          </p:cNvSpPr>
          <p:nvPr>
            <p:ph type="sldNum" sz="quarter" idx="10"/>
          </p:nvPr>
        </p:nvSpPr>
        <p:spPr/>
        <p:txBody>
          <a:bodyPr/>
          <a:lstStyle/>
          <a:p>
            <a:fld id="{B032FA5F-2776-4A87-97C9-68EB9344B16A}" type="slidenum">
              <a:rPr lang="fi-FI" smtClean="0"/>
              <a:pPr/>
              <a:t>10</a:t>
            </a:fld>
            <a:endParaRPr lang="fi-FI"/>
          </a:p>
        </p:txBody>
      </p:sp>
    </p:spTree>
    <p:extLst>
      <p:ext uri="{BB962C8B-B14F-4D97-AF65-F5344CB8AC3E}">
        <p14:creationId xmlns:p14="http://schemas.microsoft.com/office/powerpoint/2010/main" val="3122940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12</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r>
              <a:rPr lang="fi-FI" dirty="0"/>
              <a:t>Näit asioita katsotaan ja selvitetään, jos jotakin isompaa vahinkoa sattuu liikuntatunnilla (ja mm. oikeudenkäynneissä).</a:t>
            </a:r>
          </a:p>
          <a:p>
            <a:r>
              <a:rPr lang="fi-FI" dirty="0"/>
              <a:t>- Sen lisäksi, että opettaja on kertonut ohjeet, hänen tehtävänään on myös varmistaa että ohjeet on ymmärretty ja että oppilaat noudattavat niitä!</a:t>
            </a:r>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12</a:t>
            </a:fld>
            <a:endParaRPr lang="fi-FI" sz="1200">
              <a:solidFill>
                <a:prstClr val="black"/>
              </a:solidFill>
              <a:latin typeface="Arial" charset="0"/>
            </a:endParaRPr>
          </a:p>
        </p:txBody>
      </p:sp>
    </p:spTree>
    <p:extLst>
      <p:ext uri="{BB962C8B-B14F-4D97-AF65-F5344CB8AC3E}">
        <p14:creationId xmlns:p14="http://schemas.microsoft.com/office/powerpoint/2010/main" val="238402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13</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pPr>
              <a:buFontTx/>
              <a:buChar char="-"/>
            </a:pPr>
            <a:r>
              <a:rPr lang="fi-FI" dirty="0"/>
              <a:t>Mitä toimenpiteitä tehty turvallisuuden varmistamiseksi? Estä vaarallisiin paikkoihin meno – rajaa sallitut</a:t>
            </a:r>
            <a:r>
              <a:rPr lang="fi-FI" baseline="0" dirty="0"/>
              <a:t> alueet, rikkinäisiä välineitä ei käytetä  tms.</a:t>
            </a:r>
          </a:p>
          <a:p>
            <a:pPr>
              <a:buFontTx/>
              <a:buChar char="-"/>
            </a:pPr>
            <a:r>
              <a:rPr lang="fi-FI" baseline="0" dirty="0"/>
              <a:t>Onko olosuhteet arvioitu oikein? Onko paikka sellainen, että oppilaita olisi ollenkaan kannattanut viedä sinne… opetustilaksi sopiva… esim. kylpylä???!</a:t>
            </a:r>
          </a:p>
          <a:p>
            <a:pPr>
              <a:buFontTx/>
              <a:buChar char="-"/>
            </a:pPr>
            <a:r>
              <a:rPr lang="fi-FI" baseline="0" dirty="0"/>
              <a:t>Valvontaa tullaan kysymään – oliko </a:t>
            </a:r>
            <a:r>
              <a:rPr lang="fi-FI" baseline="0" dirty="0" err="1"/>
              <a:t>ope</a:t>
            </a:r>
            <a:r>
              <a:rPr lang="fi-FI" baseline="0" dirty="0"/>
              <a:t> paikalla ja jos ei ollut niin miksi?</a:t>
            </a:r>
          </a:p>
          <a:p>
            <a:pPr>
              <a:buFontTx/>
              <a:buChar char="-"/>
            </a:pPr>
            <a:r>
              <a:rPr lang="fi-FI" dirty="0"/>
              <a:t>Nuorempi valvottava enemmän kuin vanhempia, mutta onko</a:t>
            </a:r>
            <a:r>
              <a:rPr lang="fi-FI" baseline="0" dirty="0"/>
              <a:t> yläasteikäinenkään vielä vastuussa mistään??? Poutala 2010: ”Perusopetuksen oppilaalta ei edellytetä vakaata harkintaa, eikä häntä aseteta vastuuseen virheistään tai laiminlyönneistään – lopulta vastuussa on aina opettaja.” </a:t>
            </a:r>
          </a:p>
          <a:p>
            <a:pPr>
              <a:buFontTx/>
              <a:buChar char="-"/>
            </a:pPr>
            <a:r>
              <a:rPr lang="fi-FI" baseline="0" dirty="0"/>
              <a:t>Opettajalla oletetaan olevan tieto lasten / nuorten osaamisesta: osaako uida tai osaako laskea mäkeä turvallisesti yksin, osaako jarruttaa luistimilla tms. Ja tätä tietoa pitää käyttää hyväkseen liikuntatunnin toimintoja suunnitellessa!</a:t>
            </a:r>
          </a:p>
          <a:p>
            <a:pPr>
              <a:buFontTx/>
              <a:buChar char="-"/>
            </a:pPr>
            <a:r>
              <a:rPr lang="fi-FI" baseline="0" dirty="0"/>
              <a:t>Oikeuteen mentäessä kaikkea syynätään eli myös suunnitelma tunnin kulusta ja organisointi asiat.</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13</a:t>
            </a:fld>
            <a:endParaRPr lang="fi-FI" sz="1200">
              <a:solidFill>
                <a:prstClr val="black"/>
              </a:solidFill>
              <a:latin typeface="Arial" charset="0"/>
            </a:endParaRPr>
          </a:p>
        </p:txBody>
      </p:sp>
    </p:spTree>
    <p:extLst>
      <p:ext uri="{BB962C8B-B14F-4D97-AF65-F5344CB8AC3E}">
        <p14:creationId xmlns:p14="http://schemas.microsoft.com/office/powerpoint/2010/main" val="403016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909E8E-FA46-4600-A774-8D16BA2F6C08}" type="slidenum">
              <a:rPr lang="fi-FI">
                <a:solidFill>
                  <a:prstClr val="black"/>
                </a:solidFill>
              </a:rPr>
              <a:pPr/>
              <a:t>14</a:t>
            </a:fld>
            <a:endParaRPr lang="fi-FI">
              <a:solidFill>
                <a:prstClr val="black"/>
              </a:solidFill>
            </a:endParaRPr>
          </a:p>
        </p:txBody>
      </p:sp>
      <p:sp>
        <p:nvSpPr>
          <p:cNvPr id="29699" name="Dian kuvan paikkamerkki 1"/>
          <p:cNvSpPr>
            <a:spLocks noGrp="1" noRot="1" noChangeAspect="1" noTextEdit="1"/>
          </p:cNvSpPr>
          <p:nvPr>
            <p:ph type="sldImg"/>
          </p:nvPr>
        </p:nvSpPr>
        <p:spPr>
          <a:xfrm>
            <a:off x="92075" y="746125"/>
            <a:ext cx="6627813" cy="3729038"/>
          </a:xfrm>
          <a:ln/>
        </p:spPr>
      </p:sp>
      <p:sp>
        <p:nvSpPr>
          <p:cNvPr id="29700" name="Huomautusten paikkamerkki 2"/>
          <p:cNvSpPr>
            <a:spLocks noGrp="1"/>
          </p:cNvSpPr>
          <p:nvPr>
            <p:ph type="body" idx="1"/>
          </p:nvPr>
        </p:nvSpPr>
        <p:spPr>
          <a:xfrm>
            <a:off x="681038" y="4724086"/>
            <a:ext cx="5448300" cy="4472938"/>
          </a:xfrm>
          <a:noFill/>
          <a:ln/>
        </p:spPr>
        <p:txBody>
          <a:bodyPr wrap="square" lIns="92402" tIns="46201" rIns="92402" bIns="46201" anchor="t"/>
          <a:lstStyle/>
          <a:p>
            <a:pPr>
              <a:buFontTx/>
              <a:buChar char="-"/>
            </a:pPr>
            <a:r>
              <a:rPr lang="fi-FI" dirty="0"/>
              <a:t>Poutalassa</a:t>
            </a:r>
            <a:r>
              <a:rPr lang="fi-FI" baseline="0" dirty="0"/>
              <a:t> esimerkki: salitila soveltumaton jalkapalloon, jota pelattiin soveltumattomalla välineellä (lentopallolla)</a:t>
            </a:r>
          </a:p>
          <a:p>
            <a:pPr>
              <a:buFontTx/>
              <a:buNone/>
            </a:pPr>
            <a:r>
              <a:rPr lang="fi-FI" baseline="0" dirty="0"/>
              <a:t>- Opettajan ehkä syytä seurata myös sitä, että korjaustarpeille myös tehdään jotakin.</a:t>
            </a:r>
            <a:endParaRPr lang="fi-FI" dirty="0"/>
          </a:p>
        </p:txBody>
      </p:sp>
      <p:sp>
        <p:nvSpPr>
          <p:cNvPr id="29701" name="Dian numeron paikkamerkki 3"/>
          <p:cNvSpPr txBox="1">
            <a:spLocks noGrp="1"/>
          </p:cNvSpPr>
          <p:nvPr/>
        </p:nvSpPr>
        <p:spPr bwMode="auto">
          <a:xfrm>
            <a:off x="3857092" y="9443401"/>
            <a:ext cx="2951694" cy="497523"/>
          </a:xfrm>
          <a:prstGeom prst="rect">
            <a:avLst/>
          </a:prstGeom>
          <a:noFill/>
          <a:ln w="9525">
            <a:noFill/>
            <a:miter lim="800000"/>
            <a:headEnd/>
            <a:tailEnd/>
          </a:ln>
        </p:spPr>
        <p:txBody>
          <a:bodyPr lIns="92402" tIns="46201" rIns="92402" bIns="46201" anchor="b"/>
          <a:lstStyle/>
          <a:p>
            <a:pPr algn="r" fontAlgn="base">
              <a:spcBef>
                <a:spcPct val="0"/>
              </a:spcBef>
              <a:spcAft>
                <a:spcPct val="0"/>
              </a:spcAft>
            </a:pPr>
            <a:fld id="{E7F050FF-E63D-4E5A-A495-9C27E11EE384}" type="slidenum">
              <a:rPr lang="fi-FI" sz="1200">
                <a:solidFill>
                  <a:prstClr val="black"/>
                </a:solidFill>
                <a:latin typeface="Arial" charset="0"/>
              </a:rPr>
              <a:pPr algn="r" fontAlgn="base">
                <a:spcBef>
                  <a:spcPct val="0"/>
                </a:spcBef>
                <a:spcAft>
                  <a:spcPct val="0"/>
                </a:spcAft>
              </a:pPr>
              <a:t>14</a:t>
            </a:fld>
            <a:endParaRPr lang="fi-FI" sz="1200">
              <a:solidFill>
                <a:prstClr val="black"/>
              </a:solidFill>
              <a:latin typeface="Arial" charset="0"/>
            </a:endParaRPr>
          </a:p>
        </p:txBody>
      </p:sp>
    </p:spTree>
    <p:extLst>
      <p:ext uri="{BB962C8B-B14F-4D97-AF65-F5344CB8AC3E}">
        <p14:creationId xmlns:p14="http://schemas.microsoft.com/office/powerpoint/2010/main" val="139515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4081749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27080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11300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08640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11.12.2021</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2850380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32B85439-DADF-49D5-BD7F-8886D07EAF5D}" type="datetimeFigureOut">
              <a:rPr lang="fi-FI" smtClean="0"/>
              <a:t>11.12.2021</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37976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32B85439-DADF-49D5-BD7F-8886D07EAF5D}" type="datetimeFigureOut">
              <a:rPr lang="fi-FI" smtClean="0"/>
              <a:t>11.12.2021</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633348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454704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65117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2963775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1847842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88842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32B85439-DADF-49D5-BD7F-8886D07EAF5D}" type="datetimeFigureOut">
              <a:rPr lang="fi-FI" smtClean="0"/>
              <a:t>11.12.2021</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10" name="Title 9"/>
          <p:cNvSpPr>
            <a:spLocks noGrp="1"/>
          </p:cNvSpPr>
          <p:nvPr>
            <p:ph type="title"/>
          </p:nvPr>
        </p:nvSpPr>
        <p:spPr/>
        <p:txBody>
          <a:bodyPr/>
          <a:lstStyle/>
          <a:p>
            <a:r>
              <a:rPr lang="fi-FI"/>
              <a:t>Muokkaa ots. perustyyl. napsautt.</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828435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11.12.2021</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136167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11.12.2021</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201898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2B85439-DADF-49D5-BD7F-8886D07EAF5D}" type="datetimeFigureOut">
              <a:rPr lang="fi-FI" smtClean="0"/>
              <a:t>11.12.2021</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Tree>
    <p:extLst>
      <p:ext uri="{BB962C8B-B14F-4D97-AF65-F5344CB8AC3E}">
        <p14:creationId xmlns:p14="http://schemas.microsoft.com/office/powerpoint/2010/main" val="3903888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12351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Tree>
    <p:extLst>
      <p:ext uri="{BB962C8B-B14F-4D97-AF65-F5344CB8AC3E}">
        <p14:creationId xmlns:p14="http://schemas.microsoft.com/office/powerpoint/2010/main" val="3962941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96056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839944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11.12.2021</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Tree>
    <p:extLst>
      <p:ext uri="{BB962C8B-B14F-4D97-AF65-F5344CB8AC3E}">
        <p14:creationId xmlns:p14="http://schemas.microsoft.com/office/powerpoint/2010/main" val="2131500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11.12.2021</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Tree>
    <p:extLst>
      <p:ext uri="{BB962C8B-B14F-4D97-AF65-F5344CB8AC3E}">
        <p14:creationId xmlns:p14="http://schemas.microsoft.com/office/powerpoint/2010/main" val="2645566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947248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11.12.2021</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583240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32B85439-DADF-49D5-BD7F-8886D07EAF5D}" type="datetimeFigureOut">
              <a:rPr lang="fi-FI" smtClean="0"/>
              <a:t>11.12.2021</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3851711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32B85439-DADF-49D5-BD7F-8886D07EAF5D}" type="datetimeFigureOut">
              <a:rPr lang="fi-FI" smtClean="0"/>
              <a:t>11.12.2021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4057427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11.12.2021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538359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11.12.2021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626174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11.12.2021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779059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32B85439-DADF-49D5-BD7F-8886D07EAF5D}" type="datetimeFigureOut">
              <a:rPr lang="fi-FI" smtClean="0"/>
              <a:t>11.12.2021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518865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5FAE1FF3-7164-4587-A651-0D4E9AA27022}"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fi-FI"/>
              <a:t>Muokkaa ots. perustyyl. napsautt.</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584282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Tree>
    <p:extLst>
      <p:ext uri="{BB962C8B-B14F-4D97-AF65-F5344CB8AC3E}">
        <p14:creationId xmlns:p14="http://schemas.microsoft.com/office/powerpoint/2010/main" val="459399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5FAE1FF3-7164-4587-A651-0D4E9AA27022}"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12150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473491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595084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5FAE1FF3-7164-4587-A651-0D4E9AA27022}"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792518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32B85439-DADF-49D5-BD7F-8886D07EAF5D}" type="datetimeFigureOut">
              <a:rPr lang="fi-FI" smtClean="0"/>
              <a:t>11.12.2021</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5FAE1FF3-7164-4587-A651-0D4E9AA27022}"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00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501" y="2636912"/>
            <a:ext cx="7156073" cy="2237578"/>
          </a:xfrm>
        </p:spPr>
        <p:txBody>
          <a:bodyPr/>
          <a:lstStyle/>
          <a:p>
            <a:br>
              <a:rPr lang="fi-FI" dirty="0"/>
            </a:br>
            <a:r>
              <a:rPr lang="fi-FI" dirty="0"/>
              <a:t>Turvallisuus ja vastuut</a:t>
            </a:r>
            <a:br>
              <a:rPr lang="fi-FI" dirty="0"/>
            </a:br>
            <a:r>
              <a:rPr lang="fi-FI" dirty="0"/>
              <a:t>POMM-liikunta </a:t>
            </a:r>
          </a:p>
        </p:txBody>
      </p:sp>
      <p:sp>
        <p:nvSpPr>
          <p:cNvPr id="3" name="Subtitle 2"/>
          <p:cNvSpPr>
            <a:spLocks noGrp="1"/>
          </p:cNvSpPr>
          <p:nvPr>
            <p:ph type="subTitle" idx="1"/>
          </p:nvPr>
        </p:nvSpPr>
        <p:spPr>
          <a:xfrm>
            <a:off x="5486399" y="4874490"/>
            <a:ext cx="6046293" cy="1169849"/>
          </a:xfrm>
        </p:spPr>
        <p:txBody>
          <a:bodyPr/>
          <a:lstStyle/>
          <a:p>
            <a:r>
              <a:rPr lang="fi-FI" sz="2400" dirty="0"/>
              <a:t>Mari Kääpä</a:t>
            </a:r>
          </a:p>
          <a:p>
            <a:r>
              <a:rPr lang="fi-FI" sz="2400" dirty="0"/>
              <a:t>mari.p.kaapa@jyu.fi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3515" y="1538254"/>
            <a:ext cx="5159024" cy="3853146"/>
          </a:xfrm>
          <a:prstGeom prst="rect">
            <a:avLst/>
          </a:prstGeom>
        </p:spPr>
      </p:pic>
    </p:spTree>
    <p:extLst>
      <p:ext uri="{BB962C8B-B14F-4D97-AF65-F5344CB8AC3E}">
        <p14:creationId xmlns:p14="http://schemas.microsoft.com/office/powerpoint/2010/main" val="431827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9233" y="1439056"/>
            <a:ext cx="10118359" cy="5230304"/>
          </a:xfrm>
        </p:spPr>
        <p:txBody>
          <a:bodyPr/>
          <a:lstStyle/>
          <a:p>
            <a:pPr marL="0" indent="0">
              <a:buNone/>
            </a:pPr>
            <a:r>
              <a:rPr lang="fi-FI" sz="3200" dirty="0">
                <a:latin typeface="Calibri" panose="020F0502020204030204" pitchFamily="34" charset="0"/>
                <a:cs typeface="Calibri" panose="020F0502020204030204" pitchFamily="34" charset="0"/>
              </a:rPr>
              <a:t>11a. Terveystiedontunnilla huomaat, että yläkoulun oppilaalla on nuuskarasia. Miten toimit?</a:t>
            </a: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11b. Lukiolaisella (18-vuotta täyttänyt) on nuuska huulessa välitunnilla. Miten opettajan kuuluu toimia?</a:t>
            </a:r>
          </a:p>
          <a:p>
            <a:pPr marL="0" indent="0">
              <a:buNone/>
            </a:pPr>
            <a:endParaRPr lang="fi-FI" sz="3200" dirty="0">
              <a:latin typeface="Calibri" panose="020F0502020204030204" pitchFamily="34" charset="0"/>
              <a:cs typeface="Calibri" panose="020F0502020204030204" pitchFamily="34" charset="0"/>
            </a:endParaRP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12. Mitä tarkoittaa opettajan salassapitovastuu?</a:t>
            </a:r>
          </a:p>
          <a:p>
            <a:pPr marL="0" indent="0">
              <a:buNone/>
            </a:pPr>
            <a:endParaRPr lang="fi-FI"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0826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2ABA0C5-6402-40C7-84B9-D7E6F2F710B4}"/>
              </a:ext>
            </a:extLst>
          </p:cNvPr>
          <p:cNvSpPr>
            <a:spLocks noGrp="1"/>
          </p:cNvSpPr>
          <p:nvPr>
            <p:ph sz="half" idx="1"/>
          </p:nvPr>
        </p:nvSpPr>
        <p:spPr>
          <a:xfrm>
            <a:off x="161926" y="1533525"/>
            <a:ext cx="5790059" cy="4765676"/>
          </a:xfrm>
        </p:spPr>
        <p:txBody>
          <a:bodyPr/>
          <a:lstStyle/>
          <a:p>
            <a:pPr marL="0" lvl="0" indent="0">
              <a:lnSpc>
                <a:spcPct val="107000"/>
              </a:lnSpc>
              <a:spcAft>
                <a:spcPts val="800"/>
              </a:spcAft>
              <a:buNone/>
            </a:pPr>
            <a:r>
              <a:rPr lang="fi-FI" sz="1600" dirty="0">
                <a:effectLst/>
                <a:latin typeface="Calibri" panose="020F0502020204030204" pitchFamily="34" charset="0"/>
                <a:ea typeface="Calibri" panose="020F0502020204030204" pitchFamily="34" charset="0"/>
                <a:cs typeface="Calibri" panose="020F0502020204030204" pitchFamily="34" charset="0"/>
              </a:rPr>
              <a:t>2. Liikuntatunnilla on uintia ja opettaja on oppilaiden kanssa uimassa. Voiko osa oppilaista mennä keskenään kävelemään? Jos jotain sattuu, kuka on vastuussa?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3. Ovatko oppilaat uintitunnilla opettajan vastuulla, jos opetuksen hoitaa joku uimahallin henkilökunnasta? Miten opettaja voi varmistaa uinnin opetuksen turvallisuuden? Minkälaisia ryhmäkokoja suositellaan yhdelle opettajalle?</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fi-FI" sz="1600" dirty="0">
                <a:effectLst/>
                <a:latin typeface="Calibri" panose="020F0502020204030204" pitchFamily="34" charset="0"/>
                <a:ea typeface="Calibri" panose="020F0502020204030204" pitchFamily="34" charset="0"/>
                <a:cs typeface="Calibri" panose="020F0502020204030204" pitchFamily="34" charset="0"/>
              </a:rPr>
              <a:t>4. Voiko opettaja kieltää kännykän käytön tunnilla? Saako opettaja ottaa kännykän oppilaalta pois? Saako kännykällä kuvata koulussa/tunnilla?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5a. Pitääkö luistelutunnilla käyttää kypärää? Pitääkö opettajan käyttää kypärää? Jos koululla ei ole kypäriä jääurheiluun, kuka on vastuussa, jos oppilas kaatuu luistimilla ja lyö päänsä?</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5b. Pitääkö salibandyä pelattaessa käyttää suojalaseja?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1600" dirty="0">
                <a:effectLst/>
                <a:latin typeface="Calibri" panose="020F0502020204030204" pitchFamily="34" charset="0"/>
                <a:ea typeface="Calibri" panose="020F0502020204030204" pitchFamily="34" charset="0"/>
                <a:cs typeface="Calibri" panose="020F0502020204030204" pitchFamily="34" charset="0"/>
              </a:rPr>
              <a:t>6a. Päivän viimeinen tunti pitää yleensä päättää aikaisemmin, jotta oppilaat ehtivät koulukuljetuksiin. Osa oppilaista pääsee siis lähtemään aikaisemmin kotiin esimerkiksi polkupyörällä, ja näin ollen kouluaikaa on vielä jäljellä. Jos sattuu onnettomuus tänä aikana, kuka on vastuussa?</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1600" dirty="0"/>
          </a:p>
        </p:txBody>
      </p:sp>
      <p:sp>
        <p:nvSpPr>
          <p:cNvPr id="4" name="Sisällön paikkamerkki 3">
            <a:extLst>
              <a:ext uri="{FF2B5EF4-FFF2-40B4-BE49-F238E27FC236}">
                <a16:creationId xmlns:a16="http://schemas.microsoft.com/office/drawing/2014/main" id="{D13FE71A-4C6A-426F-A961-C68BB1CC6533}"/>
              </a:ext>
            </a:extLst>
          </p:cNvPr>
          <p:cNvSpPr>
            <a:spLocks noGrp="1"/>
          </p:cNvSpPr>
          <p:nvPr>
            <p:ph sz="half" idx="2"/>
          </p:nvPr>
        </p:nvSpPr>
        <p:spPr>
          <a:xfrm>
            <a:off x="6240016" y="123826"/>
            <a:ext cx="5790058" cy="6042024"/>
          </a:xfrm>
        </p:spPr>
        <p:txBody>
          <a:bodyPr/>
          <a:lstStyle/>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6b. Pitääkö oppilaiden lähteä kotimatkalle koulun kautta, vaikka tunti päättyisi muualla (esimerkiksi kilometrin päässä yleisurheilukentällä)? </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Times New Roman" panose="02020603050405020304" pitchFamily="18" charset="0"/>
              </a:rPr>
              <a:t>7. </a:t>
            </a:r>
            <a:r>
              <a:rPr lang="fi-FI" sz="1600" dirty="0">
                <a:effectLst/>
                <a:latin typeface="Calibri" panose="020F0502020204030204" pitchFamily="34" charset="0"/>
                <a:ea typeface="Calibri" panose="020F0502020204030204" pitchFamily="34" charset="0"/>
                <a:cs typeface="Calibri" panose="020F0502020204030204" pitchFamily="34" charset="0"/>
              </a:rPr>
              <a:t>Jos opettaja kuljettaa oppilaita omalla autolla esim. turnaukseen ja matkalla sattuu liikennetapaturma, kuka on vastuussa / korvausvelvollinen? Voiko opettaja viedä oppilaan omalla autollaan sairaalaan?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8. Voiko oppilasta kieltää liikkumasta sukat jalassa liikuntatunnilla? Voidaanko korujen ja lävistysten käyttö kieltää liikuntatunneilla?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9a. Voiko oppilaita viedä liikuntatunnilla pulkkamäkeen ja minkälaisia vastuu/turvallisuus asioita opettajan on huomioitava? </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9b. Kuka/ketkä vastaavat liikuntapaikkojen ja -tilojen turvallisuudesta yleensä?</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10a. Erästä oppilasta on kiusattu koulumatkalla, siten että toiset oppilaat ovat heitelleet hänen reppuaan ojaan. Kuka/ketkä ovat vastuussa kiusaamisen selvittelystä?</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10b. Luokan oppilaat viestittelevät illalla WhatsAppissa ja yhtä oppilasta aletaan nimitellä, niin että hän pahoittaa mielensä ja kokee tulleensa kiusatuksi. Kenen on selvitys vastuu?</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11a. Terveystiedontunnilla huomaat, että yläkoulun oppilaalla on nuuskarasia. Miten toimit?</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i-FI" sz="1600" dirty="0">
                <a:effectLst/>
                <a:latin typeface="Calibri" panose="020F0502020204030204" pitchFamily="34" charset="0"/>
                <a:ea typeface="Calibri" panose="020F0502020204030204" pitchFamily="34" charset="0"/>
                <a:cs typeface="Calibri" panose="020F0502020204030204" pitchFamily="34" charset="0"/>
              </a:rPr>
              <a:t>11b. Lukiolaisella (18-vuotta täyttänyt) on nuuska huulessa välitunnilla. Miten opettajan kuuluu toimia?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fi-FI" sz="1600" dirty="0">
                <a:effectLst/>
                <a:latin typeface="Calibri" panose="020F0502020204030204" pitchFamily="34" charset="0"/>
                <a:ea typeface="Calibri" panose="020F0502020204030204" pitchFamily="34" charset="0"/>
                <a:cs typeface="Calibri" panose="020F0502020204030204" pitchFamily="34" charset="0"/>
              </a:rPr>
              <a:t>12. Mitä tarkoittaa opettajan salassapitovastuu?</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600" dirty="0"/>
          </a:p>
        </p:txBody>
      </p:sp>
      <p:sp>
        <p:nvSpPr>
          <p:cNvPr id="5" name="Tekstiruutu 4">
            <a:extLst>
              <a:ext uri="{FF2B5EF4-FFF2-40B4-BE49-F238E27FC236}">
                <a16:creationId xmlns:a16="http://schemas.microsoft.com/office/drawing/2014/main" id="{3EA4B39C-9258-4082-8E9A-07E8535A8541}"/>
              </a:ext>
            </a:extLst>
          </p:cNvPr>
          <p:cNvSpPr txBox="1"/>
          <p:nvPr/>
        </p:nvSpPr>
        <p:spPr>
          <a:xfrm flipH="1">
            <a:off x="1114424" y="399047"/>
            <a:ext cx="4981575" cy="1134478"/>
          </a:xfrm>
          <a:prstGeom prst="rect">
            <a:avLst/>
          </a:prstGeom>
          <a:noFill/>
        </p:spPr>
        <p:txBody>
          <a:bodyPr wrap="square" rtlCol="0">
            <a:spAutoFit/>
          </a:bodyPr>
          <a:lstStyle/>
          <a:p>
            <a:pPr lvl="0">
              <a:lnSpc>
                <a:spcPct val="107000"/>
              </a:lnSpc>
            </a:pPr>
            <a:r>
              <a:rPr lang="fi-FI" sz="1600" dirty="0">
                <a:effectLst/>
                <a:latin typeface="Calibri" panose="020F0502020204030204" pitchFamily="34" charset="0"/>
                <a:ea typeface="Calibri" panose="020F0502020204030204" pitchFamily="34" charset="0"/>
                <a:cs typeface="Calibri" panose="020F0502020204030204" pitchFamily="34" charset="0"/>
              </a:rPr>
              <a:t>1.Voivatko oppilaat pyöräillä parin kilometrin päässä olevalle pallokentälle ilman pyöräilykypärää, jos siihen on vanhempien lupa? Jos sattuu onnettomuus, niin kenen on vastuu?</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iruutu 5">
            <a:extLst>
              <a:ext uri="{FF2B5EF4-FFF2-40B4-BE49-F238E27FC236}">
                <a16:creationId xmlns:a16="http://schemas.microsoft.com/office/drawing/2014/main" id="{43F50008-73E5-4B46-A2AA-84F01C0E9B5B}"/>
              </a:ext>
            </a:extLst>
          </p:cNvPr>
          <p:cNvSpPr txBox="1"/>
          <p:nvPr/>
        </p:nvSpPr>
        <p:spPr>
          <a:xfrm>
            <a:off x="1114424" y="77340"/>
            <a:ext cx="5048250" cy="369332"/>
          </a:xfrm>
          <a:prstGeom prst="rect">
            <a:avLst/>
          </a:prstGeom>
          <a:noFill/>
        </p:spPr>
        <p:txBody>
          <a:bodyPr wrap="square" rtlCol="0">
            <a:spAutoFit/>
          </a:bodyPr>
          <a:lstStyle/>
          <a:p>
            <a:r>
              <a:rPr lang="fi-FI" dirty="0"/>
              <a:t>1(1-4), 2(5ab, 6ab), 3(7,8,9ab), 4(10ab,11ab,12)</a:t>
            </a:r>
          </a:p>
        </p:txBody>
      </p:sp>
    </p:spTree>
    <p:extLst>
      <p:ext uri="{BB962C8B-B14F-4D97-AF65-F5344CB8AC3E}">
        <p14:creationId xmlns:p14="http://schemas.microsoft.com/office/powerpoint/2010/main" val="1517710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304144" y="224852"/>
            <a:ext cx="10178322" cy="1139253"/>
          </a:xfrm>
        </p:spPr>
        <p:txBody>
          <a:bodyPr vert="horz" lIns="91440" tIns="45720" rIns="91440" bIns="45720" rtlCol="0" anchor="t" anchorCtr="0">
            <a:noAutofit/>
          </a:bodyPr>
          <a:lstStyle/>
          <a:p>
            <a:pPr eaLnBrk="1" hangingPunct="1">
              <a:defRPr/>
            </a:pPr>
            <a:r>
              <a:rPr lang="fi-FI" sz="4000" dirty="0"/>
              <a:t> Yleisiä periaatteita opettajan vastuusta</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228599" y="1364105"/>
            <a:ext cx="11805557" cy="5233247"/>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Opettaja on </a:t>
            </a:r>
            <a:r>
              <a:rPr lang="fi-FI" sz="2800" b="1" dirty="0">
                <a:latin typeface="Calibri" panose="020F0502020204030204" pitchFamily="34" charset="0"/>
                <a:cs typeface="Calibri" panose="020F0502020204030204" pitchFamily="34" charset="0"/>
              </a:rPr>
              <a:t>jakamattomassa vastuussa </a:t>
            </a:r>
            <a:r>
              <a:rPr lang="fi-FI" sz="2800" dirty="0">
                <a:latin typeface="Calibri" panose="020F0502020204030204" pitchFamily="34" charset="0"/>
                <a:cs typeface="Calibri" panose="020F0502020204030204" pitchFamily="34" charset="0"/>
              </a:rPr>
              <a:t>oppilaistaan ja antamastaan opetuksesta kouluaikana.</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Toiminta tulee olla </a:t>
            </a:r>
            <a:r>
              <a:rPr lang="fi-FI" sz="2800" b="1" dirty="0">
                <a:latin typeface="Calibri" panose="020F0502020204030204" pitchFamily="34" charset="0"/>
                <a:cs typeface="Calibri" panose="020F0502020204030204" pitchFamily="34" charset="0"/>
              </a:rPr>
              <a:t>opetussuunnitelman mukaista </a:t>
            </a:r>
            <a:r>
              <a:rPr lang="fi-FI" sz="2800" dirty="0">
                <a:latin typeface="Calibri" panose="020F0502020204030204" pitchFamily="34" charset="0"/>
                <a:cs typeface="Calibri" panose="020F0502020204030204" pitchFamily="34" charset="0"/>
              </a:rPr>
              <a:t>ja </a:t>
            </a:r>
            <a:r>
              <a:rPr lang="fi-FI" sz="2800" b="1" dirty="0">
                <a:latin typeface="Calibri" panose="020F0502020204030204" pitchFamily="34" charset="0"/>
                <a:cs typeface="Calibri" panose="020F0502020204030204" pitchFamily="34" charset="0"/>
              </a:rPr>
              <a:t>ulkopuoliset toiminnot kirjattu koulun vuosisuunnitelmaan </a:t>
            </a:r>
            <a:r>
              <a:rPr lang="fi-FI" sz="2800" dirty="0">
                <a:latin typeface="Calibri" panose="020F0502020204030204" pitchFamily="34" charset="0"/>
                <a:cs typeface="Calibri" panose="020F0502020204030204" pitchFamily="34" charset="0"/>
              </a:rPr>
              <a:t>(esim. retki).</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b="1" dirty="0">
                <a:latin typeface="Calibri" panose="020F0502020204030204" pitchFamily="34" charset="0"/>
                <a:cs typeface="Calibri" panose="020F0502020204030204" pitchFamily="34" charset="0"/>
              </a:rPr>
              <a:t>Ohjeista</a:t>
            </a:r>
            <a:r>
              <a:rPr lang="fi-FI" sz="2800" dirty="0">
                <a:latin typeface="Calibri" panose="020F0502020204030204" pitchFamily="34" charset="0"/>
                <a:cs typeface="Calibri" panose="020F0502020204030204" pitchFamily="34" charset="0"/>
              </a:rPr>
              <a:t> oppilaat mahdollisimman selkeästi etukäteen ja kerro mahdollisista vaaranpaikoista. Varmista, että ohjeet ymmärretty ja niitä myös noudatetaan.</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Oppilailla on </a:t>
            </a:r>
            <a:r>
              <a:rPr lang="fi-FI" sz="2800" b="1" dirty="0">
                <a:latin typeface="Calibri" panose="020F0502020204030204" pitchFamily="34" charset="0"/>
                <a:cs typeface="Calibri" panose="020F0502020204030204" pitchFamily="34" charset="0"/>
              </a:rPr>
              <a:t>oikeus turvalliseen oppimisympäristöön </a:t>
            </a:r>
            <a:r>
              <a:rPr lang="fi-FI" sz="2800" dirty="0">
                <a:latin typeface="Calibri" panose="020F0502020204030204" pitchFamily="34" charset="0"/>
                <a:cs typeface="Calibri" panose="020F0502020204030204" pitchFamily="34" charset="0"/>
              </a:rPr>
              <a:t>ja opettajan tehtävä on valvoa tämän toteutumista.</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b="1" dirty="0">
                <a:latin typeface="Calibri" panose="020F0502020204030204" pitchFamily="34" charset="0"/>
                <a:cs typeface="Calibri" panose="020F0502020204030204" pitchFamily="34" charset="0"/>
              </a:rPr>
              <a:t>Tiedota</a:t>
            </a:r>
            <a:r>
              <a:rPr lang="fi-FI" sz="2800" dirty="0">
                <a:latin typeface="Calibri" panose="020F0502020204030204" pitchFamily="34" charset="0"/>
                <a:cs typeface="Calibri" panose="020F0502020204030204" pitchFamily="34" charset="0"/>
              </a:rPr>
              <a:t> toiminnasta huoltajille (kirjallisesti etukäteen).</a:t>
            </a:r>
          </a:p>
          <a:p>
            <a:pPr eaLnBrk="0" fontAlgn="base" hangingPunct="0">
              <a:spcBef>
                <a:spcPct val="20000"/>
              </a:spcBef>
              <a:spcAft>
                <a:spcPct val="0"/>
              </a:spcAft>
              <a:buClr>
                <a:srgbClr val="CCCCFF"/>
              </a:buClr>
              <a:buSzPct val="90000"/>
            </a:pPr>
            <a:r>
              <a:rPr lang="fi-FI" sz="2800" dirty="0">
                <a:latin typeface="Calibri" panose="020F0502020204030204" pitchFamily="34" charset="0"/>
                <a:cs typeface="Calibri" panose="020F0502020204030204" pitchFamily="34" charset="0"/>
              </a:rPr>
              <a:t>-&gt; Näitä asioita katsotaan ja selvitetään, jos jotain isompaa vahinkoa sattuu liikuntatunneilla.							(Poutala, M. 2010.)</a:t>
            </a:r>
          </a:p>
          <a:p>
            <a:pPr marL="342900" indent="-342900" eaLnBrk="0" fontAlgn="base" hangingPunct="0">
              <a:spcBef>
                <a:spcPct val="20000"/>
              </a:spcBef>
              <a:spcAft>
                <a:spcPct val="0"/>
              </a:spcAft>
              <a:buClr>
                <a:srgbClr val="CCCCFF"/>
              </a:buClr>
              <a:buSzPct val="90000"/>
              <a:buFontTx/>
              <a:buChar char="-"/>
            </a:pPr>
            <a:endParaRPr lang="fi-FI"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5744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30629" y="1436915"/>
            <a:ext cx="11691257" cy="5143499"/>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Mieti etukäteen, </a:t>
            </a:r>
            <a:r>
              <a:rPr lang="fi-FI" sz="2800" b="1" dirty="0">
                <a:latin typeface="Calibri" panose="020F0502020204030204" pitchFamily="34" charset="0"/>
                <a:cs typeface="Calibri" panose="020F0502020204030204" pitchFamily="34" charset="0"/>
              </a:rPr>
              <a:t>mitä toimia voit tehdä turvallisuuden varmistamiseksi</a:t>
            </a:r>
            <a:r>
              <a:rPr lang="fi-FI" sz="2800" dirty="0">
                <a:latin typeface="Calibri" panose="020F0502020204030204" pitchFamily="34" charset="0"/>
                <a:cs typeface="Calibri" panose="020F0502020204030204" pitchFamily="34" charset="0"/>
              </a:rPr>
              <a:t>, jos olosuhde sisältää erityisiä riskejä -&gt; arvioi olosuhteet (kylpylä?), rajaa sallitut alueet, älä käytä rikkinäisiä välineitä…</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Jos joudut jakamaan oppilasryhmää, </a:t>
            </a:r>
            <a:r>
              <a:rPr lang="fi-FI" sz="2800" b="1" dirty="0">
                <a:latin typeface="Calibri" panose="020F0502020204030204" pitchFamily="34" charset="0"/>
                <a:cs typeface="Calibri" panose="020F0502020204030204" pitchFamily="34" charset="0"/>
              </a:rPr>
              <a:t>valvo aina vaarallisempaa toimintoa</a:t>
            </a:r>
            <a:r>
              <a:rPr lang="fi-FI" sz="2800" dirty="0">
                <a:latin typeface="Calibri" panose="020F0502020204030204" pitchFamily="34" charset="0"/>
                <a:cs typeface="Calibri" panose="020F0502020204030204" pitchFamily="34" charset="0"/>
              </a:rPr>
              <a:t> ja pyri saamaan toinenkin valvoja, jos ryhmä on iso.</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Oppilaan ikä ja osaaminen vaikuttavat opettajan valvontavastuuseen ja siihen, mitä toimintaa/harjoitteita heidän kanssaan kannattaa tehdä.</a:t>
            </a:r>
            <a:r>
              <a:rPr lang="fi-FI" sz="2800" dirty="0"/>
              <a:t> </a:t>
            </a:r>
            <a:r>
              <a:rPr lang="fi-FI" sz="2800" dirty="0">
                <a:sym typeface="Wingdings" panose="05000000000000000000" pitchFamily="2" charset="2"/>
              </a:rPr>
              <a:t></a:t>
            </a:r>
            <a:r>
              <a:rPr lang="fi-FI" sz="2800" dirty="0">
                <a:latin typeface="Calibri" panose="020F0502020204030204" pitchFamily="34" charset="0"/>
                <a:cs typeface="Calibri" panose="020F0502020204030204" pitchFamily="34" charset="0"/>
              </a:rPr>
              <a:t>”Perusopetuksen oppilaalta ei edellytetä vakaata harkintaa, eikä häntä aseteta vastuuseen virheistään tai laiminlyönneistään – </a:t>
            </a:r>
            <a:r>
              <a:rPr lang="fi-FI" sz="2800" b="1" dirty="0">
                <a:latin typeface="Calibri" panose="020F0502020204030204" pitchFamily="34" charset="0"/>
                <a:cs typeface="Calibri" panose="020F0502020204030204" pitchFamily="34" charset="0"/>
              </a:rPr>
              <a:t>lopulta vastuussa on aina opettaja</a:t>
            </a:r>
            <a:r>
              <a:rPr lang="fi-FI" sz="2800" dirty="0">
                <a:latin typeface="Calibri" panose="020F0502020204030204" pitchFamily="34" charset="0"/>
                <a:cs typeface="Calibri" panose="020F0502020204030204" pitchFamily="34" charset="0"/>
              </a:rPr>
              <a:t>.”</a:t>
            </a:r>
            <a:r>
              <a:rPr lang="fi-FI" sz="2800" dirty="0"/>
              <a:t> </a:t>
            </a:r>
            <a:r>
              <a:rPr lang="fi-FI" sz="2800" dirty="0">
                <a:sym typeface="Wingdings" panose="05000000000000000000" pitchFamily="2" charset="2"/>
              </a:rPr>
              <a:t> </a:t>
            </a:r>
            <a:r>
              <a:rPr lang="fi-FI" sz="2800" dirty="0">
                <a:latin typeface="Calibri" panose="020F0502020204030204" pitchFamily="34" charset="0"/>
                <a:cs typeface="Calibri" panose="020F0502020204030204" pitchFamily="34" charset="0"/>
              </a:rPr>
              <a:t>Oikeuteen mentäessä kaikkea syynätään eli myös suunnitelma tunnin kulusta ja organisointiasiat.		(Poutala, M. 2010.)</a:t>
            </a:r>
          </a:p>
        </p:txBody>
      </p:sp>
      <p:sp>
        <p:nvSpPr>
          <p:cNvPr id="2" name="TextBox 1"/>
          <p:cNvSpPr txBox="1"/>
          <p:nvPr/>
        </p:nvSpPr>
        <p:spPr>
          <a:xfrm>
            <a:off x="1159329" y="114300"/>
            <a:ext cx="10891158" cy="1200329"/>
          </a:xfrm>
          <a:prstGeom prst="rect">
            <a:avLst/>
          </a:prstGeom>
          <a:noFill/>
        </p:spPr>
        <p:txBody>
          <a:bodyPr wrap="square" rtlCol="0">
            <a:spAutoFit/>
          </a:bodyPr>
          <a:lstStyle/>
          <a:p>
            <a:r>
              <a:rPr lang="fi-FI" sz="3600" b="1" dirty="0"/>
              <a:t>Vastuun arvioinnissa keskeinen asia on valvonta tai sen mahdollinen laiminlyönti</a:t>
            </a:r>
          </a:p>
        </p:txBody>
      </p:sp>
    </p:spTree>
    <p:extLst>
      <p:ext uri="{BB962C8B-B14F-4D97-AF65-F5344CB8AC3E}">
        <p14:creationId xmlns:p14="http://schemas.microsoft.com/office/powerpoint/2010/main" val="2819659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290065" y="413794"/>
            <a:ext cx="7772400" cy="859835"/>
          </a:xfrm>
        </p:spPr>
        <p:txBody>
          <a:bodyPr vert="horz" lIns="91440" tIns="45720" rIns="91440" bIns="45720" rtlCol="0" anchor="t" anchorCtr="0">
            <a:noAutofit/>
          </a:bodyPr>
          <a:lstStyle/>
          <a:p>
            <a:pPr eaLnBrk="1" hangingPunct="1">
              <a:defRPr/>
            </a:pPr>
            <a:r>
              <a:rPr lang="fi-FI" sz="4000" dirty="0">
                <a:latin typeface="Calibri" panose="020F0502020204030204" pitchFamily="34" charset="0"/>
                <a:cs typeface="Calibri" panose="020F0502020204030204" pitchFamily="34" charset="0"/>
              </a:rPr>
              <a:t>Liikuntatilan turvallisuus</a:t>
            </a:r>
            <a:r>
              <a:rPr lang="fi-FI" sz="4000" dirty="0">
                <a:effectLst>
                  <a:outerShdw blurRad="38100" dist="38100" dir="2700000" algn="tl">
                    <a:srgbClr val="000000"/>
                  </a:outerShdw>
                </a:effectLst>
                <a:latin typeface="Calibri" panose="020F0502020204030204" pitchFamily="34" charset="0"/>
                <a:cs typeface="Calibri" panose="020F0502020204030204" pitchFamily="34" charset="0"/>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126671" y="1700809"/>
            <a:ext cx="10515600" cy="3743623"/>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3200" dirty="0">
                <a:latin typeface="Calibri" panose="020F0502020204030204" pitchFamily="34" charset="0"/>
                <a:cs typeface="Calibri" panose="020F0502020204030204" pitchFamily="34" charset="0"/>
              </a:rPr>
              <a:t>Opettajan tulee osata arvioida, mihin liikuntamuotoihin tila soveltuu. </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3200" dirty="0">
                <a:latin typeface="Calibri" panose="020F0502020204030204" pitchFamily="34" charset="0"/>
                <a:cs typeface="Calibri" panose="020F0502020204030204" pitchFamily="34" charset="0"/>
              </a:rPr>
              <a:t>Tilan varusteet ja turvallisuus tarkistettava säännöllisesti.</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3200" dirty="0">
                <a:latin typeface="Calibri" panose="020F0502020204030204" pitchFamily="34" charset="0"/>
                <a:cs typeface="Calibri" panose="020F0502020204030204" pitchFamily="34" charset="0"/>
              </a:rPr>
              <a:t>Opettajan on ilmoitettava korjaustarpeista ainakin rehtorille, ja estettävä oppilaita käyttämästä rikkinäistä tilaa/välineitä. </a:t>
            </a:r>
          </a:p>
          <a:p>
            <a:pPr eaLnBrk="0" fontAlgn="base" hangingPunct="0">
              <a:spcBef>
                <a:spcPct val="20000"/>
              </a:spcBef>
              <a:spcAft>
                <a:spcPct val="0"/>
              </a:spcAft>
              <a:buClr>
                <a:srgbClr val="CCCCFF"/>
              </a:buClr>
              <a:buSzPct val="90000"/>
            </a:pPr>
            <a:endParaRPr lang="fi-FI" sz="2400" dirty="0">
              <a:latin typeface="Calibri" panose="020F0502020204030204" pitchFamily="34" charset="0"/>
              <a:cs typeface="Calibri" panose="020F0502020204030204" pitchFamily="34" charset="0"/>
            </a:endParaRPr>
          </a:p>
          <a:p>
            <a:pPr eaLnBrk="0" fontAlgn="base" hangingPunct="0">
              <a:spcBef>
                <a:spcPct val="20000"/>
              </a:spcBef>
              <a:spcAft>
                <a:spcPct val="0"/>
              </a:spcAft>
              <a:buClr>
                <a:srgbClr val="CCCCFF"/>
              </a:buClr>
              <a:buSzPct val="90000"/>
            </a:pPr>
            <a:r>
              <a:rPr lang="fi-FI" sz="2400" dirty="0">
                <a:latin typeface="Calibri" panose="020F0502020204030204" pitchFamily="34" charset="0"/>
                <a:cs typeface="Calibri" panose="020F0502020204030204" pitchFamily="34" charset="0"/>
              </a:rPr>
              <a:t>				(LÄHDE: Poutala, M. 2010.)</a:t>
            </a:r>
          </a:p>
        </p:txBody>
      </p:sp>
    </p:spTree>
    <p:extLst>
      <p:ext uri="{BB962C8B-B14F-4D97-AF65-F5344CB8AC3E}">
        <p14:creationId xmlns:p14="http://schemas.microsoft.com/office/powerpoint/2010/main" val="2590750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208314" y="244929"/>
            <a:ext cx="8920134" cy="880361"/>
          </a:xfrm>
        </p:spPr>
        <p:txBody>
          <a:bodyPr vert="horz" lIns="91440" tIns="45720" rIns="91440" bIns="45720" rtlCol="0" anchor="t" anchorCtr="0">
            <a:noAutofit/>
          </a:bodyPr>
          <a:lstStyle/>
          <a:p>
            <a:pPr eaLnBrk="1" hangingPunct="1">
              <a:defRPr/>
            </a:pPr>
            <a:r>
              <a:rPr lang="fi-FI" sz="4000" dirty="0">
                <a:latin typeface="Calibri" panose="020F0502020204030204" pitchFamily="34" charset="0"/>
                <a:cs typeface="Calibri" panose="020F0502020204030204" pitchFamily="34" charset="0"/>
              </a:rPr>
              <a:t>Ristiriitatilanne oppilaan kanssa: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440871" y="1335725"/>
            <a:ext cx="11381015" cy="5163046"/>
          </a:xfrm>
          <a:prstGeom prst="rect">
            <a:avLst/>
          </a:prstGeom>
        </p:spPr>
        <p:txBody>
          <a:bodyPr/>
          <a:lstStyle/>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Oppilaan käyttäytymisestä riippumatta opettajan on säilytettävä malttinsa!</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Älä käy käsiksi oppilaaseen, ellei se ole välttämätöntä turvallisuuden takaamiseksi. Oppilaan ikään ja kokoon sopivat välttämättömät voimakeinot sallittuja esimerkiksi silloin, jos oppilas vastustaa luokasta poistamista tai riehuu uhaten muita (esim. kiinni pitäminen). </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Jos ”menee hermot” </a:t>
            </a:r>
            <a:r>
              <a:rPr lang="fi-FI" sz="2800" dirty="0">
                <a:latin typeface="Calibri" panose="020F0502020204030204" pitchFamily="34" charset="0"/>
                <a:cs typeface="Calibri" panose="020F0502020204030204" pitchFamily="34" charset="0"/>
                <a:sym typeface="Wingdings" panose="05000000000000000000" pitchFamily="2" charset="2"/>
              </a:rPr>
              <a:t></a:t>
            </a:r>
            <a:r>
              <a:rPr lang="fi-FI" sz="2800" dirty="0">
                <a:latin typeface="Calibri" panose="020F0502020204030204" pitchFamily="34" charset="0"/>
                <a:cs typeface="Calibri" panose="020F0502020204030204" pitchFamily="34" charset="0"/>
              </a:rPr>
              <a:t>poistu tilanteesta, pyydä toinen opettaja tai rehtori tarvittaessa jatkamaan tilanteen selvittelyä. Ristiriitatilanteissa toinen opettaja on myös tärkeä todistaja tapahtumille.</a:t>
            </a:r>
          </a:p>
          <a:p>
            <a:pPr marL="457200" indent="-457200" eaLnBrk="0" fontAlgn="base" hangingPunct="0">
              <a:spcBef>
                <a:spcPct val="20000"/>
              </a:spcBef>
              <a:spcAft>
                <a:spcPct val="0"/>
              </a:spcAft>
              <a:buClr>
                <a:srgbClr val="CCCCFF"/>
              </a:buClr>
              <a:buSzPct val="90000"/>
              <a:buFont typeface="Arial" panose="020B0604020202020204" pitchFamily="34" charset="0"/>
              <a:buChar char="•"/>
            </a:pPr>
            <a:r>
              <a:rPr lang="fi-FI" sz="2800" dirty="0">
                <a:latin typeface="Calibri" panose="020F0502020204030204" pitchFamily="34" charset="0"/>
                <a:cs typeface="Calibri" panose="020F0502020204030204" pitchFamily="34" charset="0"/>
              </a:rPr>
              <a:t>Vain laissa määritellyt kurinpito- ja rangaistustoimet ovat koulussa sallittuja.</a:t>
            </a:r>
            <a:r>
              <a:rPr lang="fi-FI" sz="2400" dirty="0">
                <a:latin typeface="Calibri" panose="020F0502020204030204" pitchFamily="34" charset="0"/>
                <a:cs typeface="Calibri" panose="020F0502020204030204" pitchFamily="34" charset="0"/>
              </a:rPr>
              <a:t>								</a:t>
            </a:r>
            <a:r>
              <a:rPr lang="fi-FI" sz="2000" dirty="0">
                <a:latin typeface="Calibri" panose="020F0502020204030204" pitchFamily="34" charset="0"/>
                <a:cs typeface="Calibri" panose="020F0502020204030204" pitchFamily="34" charset="0"/>
              </a:rPr>
              <a:t>(LÄHDE: Poutala, M. 2010)</a:t>
            </a:r>
          </a:p>
        </p:txBody>
      </p:sp>
    </p:spTree>
    <p:extLst>
      <p:ext uri="{BB962C8B-B14F-4D97-AF65-F5344CB8AC3E}">
        <p14:creationId xmlns:p14="http://schemas.microsoft.com/office/powerpoint/2010/main" val="3786919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71" y="332656"/>
            <a:ext cx="9171045" cy="875658"/>
          </a:xfrm>
        </p:spPr>
        <p:txBody>
          <a:bodyPr/>
          <a:lstStyle/>
          <a:p>
            <a:r>
              <a:rPr lang="fi-FI" sz="4400" dirty="0">
                <a:latin typeface="Calibri" panose="020F0502020204030204" pitchFamily="34" charset="0"/>
                <a:cs typeface="Calibri" panose="020F0502020204030204" pitchFamily="34" charset="0"/>
              </a:rPr>
              <a:t>Salassapitovastuu</a:t>
            </a:r>
          </a:p>
        </p:txBody>
      </p:sp>
      <p:sp>
        <p:nvSpPr>
          <p:cNvPr id="3" name="Content Placeholder 2"/>
          <p:cNvSpPr>
            <a:spLocks noGrp="1"/>
          </p:cNvSpPr>
          <p:nvPr>
            <p:ph idx="1"/>
          </p:nvPr>
        </p:nvSpPr>
        <p:spPr>
          <a:xfrm>
            <a:off x="457200" y="1412776"/>
            <a:ext cx="11087101" cy="5216624"/>
          </a:xfrm>
        </p:spPr>
        <p:txBody>
          <a:bodyPr/>
          <a:lstStyle/>
          <a:p>
            <a:r>
              <a:rPr lang="fi-FI" sz="3200" dirty="0">
                <a:latin typeface="Calibri" panose="020F0502020204030204" pitchFamily="34" charset="0"/>
                <a:cs typeface="Calibri" panose="020F0502020204030204" pitchFamily="34" charset="0"/>
              </a:rPr>
              <a:t>Sivullisille ei saa ilmaista, mitä opettajana on saanut tietää oppilaiden tai heidän perheen jäsentensä henkilökohtaisista oloista ja taloudellisesta asemasta. Ei myöskään tarpeettomasti toisille opettajille!</a:t>
            </a:r>
          </a:p>
          <a:p>
            <a:r>
              <a:rPr lang="fi-FI" sz="3200" dirty="0">
                <a:latin typeface="Calibri" panose="020F0502020204030204" pitchFamily="34" charset="0"/>
                <a:cs typeface="Calibri" panose="020F0502020204030204" pitchFamily="34" charset="0"/>
              </a:rPr>
              <a:t>Kuitenkin opettajilla on oikeus saada toisiltaan ja luovuttaa toisilleen oppilaan opetuksen asianmukaiseen järjestämiseen tarvittavat välttämättömät tiedot (koskee myös terveydenhuoltoa ja sosiaalitoimea). </a:t>
            </a:r>
          </a:p>
          <a:p>
            <a:pPr marL="0" indent="0">
              <a:buNone/>
            </a:pPr>
            <a:r>
              <a:rPr lang="fi-FI" sz="2400" dirty="0">
                <a:latin typeface="Calibri" panose="020F0502020204030204" pitchFamily="34" charset="0"/>
                <a:cs typeface="Calibri" panose="020F0502020204030204" pitchFamily="34" charset="0"/>
              </a:rPr>
              <a:t>			(LÄHDE: Kangasoja, M. 2017. Teoksessa Liikuntapedagogiikka)</a:t>
            </a:r>
          </a:p>
        </p:txBody>
      </p:sp>
    </p:spTree>
    <p:extLst>
      <p:ext uri="{BB962C8B-B14F-4D97-AF65-F5344CB8AC3E}">
        <p14:creationId xmlns:p14="http://schemas.microsoft.com/office/powerpoint/2010/main" val="3667769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257300" y="404664"/>
            <a:ext cx="10793186" cy="934875"/>
          </a:xfrm>
        </p:spPr>
        <p:txBody>
          <a:bodyPr vert="horz" lIns="91440" tIns="45720" rIns="91440" bIns="45720" rtlCol="0" anchor="t" anchorCtr="0">
            <a:noAutofit/>
          </a:bodyPr>
          <a:lstStyle/>
          <a:p>
            <a:pPr eaLnBrk="1" hangingPunct="1">
              <a:defRPr/>
            </a:pPr>
            <a:r>
              <a:rPr lang="fi-FI" sz="4400" dirty="0">
                <a:latin typeface="Calibri" panose="020F0502020204030204" pitchFamily="34" charset="0"/>
                <a:cs typeface="Calibri" panose="020F0502020204030204" pitchFamily="34" charset="0"/>
              </a:rPr>
              <a:t>Miten opettajan vastuuseen tulisi suhtautua?</a:t>
            </a:r>
            <a:br>
              <a:rPr lang="fi-FI" sz="4400" dirty="0">
                <a:latin typeface="Calibri" panose="020F0502020204030204" pitchFamily="34" charset="0"/>
                <a:cs typeface="Calibri" panose="020F0502020204030204" pitchFamily="34" charset="0"/>
              </a:rPr>
            </a:br>
            <a:r>
              <a:rPr lang="fi-FI" sz="4400" dirty="0">
                <a:latin typeface="Calibri" panose="020F0502020204030204" pitchFamily="34" charset="0"/>
                <a:cs typeface="Calibri" panose="020F0502020204030204" pitchFamily="34" charset="0"/>
                <a:sym typeface="Wingdings" panose="05000000000000000000" pitchFamily="2" charset="2"/>
              </a:rPr>
              <a:t> Täydellistä turvallisuutta ei ole…</a:t>
            </a:r>
            <a:r>
              <a:rPr lang="fi-FI" sz="4400" dirty="0">
                <a:latin typeface="Calibri" panose="020F0502020204030204" pitchFamily="34" charset="0"/>
                <a:cs typeface="Calibri" panose="020F0502020204030204" pitchFamily="34" charset="0"/>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571500" y="1844824"/>
            <a:ext cx="11070771" cy="4762256"/>
          </a:xfrm>
          <a:prstGeom prst="rect">
            <a:avLst/>
          </a:prstGeom>
        </p:spPr>
        <p:txBody>
          <a:bodyPr/>
          <a:lstStyle/>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Perehdy säädöksiin, oppaisiin ja koulun suunnitelmiin sekä pyri noudattamaan niitä.</a:t>
            </a:r>
          </a:p>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Kehitä kykyäsi tunnistaa vaaranpaikat, puutu asioihin ajoissa tarvittaessa.</a:t>
            </a:r>
          </a:p>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Turhaa ”uhkapeliä” ei kannata harrastaa, mutta myöskään täydellistä turvallisuutta ei ole. On luonnollista, että liikunnassa sattuu joskus vahinkoja, ja useimmiten niistä selvitään ”vähällä” (oppilaalle annetaan tilanteenmukainen hoito).</a:t>
            </a:r>
          </a:p>
          <a:p>
            <a:pPr marL="342900" indent="-342900" eaLnBrk="0" fontAlgn="base" hangingPunct="0">
              <a:spcBef>
                <a:spcPct val="20000"/>
              </a:spcBef>
              <a:spcAft>
                <a:spcPct val="0"/>
              </a:spcAft>
              <a:buClr>
                <a:srgbClr val="CCCCFF"/>
              </a:buClr>
              <a:buSzPct val="90000"/>
              <a:buFontTx/>
              <a:buChar char="-"/>
            </a:pPr>
            <a:r>
              <a:rPr lang="fi-FI" sz="2800" dirty="0">
                <a:latin typeface="Calibri" panose="020F0502020204030204" pitchFamily="34" charset="0"/>
                <a:cs typeface="Calibri" panose="020F0502020204030204" pitchFamily="34" charset="0"/>
              </a:rPr>
              <a:t>Toisinaan elämässä ja opettajan ammatissa joutuu myös ottamaan pieniä riskejä. Harkitse ja luota itseesi!</a:t>
            </a:r>
          </a:p>
          <a:p>
            <a:pPr eaLnBrk="0" fontAlgn="base" hangingPunct="0">
              <a:spcBef>
                <a:spcPct val="20000"/>
              </a:spcBef>
              <a:spcAft>
                <a:spcPct val="0"/>
              </a:spcAft>
              <a:buClr>
                <a:srgbClr val="CCCCFF"/>
              </a:buClr>
              <a:buSzPct val="90000"/>
            </a:pPr>
            <a:r>
              <a:rPr lang="fi-FI" sz="2400" dirty="0">
                <a:latin typeface="Calibri" panose="020F0502020204030204" pitchFamily="34" charset="0"/>
                <a:cs typeface="Calibri" panose="020F0502020204030204" pitchFamily="34" charset="0"/>
              </a:rPr>
              <a:t>								LÄHDE: Poutala, M. 2010</a:t>
            </a:r>
          </a:p>
        </p:txBody>
      </p:sp>
    </p:spTree>
    <p:extLst>
      <p:ext uri="{BB962C8B-B14F-4D97-AF65-F5344CB8AC3E}">
        <p14:creationId xmlns:p14="http://schemas.microsoft.com/office/powerpoint/2010/main" val="2977156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0814" y="410936"/>
            <a:ext cx="10369103" cy="911678"/>
          </a:xfrm>
        </p:spPr>
        <p:txBody>
          <a:bodyPr/>
          <a:lstStyle/>
          <a:p>
            <a:r>
              <a:rPr lang="fi-FI" sz="4400" dirty="0"/>
              <a:t>Opettajan ammattietiikka:</a:t>
            </a:r>
          </a:p>
        </p:txBody>
      </p:sp>
      <p:pic>
        <p:nvPicPr>
          <p:cNvPr id="5" name="Content Placeholder 4"/>
          <p:cNvPicPr>
            <a:picLocks noGrp="1" noChangeAspect="1"/>
          </p:cNvPicPr>
          <p:nvPr>
            <p:ph idx="1"/>
          </p:nvPr>
        </p:nvPicPr>
        <p:blipFill>
          <a:blip r:embed="rId2"/>
          <a:stretch>
            <a:fillRect/>
          </a:stretch>
        </p:blipFill>
        <p:spPr>
          <a:xfrm>
            <a:off x="1143000" y="1458896"/>
            <a:ext cx="10123714" cy="4706409"/>
          </a:xfrm>
          <a:prstGeom prst="rect">
            <a:avLst/>
          </a:prstGeom>
        </p:spPr>
      </p:pic>
      <p:sp>
        <p:nvSpPr>
          <p:cNvPr id="6" name="TextBox 5"/>
          <p:cNvSpPr txBox="1"/>
          <p:nvPr/>
        </p:nvSpPr>
        <p:spPr>
          <a:xfrm>
            <a:off x="5879976" y="6276332"/>
            <a:ext cx="4320480" cy="369332"/>
          </a:xfrm>
          <a:prstGeom prst="rect">
            <a:avLst/>
          </a:prstGeom>
          <a:noFill/>
        </p:spPr>
        <p:txBody>
          <a:bodyPr wrap="square" rtlCol="0">
            <a:spAutoFit/>
          </a:bodyPr>
          <a:lstStyle/>
          <a:p>
            <a:r>
              <a:rPr lang="fi-FI" dirty="0"/>
              <a:t>Lähde: OAJ / Jukka Lummelahti</a:t>
            </a:r>
          </a:p>
        </p:txBody>
      </p:sp>
    </p:spTree>
    <p:extLst>
      <p:ext uri="{BB962C8B-B14F-4D97-AF65-F5344CB8AC3E}">
        <p14:creationId xmlns:p14="http://schemas.microsoft.com/office/powerpoint/2010/main" val="3879966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9B42E3-ABF6-4004-9F30-581A60F48908}"/>
              </a:ext>
            </a:extLst>
          </p:cNvPr>
          <p:cNvSpPr>
            <a:spLocks noGrp="1"/>
          </p:cNvSpPr>
          <p:nvPr>
            <p:ph type="title"/>
          </p:nvPr>
        </p:nvSpPr>
        <p:spPr/>
        <p:txBody>
          <a:bodyPr/>
          <a:lstStyle/>
          <a:p>
            <a:r>
              <a:rPr lang="fi-FI" dirty="0"/>
              <a:t>Yhdenvertaisuus</a:t>
            </a:r>
          </a:p>
        </p:txBody>
      </p:sp>
      <p:sp>
        <p:nvSpPr>
          <p:cNvPr id="3" name="Sisällön paikkamerkki 2">
            <a:extLst>
              <a:ext uri="{FF2B5EF4-FFF2-40B4-BE49-F238E27FC236}">
                <a16:creationId xmlns:a16="http://schemas.microsoft.com/office/drawing/2014/main" id="{F4AFAA30-750D-4B0C-8FF1-BCDCC34DBC7C}"/>
              </a:ext>
            </a:extLst>
          </p:cNvPr>
          <p:cNvSpPr>
            <a:spLocks noGrp="1"/>
          </p:cNvSpPr>
          <p:nvPr>
            <p:ph sz="half" idx="1"/>
          </p:nvPr>
        </p:nvSpPr>
        <p:spPr>
          <a:xfrm>
            <a:off x="479426" y="1438275"/>
            <a:ext cx="5472558" cy="4727576"/>
          </a:xfrm>
        </p:spPr>
        <p:txBody>
          <a:bodyPr/>
          <a:lstStyle/>
          <a:p>
            <a:pPr marL="0" indent="0" algn="l">
              <a:buNone/>
            </a:pPr>
            <a:r>
              <a:rPr lang="fi-FI" sz="1800" b="1" i="0" dirty="0">
                <a:solidFill>
                  <a:srgbClr val="000000"/>
                </a:solidFill>
                <a:effectLst/>
                <a:latin typeface="calibri" panose="020F0502020204030204" pitchFamily="34" charset="0"/>
              </a:rPr>
              <a:t>Yhdenvertaisuudella tarkoitetaan sitä, että kaikki ihmiset ovat samanarvoisia riippumatta heidän sukupuolestaan, iästään, etnisestä tai kansallisesta alkuperästään, kansalaisuudestaan, kielestään, uskonnostaan ja vakaumuksestaan, mielipiteestään, vammastaan, terveydentilastaan, seksuaalisesta suuntautumisestaan tai muusta henkilöön liittyvästä syystä.</a:t>
            </a:r>
          </a:p>
          <a:p>
            <a:pPr marL="0" indent="0" algn="l">
              <a:buNone/>
            </a:pPr>
            <a:endParaRPr lang="fi-FI" b="1" i="0" dirty="0">
              <a:solidFill>
                <a:srgbClr val="222222"/>
              </a:solidFill>
              <a:effectLst/>
              <a:latin typeface="Lato" panose="020F0502020204030203" pitchFamily="34" charset="0"/>
            </a:endParaRPr>
          </a:p>
          <a:p>
            <a:pPr marL="0" indent="0" algn="l">
              <a:buNone/>
            </a:pPr>
            <a:endParaRPr lang="fi-FI" b="1" i="0" dirty="0">
              <a:solidFill>
                <a:srgbClr val="222222"/>
              </a:solidFill>
              <a:effectLst/>
              <a:latin typeface="Lato" panose="020F0502020204030203" pitchFamily="34" charset="0"/>
            </a:endParaRPr>
          </a:p>
          <a:p>
            <a:pPr marL="0" indent="0" algn="l">
              <a:buNone/>
            </a:pPr>
            <a:r>
              <a:rPr lang="fi-FI" sz="1800" b="0" i="0" dirty="0">
                <a:solidFill>
                  <a:srgbClr val="000000"/>
                </a:solidFill>
                <a:effectLst/>
                <a:latin typeface="calibri" panose="020F0502020204030204" pitchFamily="34" charset="0"/>
              </a:rPr>
              <a:t>Oikeudenmukaisessa yhteiskunnassa henkilöön liittyvät tekijät, kuten syntyperä tai ihonväri, eivät saisi vaikuttaa ihmisten mahdollisuuksiin päästä koulutukseen, saada työtä ja erilaisia palveluja - perusoikeudet kuuluvat kaikille.</a:t>
            </a:r>
            <a:endParaRPr lang="fi-FI" b="0" i="0" dirty="0">
              <a:solidFill>
                <a:srgbClr val="222222"/>
              </a:solidFill>
              <a:effectLst/>
              <a:latin typeface="Lato" panose="020F0502020204030203" pitchFamily="34" charset="0"/>
            </a:endParaRPr>
          </a:p>
          <a:p>
            <a:endParaRPr lang="fi-FI" dirty="0"/>
          </a:p>
        </p:txBody>
      </p:sp>
      <p:pic>
        <p:nvPicPr>
          <p:cNvPr id="6" name="Sisällön paikkamerkki 5" descr="Kuva, joka sisältää kohteen lattia, poika&#10;&#10;Kuvaus luotu automaattisesti">
            <a:extLst>
              <a:ext uri="{FF2B5EF4-FFF2-40B4-BE49-F238E27FC236}">
                <a16:creationId xmlns:a16="http://schemas.microsoft.com/office/drawing/2014/main" id="{20B267E0-0515-4447-96A0-F0C657F5C7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4353" y="1249680"/>
            <a:ext cx="5528527" cy="2683639"/>
          </a:xfrm>
        </p:spPr>
      </p:pic>
      <p:sp>
        <p:nvSpPr>
          <p:cNvPr id="7" name="Tekstiruutu 6">
            <a:extLst>
              <a:ext uri="{FF2B5EF4-FFF2-40B4-BE49-F238E27FC236}">
                <a16:creationId xmlns:a16="http://schemas.microsoft.com/office/drawing/2014/main" id="{8AA64EDE-3145-4CAB-9B8D-CEF2999523BD}"/>
              </a:ext>
            </a:extLst>
          </p:cNvPr>
          <p:cNvSpPr txBox="1"/>
          <p:nvPr/>
        </p:nvSpPr>
        <p:spPr>
          <a:xfrm>
            <a:off x="6528022" y="4480560"/>
            <a:ext cx="5054378" cy="1754326"/>
          </a:xfrm>
          <a:prstGeom prst="rect">
            <a:avLst/>
          </a:prstGeom>
          <a:noFill/>
        </p:spPr>
        <p:txBody>
          <a:bodyPr wrap="square" rtlCol="0">
            <a:spAutoFit/>
          </a:bodyPr>
          <a:lstStyle/>
          <a:p>
            <a:pPr algn="l"/>
            <a:r>
              <a:rPr lang="fi-FI" sz="1800" b="0" i="0" dirty="0">
                <a:solidFill>
                  <a:srgbClr val="000000"/>
                </a:solidFill>
                <a:effectLst/>
                <a:latin typeface="calibri" panose="020F0502020204030204" pitchFamily="34" charset="0"/>
              </a:rPr>
              <a:t>Suomen perustuslaissa yhdenvertaisuuden periaate viittaa sekä syrjinnän kieltoon että ihmisten yhdenvertaisuuteen lain edessä. Yhdenvertaisuuslaki, rikoslaki, tasa-arvolaki ja työlainsäädäntö tarkentavat syrjinnän kieltoa eri elämänalueilla.</a:t>
            </a:r>
            <a:endParaRPr lang="fi-FI" b="0" i="0" dirty="0">
              <a:solidFill>
                <a:srgbClr val="222222"/>
              </a:solidFill>
              <a:effectLst/>
              <a:latin typeface="Lato" panose="020F0502020204030203" pitchFamily="34" charset="0"/>
            </a:endParaRPr>
          </a:p>
        </p:txBody>
      </p:sp>
    </p:spTree>
    <p:extLst>
      <p:ext uri="{BB962C8B-B14F-4D97-AF65-F5344CB8AC3E}">
        <p14:creationId xmlns:p14="http://schemas.microsoft.com/office/powerpoint/2010/main" val="3479187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02895" y="146720"/>
            <a:ext cx="5442679" cy="1143000"/>
          </a:xfrm>
        </p:spPr>
        <p:txBody>
          <a:bodyPr vert="horz" lIns="91440" tIns="45720" rIns="91440" bIns="45720" rtlCol="0" anchor="t" anchorCtr="0">
            <a:noAutofit/>
          </a:bodyPr>
          <a:lstStyle/>
          <a:p>
            <a:pPr eaLnBrk="1" hangingPunct="1">
              <a:defRPr/>
            </a:pPr>
            <a:r>
              <a:rPr lang="fi-FI" sz="3600" dirty="0">
                <a:effectLst>
                  <a:outerShdw blurRad="38100" dist="38100" dir="2700000" algn="tl">
                    <a:srgbClr val="000000"/>
                  </a:outerShdw>
                </a:effectLst>
                <a:latin typeface="Calibri" panose="020F0502020204030204" pitchFamily="34" charset="0"/>
                <a:cs typeface="Calibri" panose="020F0502020204030204" pitchFamily="34" charset="0"/>
              </a:rPr>
              <a:t>Turvallisuus koulussa</a:t>
            </a:r>
            <a:endParaRPr lang="fi-FI" sz="28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54244" y="1618938"/>
            <a:ext cx="5486400" cy="4814653"/>
          </a:xfrm>
        </p:spPr>
        <p:txBody>
          <a:bodyPr/>
          <a:lstStyle/>
          <a:p>
            <a:pPr marL="0" indent="0">
              <a:buClr>
                <a:srgbClr val="CCCCFF"/>
              </a:buClr>
              <a:buSzPct val="90000"/>
              <a:buNone/>
            </a:pPr>
            <a:r>
              <a:rPr lang="fi-FI" sz="3200" dirty="0">
                <a:effectLst/>
                <a:latin typeface="Calibri" panose="020F0502020204030204" pitchFamily="34" charset="0"/>
                <a:cs typeface="Calibri" panose="020F0502020204030204" pitchFamily="34" charset="0"/>
              </a:rPr>
              <a:t>Missä kulkee opettajan</a:t>
            </a:r>
          </a:p>
          <a:p>
            <a:pPr marL="0" indent="0">
              <a:buClr>
                <a:srgbClr val="CCCCFF"/>
              </a:buClr>
              <a:buSzPct val="90000"/>
              <a:buNone/>
            </a:pPr>
            <a:r>
              <a:rPr lang="fi-FI" sz="3200" dirty="0">
                <a:effectLst/>
                <a:latin typeface="Calibri" panose="020F0502020204030204" pitchFamily="34" charset="0"/>
                <a:cs typeface="Calibri" panose="020F0502020204030204" pitchFamily="34" charset="0"/>
              </a:rPr>
              <a:t>vastuun rajat?</a:t>
            </a:r>
          </a:p>
          <a:p>
            <a:pPr>
              <a:buClr>
                <a:srgbClr val="CCCCFF"/>
              </a:buClr>
              <a:buSzPct val="90000"/>
            </a:pPr>
            <a:endParaRPr lang="fi-FI" sz="3200" dirty="0">
              <a:effectLst/>
              <a:latin typeface="Calibri" panose="020F0502020204030204" pitchFamily="34" charset="0"/>
              <a:cs typeface="Calibri" panose="020F0502020204030204" pitchFamily="34" charset="0"/>
            </a:endParaRPr>
          </a:p>
          <a:p>
            <a:pPr marL="0" indent="0">
              <a:buClr>
                <a:srgbClr val="CCCCFF"/>
              </a:buClr>
              <a:buSzPct val="90000"/>
              <a:buNone/>
            </a:pPr>
            <a:r>
              <a:rPr lang="fi-FI" sz="3200" dirty="0">
                <a:effectLst/>
                <a:latin typeface="Calibri" panose="020F0502020204030204" pitchFamily="34" charset="0"/>
                <a:cs typeface="Calibri" panose="020F0502020204030204" pitchFamily="34" charset="0"/>
              </a:rPr>
              <a:t>Pohditaan tapausesimerkkejä pienissä ryhmissä. </a:t>
            </a:r>
          </a:p>
          <a:p>
            <a:pPr marL="0" indent="0">
              <a:buClr>
                <a:srgbClr val="CCCCFF"/>
              </a:buClr>
              <a:buSzPct val="90000"/>
              <a:buNone/>
            </a:pPr>
            <a:r>
              <a:rPr lang="fi-FI" sz="3200" dirty="0">
                <a:effectLst/>
                <a:latin typeface="Calibri" panose="020F0502020204030204" pitchFamily="34" charset="0"/>
                <a:cs typeface="Calibri" panose="020F0502020204030204" pitchFamily="34" charset="0"/>
              </a:rPr>
              <a:t>Mieti myös perustelut vastaukselle!</a:t>
            </a:r>
          </a:p>
          <a:p>
            <a:pPr marL="0" indent="0">
              <a:buClr>
                <a:srgbClr val="CCCCFF"/>
              </a:buClr>
              <a:buSzPct val="90000"/>
              <a:buNone/>
            </a:pPr>
            <a:r>
              <a:rPr lang="fi-FI" dirty="0">
                <a:solidFill>
                  <a:srgbClr val="FFFFFF"/>
                </a:solidFill>
                <a:effectLst/>
                <a:latin typeface="Calibri" panose="020F0502020204030204" pitchFamily="34" charset="0"/>
                <a:cs typeface="Calibri" panose="020F0502020204030204" pitchFamily="34" charset="0"/>
              </a:rPr>
              <a:t>						</a:t>
            </a:r>
          </a:p>
          <a:p>
            <a:endParaRPr lang="fi-FI" dirty="0"/>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2639616" y="260649"/>
            <a:ext cx="7776864" cy="1656184"/>
          </a:xfrm>
          <a:prstGeom prst="rect">
            <a:avLst/>
          </a:prstGeom>
        </p:spPr>
        <p:txBody>
          <a:bodyPr/>
          <a:lstStyle/>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524" y="1618938"/>
            <a:ext cx="5402328" cy="4034863"/>
          </a:xfrm>
          <a:prstGeom prst="rect">
            <a:avLst/>
          </a:prstGeom>
        </p:spPr>
      </p:pic>
    </p:spTree>
    <p:extLst>
      <p:ext uri="{BB962C8B-B14F-4D97-AF65-F5344CB8AC3E}">
        <p14:creationId xmlns:p14="http://schemas.microsoft.com/office/powerpoint/2010/main" val="2985066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066244-33EC-4031-A5B5-098165E9C489}"/>
              </a:ext>
            </a:extLst>
          </p:cNvPr>
          <p:cNvSpPr>
            <a:spLocks noGrp="1"/>
          </p:cNvSpPr>
          <p:nvPr>
            <p:ph type="title"/>
          </p:nvPr>
        </p:nvSpPr>
        <p:spPr/>
        <p:txBody>
          <a:bodyPr/>
          <a:lstStyle/>
          <a:p>
            <a:r>
              <a:rPr lang="fi-FI" dirty="0"/>
              <a:t>Yhdenvertaisuus ja liikunta</a:t>
            </a:r>
          </a:p>
        </p:txBody>
      </p:sp>
      <p:sp>
        <p:nvSpPr>
          <p:cNvPr id="3" name="Sisällön paikkamerkki 2">
            <a:extLst>
              <a:ext uri="{FF2B5EF4-FFF2-40B4-BE49-F238E27FC236}">
                <a16:creationId xmlns:a16="http://schemas.microsoft.com/office/drawing/2014/main" id="{EBEAB834-3B9F-41D8-8463-E7F9633328A6}"/>
              </a:ext>
            </a:extLst>
          </p:cNvPr>
          <p:cNvSpPr>
            <a:spLocks noGrp="1"/>
          </p:cNvSpPr>
          <p:nvPr>
            <p:ph sz="half" idx="1"/>
          </p:nvPr>
        </p:nvSpPr>
        <p:spPr>
          <a:xfrm>
            <a:off x="479426" y="1447800"/>
            <a:ext cx="5829934" cy="5151119"/>
          </a:xfrm>
        </p:spPr>
        <p:txBody>
          <a:bodyPr/>
          <a:lstStyle/>
          <a:p>
            <a:pPr marL="0" indent="0">
              <a:buNone/>
            </a:pPr>
            <a:r>
              <a:rPr lang="fi-FI" b="1" dirty="0"/>
              <a:t>KULTUURI</a:t>
            </a:r>
          </a:p>
          <a:p>
            <a:pPr marL="0" indent="0">
              <a:buNone/>
            </a:pPr>
            <a:r>
              <a:rPr lang="fi-FI" dirty="0"/>
              <a:t>	- kieli, uskonto, kansallisuus</a:t>
            </a:r>
          </a:p>
          <a:p>
            <a:pPr marL="0" indent="0">
              <a:buNone/>
            </a:pPr>
            <a:endParaRPr lang="fi-FI" dirty="0"/>
          </a:p>
          <a:p>
            <a:pPr marL="0" indent="0">
              <a:buNone/>
            </a:pPr>
            <a:r>
              <a:rPr lang="fi-FI" b="1" dirty="0"/>
              <a:t>SUKUPUOLET</a:t>
            </a:r>
          </a:p>
          <a:p>
            <a:pPr marL="0" indent="0">
              <a:buNone/>
            </a:pPr>
            <a:r>
              <a:rPr lang="fi-FI" dirty="0"/>
              <a:t>	- kaikki eri sukupuolet, sateenkaariperheet</a:t>
            </a:r>
          </a:p>
          <a:p>
            <a:pPr marL="0" indent="0">
              <a:buNone/>
            </a:pPr>
            <a:endParaRPr lang="fi-FI" dirty="0"/>
          </a:p>
          <a:p>
            <a:pPr marL="0" indent="0">
              <a:buNone/>
            </a:pPr>
            <a:r>
              <a:rPr lang="fi-FI" b="1" dirty="0"/>
              <a:t>TYTÖT JA TASA-ARVO</a:t>
            </a:r>
          </a:p>
          <a:p>
            <a:pPr marL="0" indent="0">
              <a:buNone/>
            </a:pPr>
            <a:r>
              <a:rPr lang="fi-FI" dirty="0"/>
              <a:t>	- koulutus, asenteet perheessä ja 	yhteiskunnassa, ympärileikkaus (Plan)</a:t>
            </a:r>
          </a:p>
          <a:p>
            <a:pPr marL="0" indent="0">
              <a:buNone/>
            </a:pPr>
            <a:endParaRPr lang="fi-FI" dirty="0"/>
          </a:p>
          <a:p>
            <a:pPr marL="0" indent="0">
              <a:buNone/>
            </a:pPr>
            <a:r>
              <a:rPr lang="fi-FI" b="1" dirty="0"/>
              <a:t>MIELENTERVEYS</a:t>
            </a:r>
          </a:p>
          <a:p>
            <a:pPr marL="0" indent="0">
              <a:buNone/>
            </a:pPr>
            <a:r>
              <a:rPr lang="fi-FI" dirty="0"/>
              <a:t>	- paniikkihäiriöt, ryhmätilanteiden pelko, oman 	kehon hyväksymien ongelmat </a:t>
            </a:r>
            <a:r>
              <a:rPr lang="fi-FI" dirty="0">
                <a:sym typeface="Wingdings" panose="05000000000000000000" pitchFamily="2" charset="2"/>
              </a:rPr>
              <a:t></a:t>
            </a:r>
            <a:r>
              <a:rPr lang="fi-FI" dirty="0"/>
              <a:t>stigma, 	kiusaaminen, syrjintä</a:t>
            </a:r>
          </a:p>
          <a:p>
            <a:pPr marL="0" indent="0">
              <a:buNone/>
            </a:pPr>
            <a:endParaRPr lang="fi-FI" dirty="0"/>
          </a:p>
          <a:p>
            <a:pPr marL="0" indent="0">
              <a:buNone/>
            </a:pPr>
            <a:endParaRPr lang="fi-FI" dirty="0"/>
          </a:p>
        </p:txBody>
      </p:sp>
      <p:sp>
        <p:nvSpPr>
          <p:cNvPr id="4" name="Sisällön paikkamerkki 3">
            <a:extLst>
              <a:ext uri="{FF2B5EF4-FFF2-40B4-BE49-F238E27FC236}">
                <a16:creationId xmlns:a16="http://schemas.microsoft.com/office/drawing/2014/main" id="{0BA2CF21-9BAC-41E6-A634-A088D610711F}"/>
              </a:ext>
            </a:extLst>
          </p:cNvPr>
          <p:cNvSpPr>
            <a:spLocks noGrp="1"/>
          </p:cNvSpPr>
          <p:nvPr>
            <p:ph sz="half" idx="2"/>
          </p:nvPr>
        </p:nvSpPr>
        <p:spPr>
          <a:xfrm>
            <a:off x="7021136" y="1881548"/>
            <a:ext cx="4987984" cy="4500201"/>
          </a:xfrm>
        </p:spPr>
        <p:txBody>
          <a:bodyPr/>
          <a:lstStyle/>
          <a:p>
            <a:pPr marL="0" indent="0">
              <a:buNone/>
            </a:pPr>
            <a:r>
              <a:rPr lang="fi-FI" dirty="0"/>
              <a:t>Tutustukaa omaan aiheeseenne:</a:t>
            </a:r>
          </a:p>
          <a:p>
            <a:pPr lvl="1"/>
            <a:r>
              <a:rPr lang="fi-FI" dirty="0"/>
              <a:t>hankkikaa tietoa ja</a:t>
            </a:r>
          </a:p>
          <a:p>
            <a:pPr lvl="1"/>
            <a:r>
              <a:rPr lang="fi-FI" dirty="0"/>
              <a:t>valmistelkaa lyhyt infoisku aiheesta keskustelun pohjaksi.</a:t>
            </a:r>
          </a:p>
          <a:p>
            <a:pPr marL="269875" lvl="1" indent="0">
              <a:buNone/>
            </a:pPr>
            <a:endParaRPr lang="fi-FI" dirty="0"/>
          </a:p>
          <a:p>
            <a:pPr marL="269875" lvl="1" indent="0">
              <a:buNone/>
            </a:pPr>
            <a:endParaRPr lang="fi-FI" dirty="0"/>
          </a:p>
          <a:p>
            <a:pPr marL="269875" lvl="1" indent="0">
              <a:buNone/>
            </a:pPr>
            <a:r>
              <a:rPr lang="fi-FI" dirty="0"/>
              <a:t>Miten huomioitava liikunnassa? (tanssi, uinti)</a:t>
            </a:r>
          </a:p>
          <a:p>
            <a:pPr marL="269875" lvl="1" indent="0">
              <a:buNone/>
            </a:pPr>
            <a:r>
              <a:rPr lang="fi-FI" dirty="0"/>
              <a:t>Miten eri liikuntaympäristöissä? (talviliikunta, suunnistus, uinti)</a:t>
            </a:r>
          </a:p>
          <a:p>
            <a:pPr marL="269875" lvl="1" indent="0">
              <a:buNone/>
            </a:pPr>
            <a:r>
              <a:rPr lang="fi-FI" dirty="0"/>
              <a:t>Arviointi?</a:t>
            </a:r>
          </a:p>
          <a:p>
            <a:pPr marL="269875" lvl="1" indent="0">
              <a:buNone/>
            </a:pPr>
            <a:r>
              <a:rPr lang="fi-FI" dirty="0"/>
              <a:t>Millaisia ”elävän elämän live-tilanteita”?</a:t>
            </a:r>
          </a:p>
        </p:txBody>
      </p:sp>
    </p:spTree>
    <p:extLst>
      <p:ext uri="{BB962C8B-B14F-4D97-AF65-F5344CB8AC3E}">
        <p14:creationId xmlns:p14="http://schemas.microsoft.com/office/powerpoint/2010/main" val="7725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A25362-A91C-4957-A835-1B81DE0E7477}"/>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6EA3702C-7E68-416F-80AF-E995F4A621C1}"/>
              </a:ext>
            </a:extLst>
          </p:cNvPr>
          <p:cNvSpPr>
            <a:spLocks noGrp="1"/>
          </p:cNvSpPr>
          <p:nvPr>
            <p:ph idx="1"/>
          </p:nvPr>
        </p:nvSpPr>
        <p:spPr/>
        <p:txBody>
          <a:bodyPr/>
          <a:lstStyle/>
          <a:p>
            <a:endParaRPr lang="fi-FI" dirty="0"/>
          </a:p>
        </p:txBody>
      </p:sp>
    </p:spTree>
    <p:extLst>
      <p:ext uri="{BB962C8B-B14F-4D97-AF65-F5344CB8AC3E}">
        <p14:creationId xmlns:p14="http://schemas.microsoft.com/office/powerpoint/2010/main" val="1997711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2895600" y="692150"/>
            <a:ext cx="7772400" cy="1143000"/>
          </a:xfrm>
        </p:spPr>
        <p:txBody>
          <a:bodyPr vert="horz" lIns="91440" tIns="45720" rIns="91440" bIns="45720" rtlCol="0" anchor="t" anchorCtr="0">
            <a:noAutofit/>
          </a:bodyPr>
          <a:lstStyle/>
          <a:p>
            <a:pPr eaLnBrk="1" hangingPunct="1">
              <a:defRPr/>
            </a:pPr>
            <a:r>
              <a:rPr lang="fi-FI" sz="4000" dirty="0">
                <a:effectLst>
                  <a:outerShdw blurRad="38100" dist="38100" dir="2700000" algn="tl">
                    <a:srgbClr val="000000"/>
                  </a:outerShdw>
                </a:effectLst>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2102913" y="326495"/>
            <a:ext cx="7776864" cy="6264696"/>
          </a:xfrm>
          <a:prstGeom prst="rect">
            <a:avLst/>
          </a:prstGeom>
        </p:spPr>
        <p:txBody>
          <a:bodyPr/>
          <a:lstStyle/>
          <a:p>
            <a:pPr marL="342900" indent="-342900" eaLnBrk="0" fontAlgn="base" hangingPunct="0">
              <a:spcBef>
                <a:spcPct val="20000"/>
              </a:spcBef>
              <a:spcAft>
                <a:spcPct val="0"/>
              </a:spcAft>
              <a:buClr>
                <a:srgbClr val="CCCCFF"/>
              </a:buClr>
              <a:buSzPct val="90000"/>
            </a:pPr>
            <a:endParaRPr lang="fi-FI" sz="3200" dirty="0">
              <a:solidFill>
                <a:srgbClr val="FFFFFF"/>
              </a:solidFill>
              <a:effectLst>
                <a:outerShdw blurRad="38100" dist="38100" dir="2700000" algn="tl">
                  <a:srgbClr val="000000"/>
                </a:outerShdw>
              </a:effectLst>
            </a:endParaRPr>
          </a:p>
          <a:p>
            <a:pPr marL="514350" indent="-514350" eaLnBrk="0" fontAlgn="base" hangingPunct="0">
              <a:spcBef>
                <a:spcPct val="20000"/>
              </a:spcBef>
              <a:spcAft>
                <a:spcPct val="0"/>
              </a:spcAft>
              <a:buClr>
                <a:srgbClr val="CCCCFF"/>
              </a:buClr>
              <a:buSzPct val="90000"/>
              <a:buAutoNum type="arabicPeriod"/>
            </a:pPr>
            <a:r>
              <a:rPr lang="fi-FI" sz="3200" dirty="0">
                <a:latin typeface="Calibri" panose="020F0502020204030204" pitchFamily="34" charset="0"/>
                <a:cs typeface="Calibri" panose="020F0502020204030204" pitchFamily="34" charset="0"/>
              </a:rPr>
              <a:t>Voivatko oppilaat pyöräillä parin kilometrin päässä olevalle pallokentälle ilman pyöräilykypärää, jos siihen on vanhempien lupa? Jos sattuu onnettomuus, niin kenen on vastuu?</a:t>
            </a:r>
          </a:p>
          <a:p>
            <a:pPr marL="514350" indent="-514350" eaLnBrk="0" fontAlgn="base" hangingPunct="0">
              <a:spcBef>
                <a:spcPct val="20000"/>
              </a:spcBef>
              <a:spcAft>
                <a:spcPct val="0"/>
              </a:spcAft>
              <a:buClr>
                <a:srgbClr val="CCCCFF"/>
              </a:buClr>
              <a:buSzPct val="90000"/>
              <a:buAutoNum type="arabicPeriod"/>
            </a:pPr>
            <a:endParaRPr lang="fi-FI" sz="3200" dirty="0">
              <a:latin typeface="Calibri" panose="020F0502020204030204" pitchFamily="34" charset="0"/>
              <a:cs typeface="Calibri" panose="020F0502020204030204" pitchFamily="34" charset="0"/>
            </a:endParaRPr>
          </a:p>
          <a:p>
            <a:pPr marL="514350" indent="-514350" eaLnBrk="0" fontAlgn="base" hangingPunct="0">
              <a:spcBef>
                <a:spcPct val="20000"/>
              </a:spcBef>
              <a:spcAft>
                <a:spcPct val="0"/>
              </a:spcAft>
              <a:buClr>
                <a:srgbClr val="CCCCFF"/>
              </a:buClr>
              <a:buSzPct val="90000"/>
              <a:buAutoNum type="arabicPeriod"/>
            </a:pPr>
            <a:r>
              <a:rPr lang="fi-FI" sz="3200" dirty="0">
                <a:latin typeface="Calibri" panose="020F0502020204030204" pitchFamily="34" charset="0"/>
                <a:cs typeface="Calibri" panose="020F0502020204030204" pitchFamily="34" charset="0"/>
              </a:rPr>
              <a:t>Liikuntatunnilla on uintia ja opettaja on oppilaiden kanssa uimassa. Voiko osa oppilaista mennä keskenään kävelemään? Jos jotain sattuu, kuka on vastuussa?</a:t>
            </a:r>
          </a:p>
          <a:p>
            <a:pPr marL="342900" indent="-342900" eaLnBrk="0" fontAlgn="base" hangingPunct="0">
              <a:spcBef>
                <a:spcPct val="20000"/>
              </a:spcBef>
              <a:spcAft>
                <a:spcPct val="0"/>
              </a:spcAft>
              <a:buClr>
                <a:srgbClr val="CCCCFF"/>
              </a:buClr>
              <a:buSzPct val="90000"/>
              <a:buFontTx/>
              <a:buChar char="-"/>
            </a:pPr>
            <a:endParaRPr lang="fi-FI" sz="32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170130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2895600" y="692150"/>
            <a:ext cx="7772400" cy="1143000"/>
          </a:xfrm>
        </p:spPr>
        <p:txBody>
          <a:bodyPr vert="horz" lIns="91440" tIns="45720" rIns="91440" bIns="45720" rtlCol="0" anchor="t" anchorCtr="0">
            <a:noAutofit/>
          </a:bodyPr>
          <a:lstStyle/>
          <a:p>
            <a:pPr eaLnBrk="1" hangingPunct="1">
              <a:defRPr/>
            </a:pPr>
            <a:r>
              <a:rPr lang="fi-FI" sz="4000" dirty="0">
                <a:effectLst>
                  <a:outerShdw blurRad="38100" dist="38100" dir="2700000" algn="tl">
                    <a:srgbClr val="000000"/>
                  </a:outerShdw>
                </a:effectLst>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783830" y="692696"/>
            <a:ext cx="8560642" cy="5976665"/>
          </a:xfrm>
          <a:prstGeom prst="rect">
            <a:avLst/>
          </a:prstGeom>
        </p:spPr>
        <p:txBody>
          <a:bodyPr/>
          <a:lstStyle/>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3. Ovatko oppilaat uintitunnilla opettajan vastuulla, jos opetuksen hoitaa joku uimahallin henkilökunnasta? Miten opettaja voi varmistaa uinnin opetuksen turvallisuuden? Minkälaisia ryhmäkokoja suositellaan yhdelle opettajalle?</a:t>
            </a:r>
          </a:p>
          <a:p>
            <a:pPr marL="514350" indent="-51435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4. Voiko opettaja kieltää kännykän käytön tunnilla? Saako opettaja ottaa kännykän oppilaalta pois? Saako kännykällä kuvata koulussa/tunnilla?</a:t>
            </a:r>
          </a:p>
        </p:txBody>
      </p:sp>
    </p:spTree>
    <p:extLst>
      <p:ext uri="{BB962C8B-B14F-4D97-AF65-F5344CB8AC3E}">
        <p14:creationId xmlns:p14="http://schemas.microsoft.com/office/powerpoint/2010/main" val="1906226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2895600" y="692150"/>
            <a:ext cx="7772400" cy="1143000"/>
          </a:xfrm>
        </p:spPr>
        <p:txBody>
          <a:bodyPr vert="horz" lIns="91440" tIns="45720" rIns="91440" bIns="45720" rtlCol="0" anchor="t" anchorCtr="0">
            <a:noAutofit/>
          </a:bodyPr>
          <a:lstStyle/>
          <a:p>
            <a:pPr eaLnBrk="1" hangingPunct="1">
              <a:defRPr/>
            </a:pPr>
            <a:r>
              <a:rPr lang="fi-FI" sz="4000" dirty="0">
                <a:effectLst>
                  <a:outerShdw blurRad="38100" dist="38100" dir="2700000" algn="tl">
                    <a:srgbClr val="000000"/>
                  </a:outerShdw>
                </a:effectLst>
              </a:rPr>
              <a:t> </a:t>
            </a:r>
          </a:p>
        </p:txBody>
      </p:sp>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solidFill>
                <a:srgbClr val="FFFFFF"/>
              </a:solidFill>
              <a:latin typeface="Arial" charset="0"/>
            </a:endParaRPr>
          </a:p>
        </p:txBody>
      </p:sp>
      <p:sp>
        <p:nvSpPr>
          <p:cNvPr id="7" name="Tekstin paikkamerkki 2"/>
          <p:cNvSpPr txBox="1">
            <a:spLocks/>
          </p:cNvSpPr>
          <p:nvPr/>
        </p:nvSpPr>
        <p:spPr>
          <a:xfrm>
            <a:off x="1753849" y="1319134"/>
            <a:ext cx="8590623" cy="5134202"/>
          </a:xfrm>
          <a:prstGeom prst="rect">
            <a:avLst/>
          </a:prstGeom>
        </p:spPr>
        <p:txBody>
          <a:bodyPr/>
          <a:lstStyle/>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5a. Pitääkö luistelutunnilla käyttää kypärää? Pitääkö opettajan käyttää kypärää? Jos koululla ei ole kypäriä jääurheiluun, kuka on vastuussa jos oppilas kaatuu luistimilla ja lyö päänsä?</a:t>
            </a:r>
          </a:p>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 </a:t>
            </a:r>
            <a:endParaRPr lang="fi-FI" sz="3200" dirty="0"/>
          </a:p>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5b. Pitääkö salibandyä pelattaessa käyttää suojalaseja?</a:t>
            </a:r>
          </a:p>
          <a:p>
            <a:pPr marL="342900" indent="-34290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2033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orakulmio 2"/>
          <p:cNvSpPr>
            <a:spLocks noChangeArrowheads="1"/>
          </p:cNvSpPr>
          <p:nvPr/>
        </p:nvSpPr>
        <p:spPr bwMode="auto">
          <a:xfrm>
            <a:off x="5808663" y="5732463"/>
            <a:ext cx="4572000" cy="369332"/>
          </a:xfrm>
          <a:prstGeom prst="rect">
            <a:avLst/>
          </a:prstGeom>
          <a:noFill/>
          <a:ln w="9525">
            <a:noFill/>
            <a:miter lim="800000"/>
            <a:headEnd/>
            <a:tailEnd/>
          </a:ln>
        </p:spPr>
        <p:txBody>
          <a:bodyPr>
            <a:spAutoFit/>
          </a:bodyPr>
          <a:lstStyle/>
          <a:p>
            <a:pPr fontAlgn="base">
              <a:spcBef>
                <a:spcPct val="0"/>
              </a:spcBef>
              <a:spcAft>
                <a:spcPct val="0"/>
              </a:spcAft>
            </a:pPr>
            <a:endParaRPr lang="fi-FI" dirty="0">
              <a:latin typeface="Arial" charset="0"/>
            </a:endParaRPr>
          </a:p>
        </p:txBody>
      </p:sp>
      <p:sp>
        <p:nvSpPr>
          <p:cNvPr id="7" name="Tekstin paikkamerkki 2"/>
          <p:cNvSpPr txBox="1">
            <a:spLocks/>
          </p:cNvSpPr>
          <p:nvPr/>
        </p:nvSpPr>
        <p:spPr>
          <a:xfrm>
            <a:off x="1790040" y="329715"/>
            <a:ext cx="8590623" cy="5976664"/>
          </a:xfrm>
          <a:prstGeom prst="rect">
            <a:avLst/>
          </a:prstGeom>
        </p:spPr>
        <p:txBody>
          <a:bodyPr/>
          <a:lstStyle/>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6a. Päivän viimeinen tunti pitää yleensä päättää aikaisemmin, jotta oppilaat ehtivät koulukuljetuksiin. Osa oppilaista pääsee siis lähtemään aikaisemmin kotiin esimerkiksi polkupyörällä, ja näin ollen kouluaikaa on vielä jäljellä. Jos sattuu onnettomuus tänä aikana, kuka on vastuussa?</a:t>
            </a:r>
          </a:p>
          <a:p>
            <a:pPr marL="342900" indent="-34290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a:p>
            <a:pPr marL="342900" indent="-34290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6b. Pitääkö oppilaiden lähteä kotimatkalle koulun kautta, vaikka tunti päättyisi muualla (esimerkiksi kilometrin päässä yleisurheilukentällä)?</a:t>
            </a:r>
          </a:p>
        </p:txBody>
      </p:sp>
    </p:spTree>
    <p:extLst>
      <p:ext uri="{BB962C8B-B14F-4D97-AF65-F5344CB8AC3E}">
        <p14:creationId xmlns:p14="http://schemas.microsoft.com/office/powerpoint/2010/main" val="4040372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155" y="1244390"/>
            <a:ext cx="9049432" cy="4721292"/>
          </a:xfrm>
          <a:prstGeom prst="rect">
            <a:avLst/>
          </a:prstGeom>
        </p:spPr>
        <p:txBody>
          <a:bodyPr wrap="square">
            <a:spAutoFit/>
          </a:bodyPr>
          <a:lstStyle/>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7. Jos opettaja kuljettaa oppilaita omalla autolla esim. turnaukseen ja matkalla sattuu liikennetapaturma, kuka on vastuussa / korvausvelvollinen? Voiko opettaja viedä oppilaan omalla autollaan sairaalaan?</a:t>
            </a:r>
          </a:p>
          <a:p>
            <a:pPr marL="514350" indent="-514350" eaLnBrk="0" fontAlgn="base" hangingPunct="0">
              <a:spcBef>
                <a:spcPct val="20000"/>
              </a:spcBef>
              <a:spcAft>
                <a:spcPct val="0"/>
              </a:spcAft>
              <a:buClr>
                <a:srgbClr val="CCCCFF"/>
              </a:buClr>
              <a:buSzPct val="90000"/>
            </a:pPr>
            <a:endParaRPr lang="fi-FI" sz="3200" dirty="0">
              <a:latin typeface="Calibri" panose="020F0502020204030204" pitchFamily="34" charset="0"/>
              <a:cs typeface="Calibri" panose="020F0502020204030204" pitchFamily="34" charset="0"/>
            </a:endParaRPr>
          </a:p>
          <a:p>
            <a:pPr marL="514350" indent="-514350" eaLnBrk="0" fontAlgn="base" hangingPunct="0">
              <a:spcBef>
                <a:spcPct val="20000"/>
              </a:spcBef>
              <a:spcAft>
                <a:spcPct val="0"/>
              </a:spcAft>
              <a:buClr>
                <a:srgbClr val="CCCCFF"/>
              </a:buClr>
              <a:buSzPct val="90000"/>
            </a:pPr>
            <a:r>
              <a:rPr lang="fi-FI" sz="3200" dirty="0">
                <a:latin typeface="Calibri" panose="020F0502020204030204" pitchFamily="34" charset="0"/>
                <a:cs typeface="Calibri" panose="020F0502020204030204" pitchFamily="34" charset="0"/>
              </a:rPr>
              <a:t>8. Voiko oppilasta kieltää liikkumasta sukat jalassa liikuntatunnilla? Voidaanko korujen ja lävistysten käyttö kieltää liikuntatunneilla? </a:t>
            </a:r>
          </a:p>
        </p:txBody>
      </p:sp>
    </p:spTree>
    <p:extLst>
      <p:ext uri="{BB962C8B-B14F-4D97-AF65-F5344CB8AC3E}">
        <p14:creationId xmlns:p14="http://schemas.microsoft.com/office/powerpoint/2010/main" val="2020520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9253" y="1454046"/>
            <a:ext cx="9183120" cy="4377128"/>
          </a:xfrm>
        </p:spPr>
        <p:txBody>
          <a:bodyPr/>
          <a:lstStyle/>
          <a:p>
            <a:pPr marL="0" indent="0">
              <a:buNone/>
            </a:pPr>
            <a:r>
              <a:rPr lang="fi-FI" sz="3200" dirty="0">
                <a:latin typeface="Calibri" panose="020F0502020204030204" pitchFamily="34" charset="0"/>
                <a:cs typeface="Calibri" panose="020F0502020204030204" pitchFamily="34" charset="0"/>
              </a:rPr>
              <a:t>9a. Voiko oppilaita viedä liikuntatunnilla pulkkamäkeen ja minkälaisia vastuu/turvallisuus asioita opettajan on huomioitava? </a:t>
            </a: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9b. Kuka/ketkä vastaavat liikuntapaikkojen ja -tilojen turvallisuudesta yleensä?</a:t>
            </a:r>
          </a:p>
          <a:p>
            <a:endParaRPr lang="fi-FI" sz="3200" dirty="0"/>
          </a:p>
        </p:txBody>
      </p:sp>
    </p:spTree>
    <p:extLst>
      <p:ext uri="{BB962C8B-B14F-4D97-AF65-F5344CB8AC3E}">
        <p14:creationId xmlns:p14="http://schemas.microsoft.com/office/powerpoint/2010/main" val="3607318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9193" y="1421328"/>
            <a:ext cx="10058400" cy="5688632"/>
          </a:xfrm>
        </p:spPr>
        <p:txBody>
          <a:bodyPr/>
          <a:lstStyle/>
          <a:p>
            <a:pPr marL="0" indent="0">
              <a:buNone/>
            </a:pPr>
            <a:r>
              <a:rPr lang="fi-FI" sz="3200" dirty="0">
                <a:latin typeface="Calibri" panose="020F0502020204030204" pitchFamily="34" charset="0"/>
                <a:cs typeface="Calibri" panose="020F0502020204030204" pitchFamily="34" charset="0"/>
              </a:rPr>
              <a:t>10a. Erästä oppilasta on kiusattu koulumatkalla, siten että toiset oppilaat ovat heitelleet hänen reppuaan ojaan. Kuka/ketkä ovat vastuussa kiusaamisen selvittelystä?</a:t>
            </a:r>
          </a:p>
          <a:p>
            <a:pPr marL="0" indent="0">
              <a:buNone/>
            </a:pPr>
            <a:endParaRPr lang="fi-FI" sz="3200" dirty="0">
              <a:latin typeface="Calibri" panose="020F0502020204030204" pitchFamily="34" charset="0"/>
              <a:cs typeface="Calibri" panose="020F0502020204030204" pitchFamily="34" charset="0"/>
            </a:endParaRPr>
          </a:p>
          <a:p>
            <a:pPr marL="0" indent="0">
              <a:buNone/>
            </a:pPr>
            <a:r>
              <a:rPr lang="fi-FI" sz="3200" dirty="0">
                <a:latin typeface="Calibri" panose="020F0502020204030204" pitchFamily="34" charset="0"/>
                <a:cs typeface="Calibri" panose="020F0502020204030204" pitchFamily="34" charset="0"/>
              </a:rPr>
              <a:t>10b. Luokan oppilaat viestittelevät illalla WhatsAppissa ja yhtä oppilasta aletaan nimitellä, niin että hän pahoittaa mielensä ja kokee tulleensa kiusatuksi. Kenen on selvitys vastuu?</a:t>
            </a:r>
          </a:p>
        </p:txBody>
      </p:sp>
    </p:spTree>
    <p:extLst>
      <p:ext uri="{BB962C8B-B14F-4D97-AF65-F5344CB8AC3E}">
        <p14:creationId xmlns:p14="http://schemas.microsoft.com/office/powerpoint/2010/main" val="2789638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58692</TotalTime>
  <Words>2283</Words>
  <Application>Microsoft Office PowerPoint</Application>
  <PresentationFormat>Laajakuva</PresentationFormat>
  <Paragraphs>194</Paragraphs>
  <Slides>21</Slides>
  <Notes>12</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21</vt:i4>
      </vt:variant>
    </vt:vector>
  </HeadingPairs>
  <TitlesOfParts>
    <vt:vector size="29" baseType="lpstr">
      <vt:lpstr>Aleo</vt:lpstr>
      <vt:lpstr>Arial</vt:lpstr>
      <vt:lpstr>calibri</vt:lpstr>
      <vt:lpstr>calibri</vt:lpstr>
      <vt:lpstr>Lato</vt:lpstr>
      <vt:lpstr>Lato Black</vt:lpstr>
      <vt:lpstr>Wingdings</vt:lpstr>
      <vt:lpstr>jyo</vt:lpstr>
      <vt:lpstr> Turvallisuus ja vastuut POMM-liikunta </vt:lpstr>
      <vt:lpstr>Turvallisuus koulussa</vt:lpstr>
      <vt:lpstr> </vt:lpstr>
      <vt:lpstr> </vt:lpstr>
      <vt:lpstr> </vt:lpstr>
      <vt:lpstr>PowerPoint-esitys</vt:lpstr>
      <vt:lpstr>PowerPoint-esitys</vt:lpstr>
      <vt:lpstr>PowerPoint-esitys</vt:lpstr>
      <vt:lpstr>PowerPoint-esitys</vt:lpstr>
      <vt:lpstr>PowerPoint-esitys</vt:lpstr>
      <vt:lpstr>PowerPoint-esitys</vt:lpstr>
      <vt:lpstr> Yleisiä periaatteita opettajan vastuusta</vt:lpstr>
      <vt:lpstr>PowerPoint-esitys</vt:lpstr>
      <vt:lpstr>Liikuntatilan turvallisuus: </vt:lpstr>
      <vt:lpstr>Ristiriitatilanne oppilaan kanssa: </vt:lpstr>
      <vt:lpstr>Salassapitovastuu</vt:lpstr>
      <vt:lpstr>Miten opettajan vastuuseen tulisi suhtautua?  Täydellistä turvallisuutta ei ole… </vt:lpstr>
      <vt:lpstr>Opettajan ammattietiikka:</vt:lpstr>
      <vt:lpstr>Yhdenvertaisuus</vt:lpstr>
      <vt:lpstr>Yhdenvertaisuus ja liikunta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Turvallisuus ja vastuut POMM-liikunta</dc:title>
  <dc:creator>Kääpä, Mari</dc:creator>
  <cp:lastModifiedBy>Kääpä, Mari</cp:lastModifiedBy>
  <cp:revision>12</cp:revision>
  <dcterms:created xsi:type="dcterms:W3CDTF">2021-09-29T14:27:23Z</dcterms:created>
  <dcterms:modified xsi:type="dcterms:W3CDTF">2021-12-13T11:13:04Z</dcterms:modified>
</cp:coreProperties>
</file>