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>
      <p:cViewPr varScale="1">
        <p:scale>
          <a:sx n="67" d="100"/>
          <a:sy n="67" d="100"/>
        </p:scale>
        <p:origin x="56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3F0EB-A7E4-4415-B19D-561968FEAE00}" type="datetimeFigureOut">
              <a:rPr lang="fi-FI" smtClean="0"/>
              <a:t>22.2.2023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97D8B-4F28-400A-8E1E-1AF50B70A03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419421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3F0EB-A7E4-4415-B19D-561968FEAE00}" type="datetimeFigureOut">
              <a:rPr lang="fi-FI" smtClean="0"/>
              <a:t>22.2.2023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97D8B-4F28-400A-8E1E-1AF50B70A03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81810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3F0EB-A7E4-4415-B19D-561968FEAE00}" type="datetimeFigureOut">
              <a:rPr lang="fi-FI" smtClean="0"/>
              <a:t>22.2.2023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97D8B-4F28-400A-8E1E-1AF50B70A03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875743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3F0EB-A7E4-4415-B19D-561968FEAE00}" type="datetimeFigureOut">
              <a:rPr lang="fi-FI" smtClean="0"/>
              <a:t>22.2.2023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97D8B-4F28-400A-8E1E-1AF50B70A03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08478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3F0EB-A7E4-4415-B19D-561968FEAE00}" type="datetimeFigureOut">
              <a:rPr lang="fi-FI" smtClean="0"/>
              <a:t>22.2.2023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97D8B-4F28-400A-8E1E-1AF50B70A03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957514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3F0EB-A7E4-4415-B19D-561968FEAE00}" type="datetimeFigureOut">
              <a:rPr lang="fi-FI" smtClean="0"/>
              <a:t>22.2.2023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97D8B-4F28-400A-8E1E-1AF50B70A03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417727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3F0EB-A7E4-4415-B19D-561968FEAE00}" type="datetimeFigureOut">
              <a:rPr lang="fi-FI" smtClean="0"/>
              <a:t>22.2.2023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97D8B-4F28-400A-8E1E-1AF50B70A03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55727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3F0EB-A7E4-4415-B19D-561968FEAE00}" type="datetimeFigureOut">
              <a:rPr lang="fi-FI" smtClean="0"/>
              <a:t>22.2.2023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97D8B-4F28-400A-8E1E-1AF50B70A03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38516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3F0EB-A7E4-4415-B19D-561968FEAE00}" type="datetimeFigureOut">
              <a:rPr lang="fi-FI" smtClean="0"/>
              <a:t>22.2.2023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97D8B-4F28-400A-8E1E-1AF50B70A03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583339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3F0EB-A7E4-4415-B19D-561968FEAE00}" type="datetimeFigureOut">
              <a:rPr lang="fi-FI" smtClean="0"/>
              <a:t>22.2.2023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97D8B-4F28-400A-8E1E-1AF50B70A03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764308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3F0EB-A7E4-4415-B19D-561968FEAE00}" type="datetimeFigureOut">
              <a:rPr lang="fi-FI" smtClean="0"/>
              <a:t>22.2.2023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97D8B-4F28-400A-8E1E-1AF50B70A03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10734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F3F0EB-A7E4-4415-B19D-561968FEAE00}" type="datetimeFigureOut">
              <a:rPr lang="fi-FI" smtClean="0"/>
              <a:t>22.2.2023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897D8B-4F28-400A-8E1E-1AF50B70A03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92278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       </a:t>
            </a:r>
            <a:r>
              <a:rPr lang="fi-FI" b="1" u="sng" dirty="0"/>
              <a:t>Mistä talouskasvu syntyy? </a:t>
            </a:r>
            <a:r>
              <a:rPr lang="fi-FI" dirty="0"/>
              <a:t>S. </a:t>
            </a:r>
            <a:r>
              <a:rPr lang="fi-FI"/>
              <a:t>17-21</a:t>
            </a:r>
            <a:endParaRPr lang="fi-FI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38200" y="1477108"/>
            <a:ext cx="10515600" cy="4699855"/>
          </a:xfrm>
        </p:spPr>
        <p:txBody>
          <a:bodyPr>
            <a:normAutofit fontScale="92500"/>
          </a:bodyPr>
          <a:lstStyle/>
          <a:p>
            <a:r>
              <a:rPr lang="fi-FI" dirty="0"/>
              <a:t>Talouskasvu = tavaroita ja palveluita tehdään enemmän kuin aikaisemmin (yleensä verrataan edelliseen vuoteen) = bruttokansantuote (BKT) kasvaa</a:t>
            </a:r>
          </a:p>
          <a:p>
            <a:r>
              <a:rPr lang="fi-FI" dirty="0"/>
              <a:t>Taloutta voidaan kasvattaa:</a:t>
            </a:r>
          </a:p>
          <a:p>
            <a:pPr marL="0" indent="0">
              <a:buNone/>
            </a:pPr>
            <a:r>
              <a:rPr lang="fi-FI" dirty="0"/>
              <a:t>   a) lisäämällä työtunteja</a:t>
            </a:r>
          </a:p>
          <a:p>
            <a:pPr marL="0" indent="0">
              <a:buNone/>
            </a:pPr>
            <a:r>
              <a:rPr lang="fi-FI" dirty="0"/>
              <a:t>       - väestönkasvu lisää talouskasvua (kysyntä ja siten tarjonta </a:t>
            </a:r>
          </a:p>
          <a:p>
            <a:pPr marL="0" indent="0">
              <a:buNone/>
            </a:pPr>
            <a:r>
              <a:rPr lang="fi-FI" dirty="0"/>
              <a:t>          kasvavat)</a:t>
            </a:r>
          </a:p>
          <a:p>
            <a:pPr marL="0" indent="0">
              <a:buNone/>
            </a:pPr>
            <a:r>
              <a:rPr lang="fi-FI" dirty="0"/>
              <a:t>       - tämä tosin ei ole kovin tehokas keino lisätä talouskasvua</a:t>
            </a:r>
          </a:p>
          <a:p>
            <a:pPr marL="0" indent="0">
              <a:buNone/>
            </a:pPr>
            <a:r>
              <a:rPr lang="fi-FI" dirty="0"/>
              <a:t>  b) investoimalla (=sijoitus, jolla pyritään lisäämään tai tehostamaan </a:t>
            </a:r>
          </a:p>
          <a:p>
            <a:pPr marL="0" indent="0">
              <a:buNone/>
            </a:pPr>
            <a:r>
              <a:rPr lang="fi-FI" dirty="0"/>
              <a:t>       tuotantoa)</a:t>
            </a:r>
          </a:p>
          <a:p>
            <a:pPr marL="0" indent="0">
              <a:buNone/>
            </a:pPr>
            <a:r>
              <a:rPr lang="fi-FI" dirty="0"/>
              <a:t>       - rakennetaan esim. uusi tehdas tai tuotantolinja</a:t>
            </a:r>
          </a:p>
        </p:txBody>
      </p:sp>
    </p:spTree>
    <p:extLst>
      <p:ext uri="{BB962C8B-B14F-4D97-AF65-F5344CB8AC3E}">
        <p14:creationId xmlns:p14="http://schemas.microsoft.com/office/powerpoint/2010/main" val="3457819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5124"/>
            <a:ext cx="10515600" cy="634047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i-FI" dirty="0"/>
              <a:t>  c) parantamalla tuottavuutta</a:t>
            </a:r>
          </a:p>
          <a:p>
            <a:pPr marL="0" indent="0">
              <a:buNone/>
            </a:pPr>
            <a:r>
              <a:rPr lang="fi-FI" dirty="0"/>
              <a:t>      - tuotos/panos-suhde mitataan sillä, kuinka paljon hyödykkeitä yksi</a:t>
            </a:r>
          </a:p>
          <a:p>
            <a:pPr marL="0" indent="0">
              <a:buNone/>
            </a:pPr>
            <a:r>
              <a:rPr lang="fi-FI" dirty="0"/>
              <a:t>        työntekijä kykenee valmistamaan </a:t>
            </a:r>
            <a:r>
              <a:rPr lang="fi-FI" dirty="0" err="1"/>
              <a:t>tietyssä</a:t>
            </a:r>
            <a:r>
              <a:rPr lang="fi-FI" dirty="0"/>
              <a:t> aikayksikössä (esim. </a:t>
            </a:r>
          </a:p>
          <a:p>
            <a:pPr marL="0" indent="0">
              <a:buNone/>
            </a:pPr>
            <a:r>
              <a:rPr lang="fi-FI" dirty="0"/>
              <a:t>        vuodessa)</a:t>
            </a:r>
          </a:p>
          <a:p>
            <a:pPr marL="0" indent="0">
              <a:buNone/>
            </a:pPr>
            <a:r>
              <a:rPr lang="fi-FI" dirty="0"/>
              <a:t>     - tuottavuus paranee, jos samoilla resurssilla tehdään enemmän kuin</a:t>
            </a:r>
          </a:p>
          <a:p>
            <a:pPr marL="0" indent="0">
              <a:buNone/>
            </a:pPr>
            <a:r>
              <a:rPr lang="fi-FI" dirty="0"/>
              <a:t>       aikaisemmin tai vähemmillä resursseilla saadaan aikaan entinen </a:t>
            </a:r>
          </a:p>
          <a:p>
            <a:pPr marL="0" indent="0">
              <a:buNone/>
            </a:pPr>
            <a:r>
              <a:rPr lang="fi-FI" dirty="0"/>
              <a:t>       määrä hyödykkeitä</a:t>
            </a:r>
          </a:p>
          <a:p>
            <a:pPr marL="0" indent="0">
              <a:buNone/>
            </a:pPr>
            <a:r>
              <a:rPr lang="fi-FI" dirty="0"/>
              <a:t>    - keinoja nostaa tuottavuutta: </a:t>
            </a:r>
          </a:p>
          <a:p>
            <a:pPr marL="0" indent="0">
              <a:buNone/>
            </a:pPr>
            <a:r>
              <a:rPr lang="fi-FI" dirty="0"/>
              <a:t>          - otetaan käyttöön tehokkaampia koneita (tietotekniikan </a:t>
            </a:r>
          </a:p>
          <a:p>
            <a:pPr marL="0" indent="0">
              <a:buNone/>
            </a:pPr>
            <a:r>
              <a:rPr lang="fi-FI" dirty="0"/>
              <a:t>             hyödyntäminen jne.)</a:t>
            </a:r>
          </a:p>
          <a:p>
            <a:pPr marL="0" indent="0">
              <a:buNone/>
            </a:pPr>
            <a:r>
              <a:rPr lang="fi-FI" dirty="0"/>
              <a:t>          - koulutetaan työntekijöitä</a:t>
            </a:r>
          </a:p>
          <a:p>
            <a:pPr marL="0" indent="0">
              <a:buNone/>
            </a:pPr>
            <a:r>
              <a:rPr lang="fi-FI" dirty="0"/>
              <a:t>          </a:t>
            </a:r>
            <a:r>
              <a:rPr lang="fi-FI"/>
              <a:t>- tuotetaan </a:t>
            </a:r>
            <a:r>
              <a:rPr lang="fi-FI" dirty="0"/>
              <a:t>tuotteet suuremmissa erissä</a:t>
            </a:r>
          </a:p>
          <a:p>
            <a:pPr marL="0" indent="0">
              <a:buNone/>
            </a:pPr>
            <a:r>
              <a:rPr lang="fi-FI" dirty="0"/>
              <a:t>          - organisoidaan työ uudella, tehokkaammalla tavalla</a:t>
            </a:r>
          </a:p>
          <a:p>
            <a:pPr marL="0" indent="0">
              <a:buNone/>
            </a:pPr>
            <a:r>
              <a:rPr lang="fi-FI" dirty="0"/>
              <a:t>          - motivoidaan työntekijöitä (palkkaus, johtaminen, työolot yms.)</a:t>
            </a:r>
          </a:p>
          <a:p>
            <a:pPr marL="0" indent="0">
              <a:buNone/>
            </a:pPr>
            <a:r>
              <a:rPr lang="fi-FI" dirty="0">
                <a:solidFill>
                  <a:srgbClr val="FF0000"/>
                </a:solidFill>
              </a:rPr>
              <a:t>Länsimaiden nykyinen elintaso perustuu teollistumisesta (1800-luku) alkaneeseen voimakkaaseen tuottavuuden kasvuun.</a:t>
            </a:r>
          </a:p>
        </p:txBody>
      </p:sp>
    </p:spTree>
    <p:extLst>
      <p:ext uri="{BB962C8B-B14F-4D97-AF65-F5344CB8AC3E}">
        <p14:creationId xmlns:p14="http://schemas.microsoft.com/office/powerpoint/2010/main" val="483665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198</Words>
  <Application>Microsoft Office PowerPoint</Application>
  <PresentationFormat>Laajakuva</PresentationFormat>
  <Paragraphs>25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       Mistä talouskasvu syntyy? S. 17-21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Mistä talouskasvu syntyy? S. 16-23</dc:title>
  <dc:creator>Minna</dc:creator>
  <cp:lastModifiedBy>Kaartinen Minna</cp:lastModifiedBy>
  <cp:revision>11</cp:revision>
  <dcterms:created xsi:type="dcterms:W3CDTF">2020-04-14T15:29:52Z</dcterms:created>
  <dcterms:modified xsi:type="dcterms:W3CDTF">2023-02-22T18:53:15Z</dcterms:modified>
</cp:coreProperties>
</file>