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975544-748A-40FB-AA85-08985F1E63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Mistä tunnistaa sijamuodot?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FFDAAB3-481F-41E6-A160-E6F5AEE9B1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9792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2EE3DC-6543-4355-A17F-F65093227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Sijamuodot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F17173-13A4-4194-820F-4352EF9E4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Sijamuoto voi olla haastava tunnistaa, koska yksi artikkelin muoto voi esiintyä useamman sijamuodon kanssa</a:t>
            </a:r>
          </a:p>
          <a:p>
            <a:pPr lvl="1"/>
            <a:r>
              <a:rPr lang="fi-FI" b="1" dirty="0" err="1"/>
              <a:t>Der</a:t>
            </a:r>
            <a:r>
              <a:rPr lang="fi-FI" b="1" dirty="0"/>
              <a:t> </a:t>
            </a:r>
            <a:r>
              <a:rPr lang="fi-FI" dirty="0"/>
              <a:t>voi olla perusmuodon maskuliini (</a:t>
            </a:r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Hund</a:t>
            </a:r>
            <a:r>
              <a:rPr lang="fi-FI" dirty="0"/>
              <a:t>, </a:t>
            </a:r>
            <a:r>
              <a:rPr lang="fi-FI" dirty="0" err="1"/>
              <a:t>der</a:t>
            </a:r>
            <a:r>
              <a:rPr lang="fi-FI" dirty="0"/>
              <a:t> Mann), datiivin feminiini (</a:t>
            </a:r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Frau</a:t>
            </a:r>
            <a:r>
              <a:rPr lang="fi-FI" dirty="0"/>
              <a:t>, </a:t>
            </a:r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Krankenpflegerin</a:t>
            </a:r>
            <a:r>
              <a:rPr lang="fi-FI" dirty="0"/>
              <a:t>= naiselle, sairaanhoitajalle) tai genetiivin feminiini tai monikko (</a:t>
            </a:r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Frau</a:t>
            </a:r>
            <a:r>
              <a:rPr lang="fi-FI" dirty="0"/>
              <a:t>, </a:t>
            </a:r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Kinder</a:t>
            </a:r>
            <a:r>
              <a:rPr lang="fi-FI" dirty="0"/>
              <a:t> = naisen, lasten)</a:t>
            </a:r>
          </a:p>
          <a:p>
            <a:pPr lvl="1"/>
            <a:r>
              <a:rPr lang="fi-FI" b="1" dirty="0" err="1"/>
              <a:t>Den</a:t>
            </a:r>
            <a:r>
              <a:rPr lang="fi-FI" b="1" dirty="0"/>
              <a:t> </a:t>
            </a:r>
            <a:r>
              <a:rPr lang="fi-FI" dirty="0"/>
              <a:t>voi olla akkusatiivin maskuliini (</a:t>
            </a: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Hund</a:t>
            </a:r>
            <a:r>
              <a:rPr lang="fi-FI" dirty="0"/>
              <a:t>, </a:t>
            </a:r>
            <a:r>
              <a:rPr lang="fi-FI" dirty="0" err="1"/>
              <a:t>den</a:t>
            </a:r>
            <a:r>
              <a:rPr lang="fi-FI" dirty="0"/>
              <a:t> Mann= koiraa, miestä) tai datiivin monikko (</a:t>
            </a: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Kindern</a:t>
            </a:r>
            <a:r>
              <a:rPr lang="fi-FI" dirty="0"/>
              <a:t> = lapsille)</a:t>
            </a:r>
          </a:p>
          <a:p>
            <a:pPr lvl="1"/>
            <a:endParaRPr lang="fi-FI" b="1" dirty="0"/>
          </a:p>
          <a:p>
            <a:r>
              <a:rPr lang="fi-FI" dirty="0"/>
              <a:t>Oma lukunsa ovat esim. omistuspronominit, jotka saavat sijamuotopäätteen</a:t>
            </a:r>
          </a:p>
          <a:p>
            <a:pPr lvl="1"/>
            <a:r>
              <a:rPr lang="fi-FI" b="1" dirty="0"/>
              <a:t>Sein</a:t>
            </a:r>
            <a:r>
              <a:rPr lang="fi-FI" dirty="0">
                <a:solidFill>
                  <a:srgbClr val="FF0000"/>
                </a:solidFill>
              </a:rPr>
              <a:t>en</a:t>
            </a:r>
            <a:r>
              <a:rPr lang="fi-FI" dirty="0"/>
              <a:t> </a:t>
            </a:r>
            <a:r>
              <a:rPr lang="fi-FI" dirty="0" err="1"/>
              <a:t>Opa</a:t>
            </a:r>
            <a:r>
              <a:rPr lang="fi-FI" dirty="0"/>
              <a:t> (akkusatiivi, maskuliini), </a:t>
            </a:r>
            <a:r>
              <a:rPr lang="fi-FI" b="1" dirty="0"/>
              <a:t>sein</a:t>
            </a:r>
            <a:r>
              <a:rPr lang="fi-FI" dirty="0">
                <a:solidFill>
                  <a:srgbClr val="FF0000"/>
                </a:solidFill>
              </a:rPr>
              <a:t>en</a:t>
            </a:r>
            <a:r>
              <a:rPr lang="fi-FI" dirty="0"/>
              <a:t> </a:t>
            </a:r>
            <a:r>
              <a:rPr lang="fi-FI" dirty="0" err="1"/>
              <a:t>Kindern</a:t>
            </a:r>
            <a:r>
              <a:rPr lang="fi-FI" dirty="0"/>
              <a:t> (datiivi, monikko)</a:t>
            </a:r>
          </a:p>
          <a:p>
            <a:pPr lvl="1"/>
            <a:r>
              <a:rPr lang="fi-FI" dirty="0"/>
              <a:t>Sama pääte, mutta eri sijamuoto</a:t>
            </a:r>
          </a:p>
        </p:txBody>
      </p:sp>
    </p:spTree>
    <p:extLst>
      <p:ext uri="{BB962C8B-B14F-4D97-AF65-F5344CB8AC3E}">
        <p14:creationId xmlns:p14="http://schemas.microsoft.com/office/powerpoint/2010/main" val="328564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0F3450-04F2-4F78-9C0E-498D008C1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Kuinkas tästä selvitään?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B46AD8-25C6-441A-9AA0-EFFF5FBE9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Tärkeää on ymmärtää lause suomeksi!!</a:t>
            </a:r>
          </a:p>
          <a:p>
            <a:pPr lvl="1"/>
            <a:r>
              <a:rPr lang="fi-FI" dirty="0"/>
              <a:t>Kun tietää, mitä lause tarkoittaa suomeksi, on sieltä usein helppo poimia eri sijamuodoissa olevat ilmaukset</a:t>
            </a:r>
          </a:p>
          <a:p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gebe</a:t>
            </a:r>
            <a:r>
              <a:rPr lang="fi-FI" dirty="0"/>
              <a:t> </a:t>
            </a:r>
            <a:r>
              <a:rPr lang="fi-FI" dirty="0" err="1">
                <a:solidFill>
                  <a:srgbClr val="FF0000"/>
                </a:solidFill>
              </a:rPr>
              <a:t>den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Kindern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highlight>
                  <a:srgbClr val="FFFF00"/>
                </a:highlight>
              </a:rPr>
              <a:t>den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 err="1">
                <a:highlight>
                  <a:srgbClr val="FFFF00"/>
                </a:highlight>
              </a:rPr>
              <a:t>Schlüssel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Tässä lauseessa on kaksi kertaa artikkeli </a:t>
            </a:r>
            <a:r>
              <a:rPr lang="fi-FI" b="1" dirty="0" err="1"/>
              <a:t>den</a:t>
            </a:r>
            <a:r>
              <a:rPr lang="fi-FI" b="1" dirty="0"/>
              <a:t>, </a:t>
            </a:r>
            <a:r>
              <a:rPr lang="fi-FI" dirty="0"/>
              <a:t>mutta eri sijamuodoissa</a:t>
            </a:r>
          </a:p>
          <a:p>
            <a:r>
              <a:rPr lang="fi-FI" dirty="0"/>
              <a:t>Mietitään lause suomeksi:</a:t>
            </a:r>
          </a:p>
          <a:p>
            <a:pPr lvl="1"/>
            <a:r>
              <a:rPr lang="fi-FI" dirty="0"/>
              <a:t>Minä annan </a:t>
            </a:r>
            <a:r>
              <a:rPr lang="fi-FI" dirty="0">
                <a:solidFill>
                  <a:srgbClr val="FF0000"/>
                </a:solidFill>
              </a:rPr>
              <a:t>lapsille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avaimen</a:t>
            </a:r>
            <a:r>
              <a:rPr lang="fi-FI" dirty="0"/>
              <a:t>.</a:t>
            </a:r>
          </a:p>
          <a:p>
            <a:pPr lvl="1"/>
            <a:r>
              <a:rPr lang="fi-FI" dirty="0">
                <a:solidFill>
                  <a:srgbClr val="FF0000"/>
                </a:solidFill>
              </a:rPr>
              <a:t>Lapsille</a:t>
            </a:r>
            <a:r>
              <a:rPr lang="fi-FI" dirty="0"/>
              <a:t> vastaa kysymykseen </a:t>
            </a:r>
            <a:r>
              <a:rPr lang="fi-FI" b="1" dirty="0"/>
              <a:t>kenelle/mille</a:t>
            </a:r>
            <a:r>
              <a:rPr lang="fi-FI" dirty="0"/>
              <a:t>, joten kyseessä on oltava datiivi, koska siihen kysymykseenhän datiivi vastaa</a:t>
            </a:r>
          </a:p>
          <a:p>
            <a:pPr lvl="1"/>
            <a:r>
              <a:rPr lang="fi-FI" dirty="0">
                <a:highlight>
                  <a:srgbClr val="FFFF00"/>
                </a:highlight>
              </a:rPr>
              <a:t>Avain</a:t>
            </a:r>
            <a:r>
              <a:rPr lang="fi-FI" dirty="0"/>
              <a:t> on kohde, joka annetaan, joten sen täytyy olla akkusatiivissa</a:t>
            </a:r>
          </a:p>
        </p:txBody>
      </p:sp>
    </p:spTree>
    <p:extLst>
      <p:ext uri="{BB962C8B-B14F-4D97-AF65-F5344CB8AC3E}">
        <p14:creationId xmlns:p14="http://schemas.microsoft.com/office/powerpoint/2010/main" val="411036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B24F33-367D-4B3E-86AE-56603C73E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Sijamuodot ja adjektiivin taivutus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5C900E-00D5-4778-97C8-9DD3BB64C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Sijamuoto on tärkeä tietää, jotta osaa taivuttaa adjektiivia oikein</a:t>
            </a:r>
          </a:p>
          <a:p>
            <a:r>
              <a:rPr lang="fi-FI" dirty="0" err="1">
                <a:solidFill>
                  <a:srgbClr val="FF0000"/>
                </a:solidFill>
              </a:rPr>
              <a:t>Der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alte</a:t>
            </a:r>
            <a:r>
              <a:rPr lang="fi-FI" dirty="0">
                <a:solidFill>
                  <a:srgbClr val="FF0000"/>
                </a:solidFill>
              </a:rPr>
              <a:t> Mann </a:t>
            </a:r>
            <a:r>
              <a:rPr lang="fi-FI" dirty="0" err="1"/>
              <a:t>gibt</a:t>
            </a:r>
            <a:r>
              <a:rPr lang="fi-FI" dirty="0"/>
              <a:t> </a:t>
            </a:r>
            <a:r>
              <a:rPr lang="fi-FI" dirty="0" err="1">
                <a:highlight>
                  <a:srgbClr val="FFFF00"/>
                </a:highlight>
              </a:rPr>
              <a:t>der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 err="1">
                <a:highlight>
                  <a:srgbClr val="FFFF00"/>
                </a:highlight>
              </a:rPr>
              <a:t>alten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 err="1">
                <a:highlight>
                  <a:srgbClr val="FFFF00"/>
                </a:highlight>
              </a:rPr>
              <a:t>Frau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 err="1"/>
              <a:t>Blumen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Sama artikkeli </a:t>
            </a:r>
            <a:r>
              <a:rPr lang="fi-FI" dirty="0" err="1"/>
              <a:t>der</a:t>
            </a:r>
            <a:r>
              <a:rPr lang="fi-FI" dirty="0"/>
              <a:t>, mutta eri sijamuodot, joten adjektiivi taipuu eri päätteillä</a:t>
            </a:r>
          </a:p>
          <a:p>
            <a:r>
              <a:rPr lang="fi-FI" dirty="0"/>
              <a:t>Jälleen suomennetaan lause</a:t>
            </a:r>
          </a:p>
          <a:p>
            <a:pPr lvl="1"/>
            <a:r>
              <a:rPr lang="fi-FI" dirty="0">
                <a:solidFill>
                  <a:srgbClr val="FF0000"/>
                </a:solidFill>
              </a:rPr>
              <a:t>Vanha mies </a:t>
            </a:r>
            <a:r>
              <a:rPr lang="fi-FI" dirty="0"/>
              <a:t>antaa </a:t>
            </a:r>
            <a:r>
              <a:rPr lang="fi-FI" dirty="0">
                <a:highlight>
                  <a:srgbClr val="FFFF00"/>
                </a:highlight>
              </a:rPr>
              <a:t>vanhalle naiselle </a:t>
            </a:r>
            <a:r>
              <a:rPr lang="fi-FI" dirty="0"/>
              <a:t>kukkia.</a:t>
            </a:r>
          </a:p>
          <a:p>
            <a:pPr lvl="1"/>
            <a:r>
              <a:rPr lang="fi-FI" dirty="0">
                <a:solidFill>
                  <a:srgbClr val="FF0000"/>
                </a:solidFill>
              </a:rPr>
              <a:t>Vanha mies </a:t>
            </a:r>
            <a:r>
              <a:rPr lang="fi-FI" dirty="0"/>
              <a:t>on selkeästi perusmuoto</a:t>
            </a:r>
          </a:p>
          <a:p>
            <a:pPr lvl="1"/>
            <a:r>
              <a:rPr lang="fi-FI" dirty="0">
                <a:highlight>
                  <a:srgbClr val="FFFF00"/>
                </a:highlight>
              </a:rPr>
              <a:t>Vanhalle naiselle </a:t>
            </a:r>
            <a:r>
              <a:rPr lang="fi-FI" dirty="0"/>
              <a:t>vastaa kysymykseen </a:t>
            </a:r>
            <a:r>
              <a:rPr lang="fi-FI" b="1" dirty="0"/>
              <a:t>kenelle/mille</a:t>
            </a:r>
            <a:r>
              <a:rPr lang="fi-FI" dirty="0"/>
              <a:t>, joten se on oltava datiivi</a:t>
            </a:r>
          </a:p>
          <a:p>
            <a:pPr lvl="1"/>
            <a:endParaRPr lang="fi-FI" dirty="0"/>
          </a:p>
          <a:p>
            <a:r>
              <a:rPr lang="fi-FI" dirty="0"/>
              <a:t>Jos katsotaan adjektiivin heikon taivutuksen taulukkoa, huomataan, että perusmuodon </a:t>
            </a:r>
            <a:r>
              <a:rPr lang="fi-FI" dirty="0" err="1"/>
              <a:t>der</a:t>
            </a:r>
            <a:r>
              <a:rPr lang="fi-FI" dirty="0"/>
              <a:t>-muodossa adjektiivi saa päätteen </a:t>
            </a:r>
            <a:r>
              <a:rPr lang="fi-FI" b="1" dirty="0"/>
              <a:t>–e</a:t>
            </a:r>
            <a:r>
              <a:rPr lang="fi-FI" dirty="0"/>
              <a:t>, ja datiivin </a:t>
            </a:r>
            <a:r>
              <a:rPr lang="fi-FI" dirty="0" err="1"/>
              <a:t>die</a:t>
            </a:r>
            <a:r>
              <a:rPr lang="fi-FI" dirty="0"/>
              <a:t>-muodossa päätteen </a:t>
            </a:r>
            <a:r>
              <a:rPr lang="fi-FI" b="1" dirty="0"/>
              <a:t>-en</a:t>
            </a:r>
          </a:p>
        </p:txBody>
      </p:sp>
    </p:spTree>
    <p:extLst>
      <p:ext uri="{BB962C8B-B14F-4D97-AF65-F5344CB8AC3E}">
        <p14:creationId xmlns:p14="http://schemas.microsoft.com/office/powerpoint/2010/main" val="1909375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8EFE58-A314-4C3E-A8BC-AED09F55E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Älä masennu!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38F6E0-202D-4970-82B7-FD5CDD211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Sijamuodot ja adjektiivin taivutus on alussa haastavaa, mutta se automatisoituu kyllä käytössä </a:t>
            </a:r>
            <a:r>
              <a:rPr lang="fi-FI" dirty="0">
                <a:sym typeface="Wingdings" panose="05000000000000000000" pitchFamily="2" charset="2"/>
              </a:rPr>
              <a:t> </a:t>
            </a:r>
          </a:p>
          <a:p>
            <a:r>
              <a:rPr lang="fi-FI" dirty="0">
                <a:sym typeface="Wingdings" panose="05000000000000000000" pitchFamily="2" charset="2"/>
              </a:rPr>
              <a:t>Muista siis: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Ymmärrä lause suomeksi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Mieti, onko sana yksikössä vai monikossa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Luota intuitioon, jos et muuten ole varma</a:t>
            </a:r>
          </a:p>
        </p:txBody>
      </p:sp>
    </p:spTree>
    <p:extLst>
      <p:ext uri="{BB962C8B-B14F-4D97-AF65-F5344CB8AC3E}">
        <p14:creationId xmlns:p14="http://schemas.microsoft.com/office/powerpoint/2010/main" val="1887376376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</TotalTime>
  <Words>326</Words>
  <Application>Microsoft Office PowerPoint</Application>
  <PresentationFormat>Laajakuva</PresentationFormat>
  <Paragraphs>34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Wingdings</vt:lpstr>
      <vt:lpstr>Wingdings 3</vt:lpstr>
      <vt:lpstr>Kuiskaus</vt:lpstr>
      <vt:lpstr>Mistä tunnistaa sijamuodot?</vt:lpstr>
      <vt:lpstr>Sijamuodot</vt:lpstr>
      <vt:lpstr>Kuinkas tästä selvitään?</vt:lpstr>
      <vt:lpstr>Sijamuodot ja adjektiivin taivutus</vt:lpstr>
      <vt:lpstr>Älä masennu!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Mistä tunnistaa sijamuodot?</dc:title>
  <dc:creator>Eetu Paananen</dc:creator>
  <cp:lastModifiedBy>Eetu Paananen</cp:lastModifiedBy>
  <cp:revision>6</cp:revision>
  <dcterms:created xsi:type="dcterms:W3CDTF">2023-09-21T07:31:25Z</dcterms:created>
  <dcterms:modified xsi:type="dcterms:W3CDTF">2023-09-21T09:22:48Z</dcterms:modified>
</cp:coreProperties>
</file>