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56"/>
  </p:normalViewPr>
  <p:slideViewPr>
    <p:cSldViewPr>
      <p:cViewPr varScale="1">
        <p:scale>
          <a:sx n="108" d="100"/>
          <a:sy n="108" d="100"/>
        </p:scale>
        <p:origin x="97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6121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322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544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1785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944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5027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642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8620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1362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5088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8662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6D136-94CE-4F5B-A42D-C1712CA90F65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713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41023" y="-934769"/>
            <a:ext cx="2424873" cy="2708393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3756" y="-134088"/>
            <a:ext cx="1635955" cy="1226966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713565" y="311926"/>
            <a:ext cx="4059393" cy="1911083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548980" y="1613994"/>
            <a:ext cx="1185708" cy="88928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327781" y="5494508"/>
            <a:ext cx="2444907" cy="1774587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211282" y="5555951"/>
            <a:ext cx="928467" cy="69635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877311" y="1407983"/>
            <a:ext cx="5389379" cy="4042034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76283" y="882212"/>
            <a:ext cx="6791435" cy="5093576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29724" y="4518923"/>
            <a:ext cx="2484551" cy="1141851"/>
          </a:xfrm>
          <a:noFill/>
        </p:spPr>
        <p:txBody>
          <a:bodyPr>
            <a:normAutofit/>
          </a:bodyPr>
          <a:lstStyle/>
          <a:p>
            <a:r>
              <a:rPr lang="fi-FI" sz="1700" b="1">
                <a:solidFill>
                  <a:srgbClr val="080808"/>
                </a:solidFill>
              </a:rPr>
              <a:t>Luku 3: Uni ja lepo</a:t>
            </a:r>
          </a:p>
          <a:p>
            <a:endParaRPr lang="fi-FI" sz="1700">
              <a:solidFill>
                <a:srgbClr val="080808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3481" y="2353641"/>
            <a:ext cx="4337037" cy="2150719"/>
          </a:xfrm>
          <a:noFill/>
        </p:spPr>
        <p:txBody>
          <a:bodyPr anchor="ctr">
            <a:normAutofit/>
          </a:bodyPr>
          <a:lstStyle/>
          <a:p>
            <a:r>
              <a:rPr lang="fi-FI" sz="3100" b="1">
                <a:solidFill>
                  <a:srgbClr val="080808"/>
                </a:solidFill>
              </a:rPr>
              <a:t>Terve 1: Terveyden perusteet</a:t>
            </a:r>
            <a:endParaRPr lang="fi-FI" sz="3100">
              <a:solidFill>
                <a:srgbClr val="080808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943393" y="5778692"/>
            <a:ext cx="2231794" cy="1926608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170046" y="5363543"/>
            <a:ext cx="959985" cy="719989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535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6D6306C-ED4F-4AAE-B4A5-EEA6AFAD7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1698171"/>
            <a:ext cx="2971546" cy="4516360"/>
          </a:xfrm>
        </p:spPr>
        <p:txBody>
          <a:bodyPr anchor="t">
            <a:normAutofit/>
          </a:bodyPr>
          <a:lstStyle/>
          <a:p>
            <a:r>
              <a:rPr lang="fi-FI" sz="3100" b="1"/>
              <a:t>Lepo ja rentoutuminen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C5361D-F897-4856-B945-0455A365E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25642" y="741074"/>
            <a:ext cx="687472" cy="515604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508C0C5-2268-42B5-B3C8-4D0899E05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212651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41ACBDB-38F8-4B34-8183-BD95B4E55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826041" y="-81546"/>
            <a:ext cx="1827638" cy="1032742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E00DB52-3455-4E2F-867B-A6D0516E1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909679" y="502817"/>
            <a:ext cx="645368" cy="484026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02515" y="1698170"/>
            <a:ext cx="4858884" cy="451636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700" b="1"/>
              <a:t>lepo</a:t>
            </a:r>
            <a:r>
              <a:rPr lang="fi-FI" sz="1700"/>
              <a:t> ei ole vain nukkumista, vaan myös aktiivista toimintaa: itselle mieluisten asioiden tekemistä, ystävien tapaamista, arjen rutiineista irrottautumista ym.</a:t>
            </a:r>
          </a:p>
          <a:p>
            <a:pPr lvl="1">
              <a:lnSpc>
                <a:spcPct val="90000"/>
              </a:lnSpc>
            </a:pPr>
            <a:r>
              <a:rPr lang="fi-FI" sz="1700"/>
              <a:t>mikä tahansa asia, joka tuottaa itselle mielihyvää ja vie ajatukset pois päivän toimista, opiskelusta tai työstä </a:t>
            </a:r>
          </a:p>
          <a:p>
            <a:pPr>
              <a:lnSpc>
                <a:spcPct val="90000"/>
              </a:lnSpc>
            </a:pPr>
            <a:endParaRPr lang="fi-FI" sz="1700" b="1"/>
          </a:p>
          <a:p>
            <a:pPr>
              <a:lnSpc>
                <a:spcPct val="90000"/>
              </a:lnSpc>
            </a:pPr>
            <a:r>
              <a:rPr lang="fi-FI" sz="1700" b="1"/>
              <a:t>rentoutumisella</a:t>
            </a:r>
            <a:r>
              <a:rPr lang="fi-FI" sz="1700"/>
              <a:t> tarkoitetaan kehon ja mielen rauhoittumista</a:t>
            </a:r>
          </a:p>
          <a:p>
            <a:pPr lvl="1">
              <a:lnSpc>
                <a:spcPct val="90000"/>
              </a:lnSpc>
            </a:pPr>
            <a:r>
              <a:rPr lang="fi-FI" sz="1700"/>
              <a:t>esim. luonnossa liikkuminen, rauhallisen musiikin kuuntelu, saunominen</a:t>
            </a:r>
          </a:p>
          <a:p>
            <a:pPr lvl="1">
              <a:lnSpc>
                <a:spcPct val="90000"/>
              </a:lnSpc>
            </a:pPr>
            <a:r>
              <a:rPr lang="fi-FI" sz="1700"/>
              <a:t>useimmat ihmiset tarvitsevat myös aikaa olla yksin</a:t>
            </a:r>
          </a:p>
          <a:p>
            <a:pPr lvl="1">
              <a:lnSpc>
                <a:spcPct val="90000"/>
              </a:lnSpc>
            </a:pPr>
            <a:r>
              <a:rPr lang="fi-FI" sz="1700"/>
              <a:t>jokaisella on rentoutumisen kyky eli rentoutumista kannattaa harjoitella (erilaiset rentoutumistekniikat)</a:t>
            </a:r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9E914C83-E0D8-4953-92D5-169D28CB4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6567" y="6115501"/>
            <a:ext cx="1120885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512E083-F550-46AF-8490-767ECFD00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75472" y="6453143"/>
            <a:ext cx="611178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687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321734"/>
            <a:ext cx="8178799" cy="1135737"/>
          </a:xfrm>
        </p:spPr>
        <p:txBody>
          <a:bodyPr>
            <a:normAutofit/>
          </a:bodyPr>
          <a:lstStyle/>
          <a:p>
            <a:r>
              <a:rPr lang="fi-FI" sz="3100" b="1"/>
              <a:t>Unentarve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1782981"/>
            <a:ext cx="8178799" cy="4393982"/>
          </a:xfrm>
        </p:spPr>
        <p:txBody>
          <a:bodyPr>
            <a:normAutofit/>
          </a:bodyPr>
          <a:lstStyle/>
          <a:p>
            <a:r>
              <a:rPr lang="fi-FI" sz="1700"/>
              <a:t>yksilöllistä: oman unentarpeen tunnistaminen on terveysosaamista</a:t>
            </a:r>
          </a:p>
          <a:p>
            <a:r>
              <a:rPr lang="fi-FI" sz="1700"/>
              <a:t>terve aikuinen 7–8 h/vrk</a:t>
            </a:r>
          </a:p>
          <a:p>
            <a:r>
              <a:rPr lang="fi-FI" sz="1700"/>
              <a:t>lasten ja nuorten unentarve on suurempi kuin aikuisten</a:t>
            </a:r>
          </a:p>
          <a:p>
            <a:pPr lvl="1"/>
            <a:r>
              <a:rPr lang="fi-FI" sz="1700"/>
              <a:t>fyysinen kasvu ja kehitys kuluttavat runsaasti energiaa</a:t>
            </a:r>
          </a:p>
          <a:p>
            <a:pPr lvl="1"/>
            <a:r>
              <a:rPr lang="fi-FI" sz="1700"/>
              <a:t>energiaa kuluu myös henkisiin muutoksiin </a:t>
            </a:r>
            <a:br>
              <a:rPr lang="fi-FI" sz="1700"/>
            </a:br>
            <a:r>
              <a:rPr lang="fi-FI" sz="1700"/>
              <a:t>(esim. identiteetin rakentuminen, uusien tietojen ja taitojen oppiminen)</a:t>
            </a:r>
          </a:p>
          <a:p>
            <a:r>
              <a:rPr lang="fi-FI" sz="1700"/>
              <a:t>mitä enemmän päivällä käyttää aivoja, sitä enemmän tarvitsee unta</a:t>
            </a:r>
          </a:p>
          <a:p>
            <a:endParaRPr lang="fi-FI" sz="1700"/>
          </a:p>
          <a:p>
            <a:r>
              <a:rPr lang="fi-FI" sz="1700" b="1"/>
              <a:t>univaje</a:t>
            </a:r>
          </a:p>
          <a:p>
            <a:pPr lvl="1"/>
            <a:r>
              <a:rPr lang="fi-FI" sz="1700"/>
              <a:t>ihminen ei saa omaan tarpeeseensa nähden riittävästi unta</a:t>
            </a:r>
          </a:p>
          <a:p>
            <a:pPr lvl="1"/>
            <a:r>
              <a:rPr lang="fi-FI" sz="1700"/>
              <a:t>heikentää seuraavan päivän opiskelu- ja toimintakykyä sekä aiheuttaa päiväväsymystä</a:t>
            </a:r>
          </a:p>
          <a:p>
            <a:pPr lvl="1"/>
            <a:r>
              <a:rPr lang="fi-FI" sz="1700"/>
              <a:t>tavallisesti ihminen huomaa vaikutukset vasta sitten, kun univajetta on kertynyt jo usealta yöltä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08801" y="2200695"/>
            <a:ext cx="645368" cy="48402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400197" y="1502156"/>
            <a:ext cx="2532832" cy="954774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628518" y="5230015"/>
            <a:ext cx="2017580" cy="760545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60240" y="5789405"/>
            <a:ext cx="485578" cy="36418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09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fi-FI" b="1"/>
              <a:t>Unen vaiheet</a:t>
            </a:r>
            <a:endParaRPr lang="fi-FI" b="1" dirty="0"/>
          </a:p>
        </p:txBody>
      </p:sp>
      <p:sp>
        <p:nvSpPr>
          <p:cNvPr id="24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7" y="2693652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b="1"/>
              <a:t>Unisykli</a:t>
            </a:r>
            <a:r>
              <a:rPr lang="fi-FI"/>
              <a:t> 90 min tulisi toistua 8 h yöunen aikana noin 5 kertaa</a:t>
            </a:r>
          </a:p>
          <a:p>
            <a:pPr lvl="1">
              <a:lnSpc>
                <a:spcPct val="90000"/>
              </a:lnSpc>
            </a:pPr>
            <a:r>
              <a:rPr lang="fi-FI" b="1"/>
              <a:t>NREM-uni</a:t>
            </a:r>
            <a:r>
              <a:rPr lang="fi-FI"/>
              <a:t>: kevyen ja syvän unen vaiheet</a:t>
            </a:r>
          </a:p>
          <a:p>
            <a:pPr lvl="1">
              <a:lnSpc>
                <a:spcPct val="90000"/>
              </a:lnSpc>
            </a:pPr>
            <a:r>
              <a:rPr lang="fi-FI" b="1"/>
              <a:t>REM-uni </a:t>
            </a:r>
            <a:r>
              <a:rPr lang="fi-FI"/>
              <a:t>eli vilkeuni</a:t>
            </a:r>
          </a:p>
          <a:p>
            <a:pPr lvl="1">
              <a:lnSpc>
                <a:spcPct val="90000"/>
              </a:lnSpc>
            </a:pPr>
            <a:r>
              <a:rPr lang="fi-FI"/>
              <a:t>jokaisella univaiheella terveyden kannalta oma merkityksensä</a:t>
            </a:r>
          </a:p>
          <a:p>
            <a:pPr lvl="1">
              <a:lnSpc>
                <a:spcPct val="90000"/>
              </a:lnSpc>
            </a:pPr>
            <a:r>
              <a:rPr lang="fi-FI"/>
              <a:t>hyvälaatuinen uni sisältää kaikki unen vaiheet ja ne ehtivät toistua riittävän monta kertaa – tärkeää sekä unen määrä että sen laatu</a:t>
            </a:r>
          </a:p>
          <a:p>
            <a:pPr lvl="1">
              <a:lnSpc>
                <a:spcPct val="90000"/>
              </a:lnSpc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3607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321734"/>
            <a:ext cx="8178799" cy="1135737"/>
          </a:xfrm>
        </p:spPr>
        <p:txBody>
          <a:bodyPr>
            <a:normAutofit/>
          </a:bodyPr>
          <a:lstStyle/>
          <a:p>
            <a:r>
              <a:rPr lang="fi-FI" sz="3100" b="1"/>
              <a:t>Unirytmin tahdistajat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1782981"/>
            <a:ext cx="8178799" cy="439398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sz="1800" dirty="0"/>
              <a:t>vuorokausi- eli </a:t>
            </a:r>
            <a:r>
              <a:rPr lang="fi-FI" sz="1800" b="1" dirty="0" err="1"/>
              <a:t>sirkadiaanisen</a:t>
            </a:r>
            <a:r>
              <a:rPr lang="fi-FI" sz="1800" b="1" dirty="0"/>
              <a:t> rytmin (24 h) </a:t>
            </a:r>
            <a:r>
              <a:rPr lang="fi-FI" sz="1800" dirty="0"/>
              <a:t>tahdistajana valon ja pimeän ajan vaihtelu</a:t>
            </a:r>
          </a:p>
          <a:p>
            <a:pPr lvl="1"/>
            <a:r>
              <a:rPr lang="fi-FI" sz="1800" b="1" dirty="0"/>
              <a:t>melatoniini</a:t>
            </a:r>
            <a:r>
              <a:rPr lang="fi-FI" sz="1800" dirty="0"/>
              <a:t> eli pimeähormoni </a:t>
            </a:r>
            <a:br>
              <a:rPr lang="fi-FI" sz="1800" dirty="0"/>
            </a:br>
            <a:r>
              <a:rPr lang="fi-FI" sz="1800" dirty="0"/>
              <a:t>(ohjaa myös unisyklejä)</a:t>
            </a:r>
          </a:p>
          <a:p>
            <a:pPr lvl="1"/>
            <a:r>
              <a:rPr lang="fi-FI" sz="1800" dirty="0"/>
              <a:t>säännölliset nukkumaanmeno-, heräämis- ja ateria-ajat auttavat – liian aktiivinen sosiaalinen toiminta, fyysinen kuormitus tai tukeva ateria juuri ennen nukkumaanmenoa häiritsevät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800" b="1" dirty="0"/>
              <a:t>unipaine</a:t>
            </a:r>
            <a:r>
              <a:rPr lang="fi-FI" sz="1800" dirty="0"/>
              <a:t> kasvaa noin 16 h valvomisen jälkeen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08801" y="2200695"/>
            <a:ext cx="645368" cy="48402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400197" y="1502156"/>
            <a:ext cx="2532832" cy="954774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628518" y="5230015"/>
            <a:ext cx="2017580" cy="760545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60240" y="5789405"/>
            <a:ext cx="485578" cy="36418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251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fi-FI" b="1" dirty="0"/>
              <a:t>Unen terveydellinen merkitys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7" y="2693652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3000"/>
              <a:t>aivot palautuvat, kudokset rakentuvat ja uudistuvat (kasvuhormoni eli </a:t>
            </a:r>
            <a:r>
              <a:rPr lang="fi-FI" sz="3000" err="1"/>
              <a:t>somatotropiini</a:t>
            </a:r>
            <a:r>
              <a:rPr lang="fi-FI" sz="3000"/>
              <a:t>)</a:t>
            </a:r>
          </a:p>
          <a:p>
            <a:pPr>
              <a:lnSpc>
                <a:spcPct val="90000"/>
              </a:lnSpc>
            </a:pPr>
            <a:r>
              <a:rPr lang="fi-FI" sz="3000"/>
              <a:t>edistää oppimista ja muistia </a:t>
            </a:r>
            <a:br>
              <a:rPr lang="fi-FI" sz="3000"/>
            </a:br>
            <a:r>
              <a:rPr lang="fi-FI" sz="3000"/>
              <a:t>(työmuisti </a:t>
            </a:r>
            <a:r>
              <a:rPr lang="fi-FI" sz="3000">
                <a:sym typeface="Wingdings" panose="05000000000000000000" pitchFamily="2" charset="2"/>
              </a:rPr>
              <a:t> pitkäkestoinen muisti)</a:t>
            </a:r>
            <a:endParaRPr lang="fi-FI" sz="3000"/>
          </a:p>
          <a:p>
            <a:pPr>
              <a:lnSpc>
                <a:spcPct val="90000"/>
              </a:lnSpc>
            </a:pPr>
            <a:r>
              <a:rPr lang="fi-FI" sz="3000"/>
              <a:t>tukee mielenterveyttä ja tunnetaitoja</a:t>
            </a:r>
          </a:p>
          <a:p>
            <a:pPr>
              <a:lnSpc>
                <a:spcPct val="90000"/>
              </a:lnSpc>
            </a:pPr>
            <a:r>
              <a:rPr lang="fi-FI" sz="3000"/>
              <a:t>univaje voi lihottaa</a:t>
            </a:r>
          </a:p>
          <a:p>
            <a:pPr>
              <a:lnSpc>
                <a:spcPct val="90000"/>
              </a:lnSpc>
            </a:pPr>
            <a:r>
              <a:rPr lang="fi-FI" sz="3000"/>
              <a:t>unen puute lisää onnettomuus- ja sairastumisriskiä </a:t>
            </a:r>
            <a:br>
              <a:rPr lang="fi-FI" sz="3000"/>
            </a:br>
            <a:r>
              <a:rPr lang="fi-FI" sz="3000"/>
              <a:t>(stressihormonit </a:t>
            </a:r>
            <a:r>
              <a:rPr lang="fi-FI" sz="3000">
                <a:sym typeface="Wingdings" panose="05000000000000000000" pitchFamily="2" charset="2"/>
              </a:rPr>
              <a:t> immuunivaste)</a:t>
            </a:r>
            <a:endParaRPr lang="fi-FI" sz="3000"/>
          </a:p>
          <a:p>
            <a:pPr>
              <a:lnSpc>
                <a:spcPct val="90000"/>
              </a:lnSpc>
            </a:pPr>
            <a:endParaRPr lang="fi-FI" sz="3000"/>
          </a:p>
          <a:p>
            <a:pPr>
              <a:lnSpc>
                <a:spcPct val="90000"/>
              </a:lnSpc>
            </a:pPr>
            <a:endParaRPr lang="fi-FI" sz="3000"/>
          </a:p>
          <a:p>
            <a:pPr>
              <a:lnSpc>
                <a:spcPct val="90000"/>
              </a:lnSpc>
            </a:pPr>
            <a:endParaRPr lang="fi-FI" sz="3000"/>
          </a:p>
          <a:p>
            <a:pPr>
              <a:lnSpc>
                <a:spcPct val="90000"/>
              </a:lnSpc>
            </a:pPr>
            <a:endParaRPr lang="fi-FI" sz="3000"/>
          </a:p>
        </p:txBody>
      </p:sp>
    </p:spTree>
    <p:extLst>
      <p:ext uri="{BB962C8B-B14F-4D97-AF65-F5344CB8AC3E}">
        <p14:creationId xmlns:p14="http://schemas.microsoft.com/office/powerpoint/2010/main" val="1117160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321734"/>
            <a:ext cx="8178799" cy="1135737"/>
          </a:xfrm>
        </p:spPr>
        <p:txBody>
          <a:bodyPr>
            <a:normAutofit/>
          </a:bodyPr>
          <a:lstStyle/>
          <a:p>
            <a:r>
              <a:rPr lang="fi-FI" sz="3100" b="1"/>
              <a:t>Unihäiriöt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1782981"/>
            <a:ext cx="8178799" cy="4393982"/>
          </a:xfrm>
        </p:spPr>
        <p:txBody>
          <a:bodyPr>
            <a:normAutofit/>
          </a:bodyPr>
          <a:lstStyle/>
          <a:p>
            <a:r>
              <a:rPr lang="fi-FI" sz="1800" b="1" dirty="0"/>
              <a:t>Syitä</a:t>
            </a:r>
            <a:r>
              <a:rPr lang="fi-FI" sz="1800" dirty="0"/>
              <a:t>:</a:t>
            </a:r>
          </a:p>
          <a:p>
            <a:pPr lvl="1"/>
            <a:r>
              <a:rPr lang="fi-FI" sz="1800" dirty="0"/>
              <a:t>nyky-yhteiskunta: keinovalo – </a:t>
            </a:r>
            <a:r>
              <a:rPr lang="fi-FI" sz="1800" b="1" dirty="0"/>
              <a:t>sinivalo</a:t>
            </a:r>
            <a:r>
              <a:rPr lang="fi-FI" sz="1800" dirty="0"/>
              <a:t>, iltapainotteinen elämäntyyli</a:t>
            </a:r>
          </a:p>
          <a:p>
            <a:pPr lvl="1"/>
            <a:r>
              <a:rPr lang="fi-FI" sz="1800" dirty="0"/>
              <a:t>nuoret: </a:t>
            </a:r>
            <a:r>
              <a:rPr lang="fi-FI" sz="1800" b="1" dirty="0"/>
              <a:t>viivästynyt unirytmi  </a:t>
            </a:r>
          </a:p>
          <a:p>
            <a:endParaRPr lang="fi-FI" sz="1800" dirty="0"/>
          </a:p>
          <a:p>
            <a:r>
              <a:rPr lang="fi-FI" sz="1800" b="1" dirty="0"/>
              <a:t>Unettomuus</a:t>
            </a:r>
          </a:p>
          <a:p>
            <a:pPr lvl="1"/>
            <a:r>
              <a:rPr lang="fi-FI" sz="1800" dirty="0"/>
              <a:t>oireita: nukahtamisvaikeudet, katkonainen uni, liian aikainen herääminen</a:t>
            </a:r>
          </a:p>
          <a:p>
            <a:pPr lvl="1"/>
            <a:r>
              <a:rPr lang="fi-FI" sz="1800" dirty="0"/>
              <a:t>unen määrä ja laatu epätyydyttäviä</a:t>
            </a:r>
          </a:p>
          <a:p>
            <a:pPr lvl="1"/>
            <a:r>
              <a:rPr lang="fi-FI" sz="1800" dirty="0"/>
              <a:t>stressihormonit </a:t>
            </a:r>
            <a:r>
              <a:rPr lang="fi-FI" sz="1800" dirty="0">
                <a:sym typeface="Wingdings" panose="05000000000000000000" pitchFamily="2" charset="2"/>
              </a:rPr>
              <a:t> </a:t>
            </a:r>
            <a:r>
              <a:rPr lang="fi-FI" sz="1800" b="1" dirty="0">
                <a:sym typeface="Wingdings" panose="05000000000000000000" pitchFamily="2" charset="2"/>
              </a:rPr>
              <a:t>toiminnallinen</a:t>
            </a:r>
            <a:r>
              <a:rPr lang="fi-FI" sz="1800" dirty="0">
                <a:sym typeface="Wingdings" panose="05000000000000000000" pitchFamily="2" charset="2"/>
              </a:rPr>
              <a:t> unettomuus</a:t>
            </a:r>
          </a:p>
          <a:p>
            <a:pPr lvl="1"/>
            <a:r>
              <a:rPr lang="fi-FI" sz="1800" dirty="0">
                <a:sym typeface="Wingdings" panose="05000000000000000000" pitchFamily="2" charset="2"/>
              </a:rPr>
              <a:t>pitkittynyt eli </a:t>
            </a:r>
            <a:r>
              <a:rPr lang="fi-FI" sz="1800" b="1" dirty="0">
                <a:sym typeface="Wingdings" panose="05000000000000000000" pitchFamily="2" charset="2"/>
              </a:rPr>
              <a:t>krooninen</a:t>
            </a:r>
            <a:r>
              <a:rPr lang="fi-FI" sz="1800" dirty="0">
                <a:sym typeface="Wingdings" panose="05000000000000000000" pitchFamily="2" charset="2"/>
              </a:rPr>
              <a:t> unettomuus</a:t>
            </a:r>
          </a:p>
          <a:p>
            <a:pPr lvl="1"/>
            <a:r>
              <a:rPr lang="fi-FI" sz="1800" dirty="0">
                <a:sym typeface="Wingdings" panose="05000000000000000000" pitchFamily="2" charset="2"/>
              </a:rPr>
              <a:t>lääkkeet eivät pysyvä ratkaisu  syihin vaikuttaminen tehokkaampaa</a:t>
            </a:r>
            <a:endParaRPr lang="fi-FI" sz="1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08801" y="2200695"/>
            <a:ext cx="645368" cy="48402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400197" y="1502156"/>
            <a:ext cx="2532832" cy="954774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628518" y="5230015"/>
            <a:ext cx="2017580" cy="760545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60240" y="5789405"/>
            <a:ext cx="485578" cy="36418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689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297797-5C89-4791-8204-AB071FA1F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1" y="643467"/>
            <a:ext cx="3603048" cy="5571065"/>
          </a:xfrm>
        </p:spPr>
        <p:txBody>
          <a:bodyPr>
            <a:normAutofit/>
          </a:bodyPr>
          <a:lstStyle/>
          <a:p>
            <a:r>
              <a:rPr lang="fi-FI" sz="3100" b="1"/>
              <a:t>Kohti hyvää unta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69BBA9B-8F4E-4D2B-BEFA-41A47544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487577" y="3359"/>
            <a:ext cx="1409491" cy="1407490"/>
          </a:xfrm>
          <a:custGeom>
            <a:avLst/>
            <a:gdLst>
              <a:gd name="connsiteX0" fmla="*/ 0 w 1409491"/>
              <a:gd name="connsiteY0" fmla="*/ 643075 h 1876653"/>
              <a:gd name="connsiteX1" fmla="*/ 643075 w 1409491"/>
              <a:gd name="connsiteY1" fmla="*/ 0 h 1876653"/>
              <a:gd name="connsiteX2" fmla="*/ 1409491 w 1409491"/>
              <a:gd name="connsiteY2" fmla="*/ 0 h 1876653"/>
              <a:gd name="connsiteX3" fmla="*/ 1409491 w 1409491"/>
              <a:gd name="connsiteY3" fmla="*/ 1876653 h 1876653"/>
              <a:gd name="connsiteX4" fmla="*/ 1233578 w 1409491"/>
              <a:gd name="connsiteY4" fmla="*/ 1876653 h 187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1012D1-8033-40B1-9EC0-91390FF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65267" y="1343485"/>
            <a:ext cx="485578" cy="36418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248" y="643467"/>
            <a:ext cx="4093150" cy="5571065"/>
          </a:xfrm>
        </p:spPr>
        <p:txBody>
          <a:bodyPr anchor="ctr">
            <a:normAutofit/>
          </a:bodyPr>
          <a:lstStyle/>
          <a:p>
            <a:endParaRPr lang="fi-FI" sz="1800" dirty="0"/>
          </a:p>
          <a:p>
            <a:r>
              <a:rPr lang="fi-FI" sz="1800" dirty="0"/>
              <a:t>unenhuolto eli </a:t>
            </a:r>
            <a:r>
              <a:rPr lang="fi-FI" sz="1800" b="1" dirty="0"/>
              <a:t>unihygienia</a:t>
            </a:r>
          </a:p>
          <a:p>
            <a:r>
              <a:rPr lang="fi-FI" sz="1800" dirty="0"/>
              <a:t>yleisin unettomuuden ja päiväväsymyksen syy </a:t>
            </a:r>
            <a:r>
              <a:rPr lang="fi-FI" sz="1800" b="1" dirty="0"/>
              <a:t>itse aiheutettu univaje </a:t>
            </a:r>
            <a:r>
              <a:rPr lang="fi-FI" sz="1800" dirty="0"/>
              <a:t>eli siihen voi omilla toimillaan vaikuttaa</a:t>
            </a:r>
          </a:p>
          <a:p>
            <a:r>
              <a:rPr lang="fi-FI" sz="1800" dirty="0"/>
              <a:t>unihäiriöiden ehkäisy tärkeää myös yhteiskunnallisesti</a:t>
            </a:r>
          </a:p>
          <a:p>
            <a:endParaRPr lang="fi-FI" sz="1800" dirty="0"/>
          </a:p>
          <a:p>
            <a:endParaRPr lang="fi-FI" sz="1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526406" y="6114337"/>
            <a:ext cx="645368" cy="48402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291F021-C45C-4D44-A2B8-A789E386C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52583" y="5721108"/>
            <a:ext cx="1696473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52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402</Words>
  <Application>Microsoft Office PowerPoint</Application>
  <PresentationFormat>Näytössä katseltava diaesitys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Terve 1: Terveyden perusteet</vt:lpstr>
      <vt:lpstr>Lepo ja rentoutuminen</vt:lpstr>
      <vt:lpstr>Unentarve</vt:lpstr>
      <vt:lpstr>Unen vaiheet</vt:lpstr>
      <vt:lpstr>Unirytmin tahdistajat</vt:lpstr>
      <vt:lpstr>Unen terveydellinen merkitys</vt:lpstr>
      <vt:lpstr>Unihäiriöt</vt:lpstr>
      <vt:lpstr>Kohti hyvää unta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Timo Ryhtä</dc:creator>
  <cp:lastModifiedBy>Timo Ryhtä</cp:lastModifiedBy>
  <cp:revision>1</cp:revision>
  <dcterms:created xsi:type="dcterms:W3CDTF">2021-02-12T10:51:22Z</dcterms:created>
  <dcterms:modified xsi:type="dcterms:W3CDTF">2021-02-12T10:52:28Z</dcterms:modified>
</cp:coreProperties>
</file>