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0" r:id="rId4"/>
    <p:sldId id="288" r:id="rId5"/>
    <p:sldId id="281" r:id="rId6"/>
    <p:sldId id="289" r:id="rId7"/>
    <p:sldId id="283" r:id="rId8"/>
    <p:sldId id="290" r:id="rId9"/>
    <p:sldId id="282" r:id="rId10"/>
    <p:sldId id="291" r:id="rId11"/>
    <p:sldId id="292" r:id="rId12"/>
    <p:sldId id="294" r:id="rId13"/>
    <p:sldId id="287" r:id="rId14"/>
    <p:sldId id="296" r:id="rId15"/>
    <p:sldId id="295" r:id="rId16"/>
    <p:sldId id="297" r:id="rId17"/>
    <p:sldId id="285" r:id="rId18"/>
    <p:sldId id="293" r:id="rId19"/>
    <p:sldId id="298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868FF6-A779-4CDC-AD06-4CE60B9C3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32C1D9-472A-48E3-8EEB-9608E3B213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BA1E6E-A136-4277-8B3A-B22804C4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6BBE95-DACC-4274-8985-8E348F43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5DB968-FA14-4AD3-AF8E-C6917A65F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57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6FC17-49EE-402A-B3FE-4FB7EDB0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FFE9AB2-DF3A-4DFD-AAB9-2E5DE8F35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5AF3CF-3938-485A-BF9B-39F5BB05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71C568-DC64-465C-AE89-F2D01DA4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29679C-A2C1-43F1-AB58-16019836A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75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24AE9B7-DCC2-4C59-8628-83E97C6E3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2100E5B-AA8B-4339-AC65-7E453974C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D99BCB-7B31-46A9-A480-54F351E2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D53A384-A5E1-4DF9-AE23-48A3385E3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F964B0-9425-4503-B7BB-CEE94D0EB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70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69D46-1425-42C7-9F8D-6E570852B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5BE984-B2EC-49F2-8722-DA04ECB53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59A834-D570-4F5A-AA04-F6CDFF956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32284D-CB07-4CF2-825B-ABD7F9325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D63DA1-C067-4FED-8094-4A5ABE718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06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9E6D88-F428-46C4-BF85-DB5C1AE6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DA53F7-611C-463A-A38B-84A4AF7B3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F66180-E1C6-4809-A24B-DC465FEF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CD8102-3754-4FE8-949C-61F3BEC29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E795AA-2881-4BFB-AEFF-6F62351E7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445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5B9813-5A5B-43CA-B634-2AC84CE9C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68356B-C7D3-428B-8E5A-2261C5235C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170BC3-92E0-4D57-B4BC-066E45629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E9AB05-D0E5-4934-8687-07B465FFC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60F005-11D9-43E3-B979-C15095B21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B6B3BA1-7A58-43F2-9681-489E4F99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93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5C7CF-26D5-4418-BEE8-64ED27802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55161B-676D-42CD-BA64-2826B8325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D50AE1-6497-4738-9679-4568DAD52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BCDE7FE-E990-4B20-A1F1-3D52CA55FF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C2ED8F7-A7E9-436B-ABAE-B5EDED1458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1371B10-0329-4AD1-93BA-3CE1CB13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65D87AE-8903-4222-A06A-FD6DC63C7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F189BB5-E429-48B9-BA78-FE09F4C9F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11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98B11A-1B5B-4BDD-A10F-48469B34F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8D7E200-E554-4F21-89E9-205A4E9FD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6742E4E-0C2A-46DD-A4E4-68E488E61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4CA91A-51A8-41AB-9023-9A846F92E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77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083DCAE-8852-4DCB-800F-0E06667A7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78EA0F0-ED77-4722-A532-F511B7D7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05A9BB5-D34D-4972-962A-857FD800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72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3F04DF-A9EF-4735-8A6B-780B039CE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EAF236-600E-4F69-8FEC-D11E3E786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385D03-4090-4FA4-978F-6115D97A8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057BAD-AA0F-462F-BB39-22B5ACEF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13C6970-FE87-48E7-81EB-07259B15F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A0FDA53-9466-424E-862F-E0AAE1C1B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05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C391C0-D754-4FF8-A59F-971A6DDC6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9A1C58D-36EE-4CDF-B93D-71C85204EB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47EB2F-D346-4F5D-835B-24C80E937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D72452-A178-41E4-AAD3-0FFB584F8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BD8029-038C-47CF-A544-9402D8750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CCB2B3-EB50-412E-818E-66AA7903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19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634193B-AE86-4336-94F8-75F85E51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BC6A74-0480-4AFE-9F47-526862618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2B40EB-B7C4-414F-9CEE-807CC97D44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B8AB0-A028-4C84-A4B9-0A173AE064C1}" type="datetimeFigureOut">
              <a:rPr lang="fi-FI" smtClean="0"/>
              <a:t>20.9.2025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9834A6-FAC3-432A-8BB5-9A1597CD3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1B338A-C1C1-4C0A-BBC4-420430B2C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F71AB-029A-4AFC-BD77-E383432A1D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513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U35FpgxyC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i.wikipedia.org/wiki/Pu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85121F-1364-417F-9A43-D11D83E5D2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Metsäteollisuus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647B4F6-C144-4798-A772-0048AD8371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Tanja Poikonen</a:t>
            </a:r>
          </a:p>
        </p:txBody>
      </p:sp>
    </p:spTree>
    <p:extLst>
      <p:ext uri="{BB962C8B-B14F-4D97-AF65-F5344CB8AC3E}">
        <p14:creationId xmlns:p14="http://schemas.microsoft.com/office/powerpoint/2010/main" val="688243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Mitkä ovat kemiallisen metsäteollisuuden kolme tuotantosuuntaa?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020932" y="2953090"/>
            <a:ext cx="8610600" cy="2915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</a:t>
            </a:r>
          </a:p>
          <a:p>
            <a:pPr marL="0" indent="0">
              <a:buNone/>
            </a:pPr>
            <a:r>
              <a:rPr lang="fi-FI" dirty="0"/>
              <a:t>1. Massateollisuus</a:t>
            </a:r>
          </a:p>
          <a:p>
            <a:pPr marL="0" indent="0">
              <a:buNone/>
            </a:pPr>
            <a:r>
              <a:rPr lang="fi-FI" dirty="0"/>
              <a:t>2. Paperiteollisuus</a:t>
            </a:r>
          </a:p>
          <a:p>
            <a:pPr marL="0" indent="0">
              <a:buNone/>
            </a:pPr>
            <a:r>
              <a:rPr lang="fi-FI" dirty="0"/>
              <a:t>3. Kartonkiteollisuus</a:t>
            </a:r>
          </a:p>
        </p:txBody>
      </p:sp>
    </p:spTree>
    <p:extLst>
      <p:ext uri="{BB962C8B-B14F-4D97-AF65-F5344CB8AC3E}">
        <p14:creationId xmlns:p14="http://schemas.microsoft.com/office/powerpoint/2010/main" val="212391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716"/>
            <a:ext cx="10143478" cy="24768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u="sng" dirty="0"/>
              <a:t>Mitkä seuraavista ovat mekaanisen ja mitkä kemiallisen metsäteollisuuden tuotteita: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dirty="0"/>
              <a:t>hierre	 sahatavara	vanerilevyt	hioke	kierrätyskuitu</a:t>
            </a:r>
          </a:p>
          <a:p>
            <a:pPr marL="0" indent="0">
              <a:buNone/>
            </a:pPr>
            <a:r>
              <a:rPr lang="fi-FI" dirty="0"/>
              <a:t>puutalot 	ikkunat	lastulevyt	kartongit	kuitulevyt</a:t>
            </a:r>
          </a:p>
          <a:p>
            <a:pPr marL="0" indent="0">
              <a:buNone/>
            </a:pPr>
            <a:r>
              <a:rPr lang="fi-FI" dirty="0"/>
              <a:t>sellu	ovet		huonekalut	parketit	paperi	liimapuu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207362" y="4474470"/>
            <a:ext cx="9774316" cy="201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u="sng" dirty="0"/>
              <a:t>Vastaus: mekaanisen tuotteet keltaisella:</a:t>
            </a:r>
          </a:p>
          <a:p>
            <a:pPr marL="0" indent="0">
              <a:buNone/>
            </a:pPr>
            <a:r>
              <a:rPr lang="fi-FI" dirty="0"/>
              <a:t>hierre	 </a:t>
            </a:r>
            <a:r>
              <a:rPr lang="fi-FI" dirty="0">
                <a:highlight>
                  <a:srgbClr val="FFFF00"/>
                </a:highlight>
              </a:rPr>
              <a:t>sahatavara</a:t>
            </a:r>
            <a:r>
              <a:rPr lang="fi-FI" dirty="0"/>
              <a:t>	</a:t>
            </a:r>
            <a:r>
              <a:rPr lang="fi-FI" dirty="0">
                <a:highlight>
                  <a:srgbClr val="FFFF00"/>
                </a:highlight>
              </a:rPr>
              <a:t>vanerilevyt</a:t>
            </a:r>
            <a:r>
              <a:rPr lang="fi-FI" dirty="0"/>
              <a:t>	hioke	kierrätyskuitu</a:t>
            </a:r>
          </a:p>
          <a:p>
            <a:pPr marL="0" indent="0">
              <a:buNone/>
            </a:pPr>
            <a:r>
              <a:rPr lang="fi-FI" dirty="0">
                <a:highlight>
                  <a:srgbClr val="FFFF00"/>
                </a:highlight>
              </a:rPr>
              <a:t>puutalot</a:t>
            </a:r>
            <a:r>
              <a:rPr lang="fi-FI" dirty="0"/>
              <a:t> 	</a:t>
            </a:r>
            <a:r>
              <a:rPr lang="fi-FI" dirty="0">
                <a:highlight>
                  <a:srgbClr val="FFFF00"/>
                </a:highlight>
              </a:rPr>
              <a:t>ikkunat</a:t>
            </a:r>
            <a:r>
              <a:rPr lang="fi-FI" dirty="0"/>
              <a:t>	 </a:t>
            </a:r>
            <a:r>
              <a:rPr lang="fi-FI" dirty="0">
                <a:highlight>
                  <a:srgbClr val="FFFF00"/>
                </a:highlight>
              </a:rPr>
              <a:t>lastulevyt</a:t>
            </a:r>
            <a:r>
              <a:rPr lang="fi-FI" dirty="0"/>
              <a:t>	kartongit	</a:t>
            </a:r>
            <a:r>
              <a:rPr lang="fi-FI" dirty="0">
                <a:highlight>
                  <a:srgbClr val="FFFF00"/>
                </a:highlight>
              </a:rPr>
              <a:t>kuitulevyt</a:t>
            </a:r>
          </a:p>
          <a:p>
            <a:pPr marL="0" indent="0">
              <a:buNone/>
            </a:pPr>
            <a:r>
              <a:rPr lang="fi-FI" dirty="0"/>
              <a:t>sellu	</a:t>
            </a:r>
            <a:r>
              <a:rPr lang="fi-FI" dirty="0">
                <a:highlight>
                  <a:srgbClr val="FFFF00"/>
                </a:highlight>
              </a:rPr>
              <a:t>ovet</a:t>
            </a:r>
            <a:r>
              <a:rPr lang="fi-FI" dirty="0"/>
              <a:t>		</a:t>
            </a:r>
            <a:r>
              <a:rPr lang="fi-FI" dirty="0">
                <a:highlight>
                  <a:srgbClr val="FFFF00"/>
                </a:highlight>
              </a:rPr>
              <a:t>huonekalut</a:t>
            </a:r>
            <a:r>
              <a:rPr lang="fi-FI" dirty="0"/>
              <a:t>	</a:t>
            </a:r>
            <a:r>
              <a:rPr lang="fi-FI" dirty="0">
                <a:highlight>
                  <a:srgbClr val="FFFF00"/>
                </a:highlight>
              </a:rPr>
              <a:t>parketit</a:t>
            </a:r>
            <a:r>
              <a:rPr lang="fi-FI" dirty="0"/>
              <a:t>	paperi	</a:t>
            </a:r>
            <a:r>
              <a:rPr lang="fi-FI" dirty="0">
                <a:highlight>
                  <a:srgbClr val="FFFF00"/>
                </a:highlight>
              </a:rPr>
              <a:t>liimapuu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234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5C3D6D-055E-4D30-8D90-22833F2B7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Metsäteollisuuden uudet tuotteet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132C23-B874-41E7-9BAC-CCC76B137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Metsäteollisuudessa </a:t>
            </a:r>
            <a:r>
              <a:rPr lang="fi-FI" u="sng" dirty="0"/>
              <a:t>kasvualueita</a:t>
            </a:r>
            <a:r>
              <a:rPr lang="fi-FI" dirty="0"/>
              <a:t> ovat muun muassa rakentaminen ja sisustaminen, pakkaukset ja pehmopaperit sekä biopohjainen energia. </a:t>
            </a:r>
          </a:p>
          <a:p>
            <a:r>
              <a:rPr lang="fi-FI" dirty="0"/>
              <a:t>Biotalouden </a:t>
            </a:r>
            <a:r>
              <a:rPr lang="fi-FI" b="1" u="sng" dirty="0"/>
              <a:t>uusia</a:t>
            </a:r>
            <a:r>
              <a:rPr lang="fi-FI" dirty="0"/>
              <a:t> tuotteita syntyy bioenergiasta, biopolttoaineista ja biokemikaaleista sekä yhdistämällä puuta ja kuitua muihin materiaaleihin (=komposiitit)</a:t>
            </a:r>
          </a:p>
          <a:p>
            <a:r>
              <a:rPr lang="fi-FI" dirty="0"/>
              <a:t>Informaatioteknologian avulla kehitetään älykkäitä paperi- ja pakkaustuotteita sekä rakennusmateriaaleja. Nanomittakaavan teknologioilla tuotteet saavat uudenlaisia ominaisuuksia. Nykyisten tuotteiden rinnalle syntyy uusia sovelluksia esimerkiksi elintarvike- ja lääketeollisuuteen.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9193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5C3D6D-055E-4D30-8D90-22833F2B7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Metsäteollisuuden uudet tuotteet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132C23-B874-41E7-9BAC-CCC76B137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Metsäteollisuudessa </a:t>
            </a:r>
            <a:r>
              <a:rPr lang="fi-FI" u="sng" dirty="0"/>
              <a:t>kasvualueita</a:t>
            </a:r>
            <a:r>
              <a:rPr lang="fi-FI" dirty="0"/>
              <a:t> ovat muun muassa </a:t>
            </a:r>
          </a:p>
          <a:p>
            <a:endParaRPr lang="fi-FI" dirty="0"/>
          </a:p>
          <a:p>
            <a:pPr lvl="1"/>
            <a:r>
              <a:rPr lang="fi-FI" dirty="0"/>
              <a:t>rakentaminen ja sisustaminen, </a:t>
            </a:r>
          </a:p>
          <a:p>
            <a:pPr lvl="1"/>
            <a:r>
              <a:rPr lang="fi-FI" dirty="0"/>
              <a:t>pakkaukset ja pehmopaperit sekä </a:t>
            </a:r>
          </a:p>
          <a:p>
            <a:pPr lvl="1"/>
            <a:r>
              <a:rPr lang="fi-FI" dirty="0"/>
              <a:t>biopohjainen energia. 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3453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Mitkä ovat metsäteollisuuden kasvualueita?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020932" y="2953090"/>
            <a:ext cx="8610600" cy="2915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</a:t>
            </a:r>
          </a:p>
          <a:p>
            <a:pPr lvl="1"/>
            <a:r>
              <a:rPr lang="fi-FI" dirty="0"/>
              <a:t>rakentaminen ja sisustaminen, </a:t>
            </a:r>
          </a:p>
          <a:p>
            <a:pPr lvl="1"/>
            <a:r>
              <a:rPr lang="fi-FI" dirty="0"/>
              <a:t>pakkaukset ja pehmopaperit sekä </a:t>
            </a:r>
          </a:p>
          <a:p>
            <a:pPr lvl="1"/>
            <a:r>
              <a:rPr lang="fi-FI" dirty="0"/>
              <a:t>biopohjainen energia.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172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5C3D6D-055E-4D30-8D90-22833F2B7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Metsäteollisuuden uudet tuotteet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132C23-B874-41E7-9BAC-CCC76B137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Biotalouden </a:t>
            </a:r>
            <a:r>
              <a:rPr lang="fi-FI" b="1" u="sng" dirty="0"/>
              <a:t>uusia</a:t>
            </a:r>
            <a:r>
              <a:rPr lang="fi-FI" dirty="0"/>
              <a:t> tuotteita syntyy erityisesti</a:t>
            </a:r>
          </a:p>
          <a:p>
            <a:endParaRPr lang="fi-FI" dirty="0"/>
          </a:p>
          <a:p>
            <a:r>
              <a:rPr lang="fi-FI" dirty="0"/>
              <a:t>Bioenergiassa ja biopolttoaineissa</a:t>
            </a:r>
          </a:p>
          <a:p>
            <a:r>
              <a:rPr lang="fi-FI" dirty="0"/>
              <a:t>biokemikaaleissa sekä </a:t>
            </a:r>
          </a:p>
          <a:p>
            <a:r>
              <a:rPr lang="fi-FI" dirty="0"/>
              <a:t>yhdistämällä puuta ja kuitua muihin materiaaleihin (=komposiitit)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9958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Millä osa-alueilla erityisesti syntyy uusia biotalouden tuotteita?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020932" y="2953090"/>
            <a:ext cx="8610600" cy="2915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</a:t>
            </a:r>
          </a:p>
          <a:p>
            <a:r>
              <a:rPr lang="fi-FI" dirty="0"/>
              <a:t>Bioenergiassa ja biopolttoaineissa</a:t>
            </a:r>
          </a:p>
          <a:p>
            <a:r>
              <a:rPr lang="fi-FI" dirty="0"/>
              <a:t>biokemikaaleissa sekä </a:t>
            </a:r>
          </a:p>
          <a:p>
            <a:r>
              <a:rPr lang="fi-FI" dirty="0"/>
              <a:t>yhdistämällä puuta ja kuitua muihin materiaaleihin (=komposiitit)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898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02B44D-C1B2-4549-B257-995EA6A46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Biotalous = uusiutuviin luonnonvaroihin perustuvaa teollisuutta/taloutta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0AE13E-AAC2-4B4C-9458-21C8F2444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Biotalous</a:t>
            </a:r>
            <a:r>
              <a:rPr lang="fi-FI" dirty="0"/>
              <a:t> tarkoittaa kaikkia uusiutuvia luonnonvaroja tuottavaa, käyttävää, jalostavaa ja markkinoivaa tuotantoa sekä uusiutuvista luonnonvaroista valmistettujen tuotteiden kulutusta. </a:t>
            </a:r>
          </a:p>
          <a:p>
            <a:r>
              <a:rPr lang="fi-FI" dirty="0"/>
              <a:t>Euroopassa biotaloudella tarkoitetaan usein pelkästään bio</a:t>
            </a:r>
            <a:r>
              <a:rPr lang="fi-FI" u="sng" dirty="0"/>
              <a:t>polttoaineisiin</a:t>
            </a:r>
            <a:r>
              <a:rPr lang="fi-FI" dirty="0"/>
              <a:t> perustuvaa taloutta. </a:t>
            </a:r>
          </a:p>
          <a:p>
            <a:r>
              <a:rPr lang="fi-FI" dirty="0"/>
              <a:t>Yhdysvalloissa biotalouden käsite ymmärretään laajemmin, mutta myös siellä tässä yhteydessä pääpaino on bio</a:t>
            </a:r>
            <a:r>
              <a:rPr lang="fi-FI" u="sng" dirty="0"/>
              <a:t>polttoaineilla</a:t>
            </a:r>
            <a:r>
              <a:rPr lang="fi-FI" dirty="0"/>
              <a:t> ja nimenomaan nestemäisillä liikenteen polttoaineilla. </a:t>
            </a:r>
          </a:p>
          <a:p>
            <a:r>
              <a:rPr lang="fi-FI" dirty="0"/>
              <a:t>Joissakin yhteyksissä biotaloutta pidetäänkin vastakohtana fossiilisiin polttoaineisiin perustuvalle nykytaloudelle.</a:t>
            </a:r>
          </a:p>
        </p:txBody>
      </p:sp>
    </p:spTree>
    <p:extLst>
      <p:ext uri="{BB962C8B-B14F-4D97-AF65-F5344CB8AC3E}">
        <p14:creationId xmlns:p14="http://schemas.microsoft.com/office/powerpoint/2010/main" val="2291656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Mitä tarkoittaa laajasti biotalous?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020932" y="2953089"/>
            <a:ext cx="8975324" cy="3539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Vastaus:</a:t>
            </a:r>
          </a:p>
          <a:p>
            <a:r>
              <a:rPr lang="fi-FI" dirty="0"/>
              <a:t>kaikkea </a:t>
            </a:r>
            <a:r>
              <a:rPr lang="fi-FI" b="1" dirty="0"/>
              <a:t>uusiutuvia</a:t>
            </a:r>
            <a:r>
              <a:rPr lang="fi-FI" dirty="0"/>
              <a:t> luonnonvaroja </a:t>
            </a:r>
          </a:p>
          <a:p>
            <a:pPr lvl="1"/>
            <a:r>
              <a:rPr lang="fi-FI" dirty="0"/>
              <a:t>tuottavaa, </a:t>
            </a:r>
          </a:p>
          <a:p>
            <a:pPr lvl="1"/>
            <a:r>
              <a:rPr lang="fi-FI" dirty="0"/>
              <a:t>jalostavaa,</a:t>
            </a:r>
          </a:p>
          <a:p>
            <a:pPr lvl="1"/>
            <a:r>
              <a:rPr lang="fi-FI" dirty="0"/>
              <a:t>markkinoivaa ja</a:t>
            </a:r>
          </a:p>
          <a:p>
            <a:pPr lvl="1"/>
            <a:r>
              <a:rPr lang="fi-FI" dirty="0"/>
              <a:t>käyttävää tuotantoa sekä </a:t>
            </a:r>
          </a:p>
          <a:p>
            <a:pPr lvl="1"/>
            <a:r>
              <a:rPr lang="fi-FI" dirty="0"/>
              <a:t>uusiutuvista luonnonvaroista valmistettujen tuotteiden kulutusta. </a:t>
            </a:r>
          </a:p>
        </p:txBody>
      </p:sp>
    </p:spTree>
    <p:extLst>
      <p:ext uri="{BB962C8B-B14F-4D97-AF65-F5344CB8AC3E}">
        <p14:creationId xmlns:p14="http://schemas.microsoft.com/office/powerpoint/2010/main" val="16019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Mitä tarkoittaa biotalous suppeassa merkityksessä?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020932" y="2953089"/>
            <a:ext cx="8975324" cy="3539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Vastaus:</a:t>
            </a:r>
          </a:p>
          <a:p>
            <a:pPr marL="0" indent="0">
              <a:buNone/>
            </a:pPr>
            <a:r>
              <a:rPr lang="fi-FI" dirty="0"/>
              <a:t>Bio</a:t>
            </a:r>
            <a:r>
              <a:rPr lang="fi-FI" u="sng" dirty="0"/>
              <a:t>polttoaineisiin</a:t>
            </a:r>
            <a:r>
              <a:rPr lang="fi-FI" dirty="0"/>
              <a:t> perustuvaa taloutta.</a:t>
            </a:r>
          </a:p>
        </p:txBody>
      </p:sp>
    </p:spTree>
    <p:extLst>
      <p:ext uri="{BB962C8B-B14F-4D97-AF65-F5344CB8AC3E}">
        <p14:creationId xmlns:p14="http://schemas.microsoft.com/office/powerpoint/2010/main" val="146186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Historiakatsaus. Muistatko että…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Suomen vienti alkoi tervasta 1600-luvulla</a:t>
            </a:r>
          </a:p>
          <a:p>
            <a:r>
              <a:rPr lang="fi-FI" dirty="0"/>
              <a:t>Vielä 1960-luvulla metsistä saatiin ¾ valtion vientituloista</a:t>
            </a:r>
          </a:p>
          <a:p>
            <a:r>
              <a:rPr lang="fi-FI" dirty="0"/>
              <a:t>Tällä hetkellä noin 1/5</a:t>
            </a:r>
          </a:p>
          <a:p>
            <a:r>
              <a:rPr lang="fi-FI" dirty="0"/>
              <a:t>Metsäala työllistää suoraan noin 60 000 ja välillisesti 140 000 työntekijää (lähde: Aarre-lehti 28.3.2019)</a:t>
            </a:r>
          </a:p>
          <a:p>
            <a:r>
              <a:rPr lang="fi-FI" dirty="0"/>
              <a:t>Nykyään metsä ei anna enää vain sahatavaraa ja sellua, vaan tuotteet ovat hyvin monipuoliset (biotalous).</a:t>
            </a:r>
          </a:p>
          <a:p>
            <a:r>
              <a:rPr lang="fi-FI" dirty="0"/>
              <a:t>Metsän hoito on nykyaikaista, perustuu paikkatietojärjestelmiin ja puunkorjuu perustuu mm. monitoimikoneen tietokoneen laskelmiin.</a:t>
            </a:r>
          </a:p>
          <a:p>
            <a:pPr lvl="1"/>
            <a:r>
              <a:rPr lang="fi-FI" dirty="0">
                <a:hlinkClick r:id="rId2"/>
              </a:rPr>
              <a:t>https://www.youtube.com/watch?v=IU35FpgxyCw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4619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70B97E-553B-453A-B425-F6DCF91E7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METSÄTEOLLISUUS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1F07EC-AF31-4E96-8994-9634EDEAE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Metsäteollisuus</a:t>
            </a:r>
            <a:r>
              <a:rPr lang="fi-FI" dirty="0"/>
              <a:t> = teollisuutta, joka käyttää raaka-aineenaan </a:t>
            </a:r>
            <a:r>
              <a:rPr lang="fi-FI" dirty="0">
                <a:hlinkClick r:id="rId2"/>
              </a:rPr>
              <a:t>puuta</a:t>
            </a:r>
            <a:r>
              <a:rPr lang="fi-FI" dirty="0"/>
              <a:t>.</a:t>
            </a:r>
          </a:p>
          <a:p>
            <a:r>
              <a:rPr lang="fi-FI" dirty="0"/>
              <a:t>Metsäteollisuus jaetaan kahteen sektoriin:</a:t>
            </a:r>
          </a:p>
          <a:p>
            <a:pPr marL="0" indent="0">
              <a:buNone/>
            </a:pPr>
            <a:r>
              <a:rPr lang="fi-FI" dirty="0"/>
              <a:t>	1. puu</a:t>
            </a:r>
            <a:r>
              <a:rPr lang="fi-FI" u="sng" dirty="0"/>
              <a:t>tuote</a:t>
            </a:r>
            <a:r>
              <a:rPr lang="fi-FI" dirty="0"/>
              <a:t>teollisuus eli mekaaninen metsäteollisuus</a:t>
            </a:r>
          </a:p>
          <a:p>
            <a:pPr marL="0" indent="0">
              <a:buNone/>
            </a:pPr>
            <a:r>
              <a:rPr lang="fi-FI" dirty="0"/>
              <a:t>	2. kemiallinen metsäteollisuus</a:t>
            </a:r>
          </a:p>
        </p:txBody>
      </p:sp>
    </p:spTree>
    <p:extLst>
      <p:ext uri="{BB962C8B-B14F-4D97-AF65-F5344CB8AC3E}">
        <p14:creationId xmlns:p14="http://schemas.microsoft.com/office/powerpoint/2010/main" val="381281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Mihin kahteen sektoriin metsäteollisuus jaetaan? 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2041864" y="3672180"/>
            <a:ext cx="8610600" cy="1920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1. puutuoteteollisuus eli </a:t>
            </a:r>
            <a:r>
              <a:rPr lang="fi-FI" b="1" dirty="0"/>
              <a:t>mekaaninen metsäteollisuus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2. </a:t>
            </a:r>
            <a:r>
              <a:rPr lang="fi-FI" b="1" dirty="0"/>
              <a:t>kemiallinen</a:t>
            </a:r>
            <a:r>
              <a:rPr lang="fi-FI" dirty="0"/>
              <a:t> metsäteollisuus</a:t>
            </a:r>
          </a:p>
        </p:txBody>
      </p:sp>
    </p:spTree>
    <p:extLst>
      <p:ext uri="{BB962C8B-B14F-4D97-AF65-F5344CB8AC3E}">
        <p14:creationId xmlns:p14="http://schemas.microsoft.com/office/powerpoint/2010/main" val="42432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70B97E-553B-453A-B425-F6DCF91E7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Puutuoteteollisuus </a:t>
            </a:r>
            <a:br>
              <a:rPr lang="fi-FI" dirty="0"/>
            </a:br>
            <a:r>
              <a:rPr lang="fi-FI" dirty="0"/>
              <a:t>eli mekaaninen metsäteollisuus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1F07EC-AF31-4E96-8994-9634EDEAE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80324" cy="4351338"/>
          </a:xfrm>
        </p:spPr>
        <p:txBody>
          <a:bodyPr>
            <a:normAutofit lnSpcReduction="10000"/>
          </a:bodyPr>
          <a:lstStyle/>
          <a:p>
            <a:pPr lvl="1"/>
            <a:r>
              <a:rPr lang="fi-FI" b="1" dirty="0"/>
              <a:t>Sahateollisuus (ks. video </a:t>
            </a:r>
            <a:r>
              <a:rPr lang="fi-FI" b="1" dirty="0" err="1"/>
              <a:t>Peda</a:t>
            </a:r>
            <a:r>
              <a:rPr lang="fi-FI" b="1" dirty="0"/>
              <a:t>-sivulta, tallennettu </a:t>
            </a:r>
            <a:r>
              <a:rPr lang="fi-FI" b="1" dirty="0" err="1"/>
              <a:t>FB:stä</a:t>
            </a:r>
            <a:r>
              <a:rPr lang="fi-FI" b="1" dirty="0"/>
              <a:t>)</a:t>
            </a:r>
          </a:p>
          <a:p>
            <a:pPr lvl="1"/>
            <a:r>
              <a:rPr lang="fi-FI" b="1" dirty="0"/>
              <a:t>Levyteollisuus</a:t>
            </a:r>
          </a:p>
          <a:p>
            <a:pPr lvl="2"/>
            <a:r>
              <a:rPr lang="fi-FI" b="1" dirty="0"/>
              <a:t>Kuitulevy (</a:t>
            </a:r>
            <a:r>
              <a:rPr lang="fi-FI" b="1" dirty="0" err="1"/>
              <a:t>ks</a:t>
            </a:r>
            <a:r>
              <a:rPr lang="fi-FI" b="1" dirty="0"/>
              <a:t> video </a:t>
            </a:r>
            <a:r>
              <a:rPr lang="fi-FI" b="1" dirty="0" err="1"/>
              <a:t>Peda</a:t>
            </a:r>
            <a:r>
              <a:rPr lang="fi-FI" b="1" dirty="0"/>
              <a:t>-sivulta, tallennettu </a:t>
            </a:r>
            <a:r>
              <a:rPr lang="fi-FI" b="1" dirty="0" err="1"/>
              <a:t>FB:stä</a:t>
            </a:r>
            <a:r>
              <a:rPr lang="fi-FI" b="1" dirty="0"/>
              <a:t>)		    Perustuotteet</a:t>
            </a:r>
          </a:p>
          <a:p>
            <a:pPr lvl="2"/>
            <a:r>
              <a:rPr lang="fi-FI" b="1" dirty="0"/>
              <a:t>Lastulevy</a:t>
            </a:r>
          </a:p>
          <a:p>
            <a:pPr lvl="2"/>
            <a:r>
              <a:rPr lang="fi-FI" b="1" dirty="0"/>
              <a:t>Vaneri (https://www.youtube.com/watch?v=xqIAos8Z0Ms)</a:t>
            </a:r>
          </a:p>
          <a:p>
            <a:pPr lvl="1"/>
            <a:r>
              <a:rPr lang="fi-FI" b="1" dirty="0"/>
              <a:t>Insinööripuuteollisuus</a:t>
            </a:r>
          </a:p>
          <a:p>
            <a:pPr lvl="2"/>
            <a:r>
              <a:rPr lang="fi-FI" b="1" dirty="0"/>
              <a:t>Liimapuu			Ensiasteen jalosteita</a:t>
            </a:r>
          </a:p>
          <a:p>
            <a:pPr lvl="2"/>
            <a:r>
              <a:rPr lang="fi-FI" b="1" dirty="0"/>
              <a:t>Viilupuu</a:t>
            </a:r>
          </a:p>
          <a:p>
            <a:pPr lvl="1"/>
            <a:r>
              <a:rPr lang="fi-FI" b="1" dirty="0"/>
              <a:t>Huonekaluteollisuus</a:t>
            </a:r>
          </a:p>
          <a:p>
            <a:pPr lvl="1"/>
            <a:r>
              <a:rPr lang="fi-FI" b="1" dirty="0"/>
              <a:t>Puusepänteollisuus (ks. video </a:t>
            </a:r>
            <a:r>
              <a:rPr lang="fi-FI" b="1" dirty="0" err="1"/>
              <a:t>Peda</a:t>
            </a:r>
            <a:r>
              <a:rPr lang="fi-FI" b="1" dirty="0"/>
              <a:t>-sivulta)</a:t>
            </a:r>
          </a:p>
          <a:p>
            <a:pPr lvl="1"/>
            <a:r>
              <a:rPr lang="fi-FI" b="1" dirty="0"/>
              <a:t>Puutaloteollisuus</a:t>
            </a:r>
          </a:p>
          <a:p>
            <a:pPr lvl="1"/>
            <a:r>
              <a:rPr lang="fi-FI" b="1" dirty="0"/>
              <a:t>Rakennuspuutuoteteollisuus (ks. video </a:t>
            </a:r>
            <a:r>
              <a:rPr lang="fi-FI" b="1" dirty="0" err="1"/>
              <a:t>Peda</a:t>
            </a:r>
            <a:r>
              <a:rPr lang="fi-FI" b="1" dirty="0"/>
              <a:t>-sivulta, tallennettu netistä)</a:t>
            </a:r>
          </a:p>
        </p:txBody>
      </p:sp>
      <p:sp>
        <p:nvSpPr>
          <p:cNvPr id="4" name="Oikea aaltosulje 3">
            <a:extLst>
              <a:ext uri="{FF2B5EF4-FFF2-40B4-BE49-F238E27FC236}">
                <a16:creationId xmlns:a16="http://schemas.microsoft.com/office/drawing/2014/main" id="{ED210106-0D39-8DB4-D4AE-D8DE3C567B59}"/>
              </a:ext>
            </a:extLst>
          </p:cNvPr>
          <p:cNvSpPr/>
          <p:nvPr/>
        </p:nvSpPr>
        <p:spPr>
          <a:xfrm>
            <a:off x="8735629" y="1825625"/>
            <a:ext cx="585926" cy="16033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Oikea aaltosulje 4">
            <a:extLst>
              <a:ext uri="{FF2B5EF4-FFF2-40B4-BE49-F238E27FC236}">
                <a16:creationId xmlns:a16="http://schemas.microsoft.com/office/drawing/2014/main" id="{6920D373-812B-0C72-4EF4-54463ADA309C}"/>
              </a:ext>
            </a:extLst>
          </p:cNvPr>
          <p:cNvSpPr/>
          <p:nvPr/>
        </p:nvSpPr>
        <p:spPr>
          <a:xfrm>
            <a:off x="4680014" y="3540495"/>
            <a:ext cx="585926" cy="88058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Oikea aaltosulje 5">
            <a:extLst>
              <a:ext uri="{FF2B5EF4-FFF2-40B4-BE49-F238E27FC236}">
                <a16:creationId xmlns:a16="http://schemas.microsoft.com/office/drawing/2014/main" id="{8C35B9E3-4948-2110-F7FC-38B75E373474}"/>
              </a:ext>
            </a:extLst>
          </p:cNvPr>
          <p:cNvSpPr/>
          <p:nvPr/>
        </p:nvSpPr>
        <p:spPr>
          <a:xfrm flipH="1">
            <a:off x="961750" y="4421080"/>
            <a:ext cx="585926" cy="1492929"/>
          </a:xfrm>
          <a:prstGeom prst="rightBrace">
            <a:avLst>
              <a:gd name="adj1" fmla="val 8333"/>
              <a:gd name="adj2" fmla="val 482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B2CEBF9F-EE88-BE5D-79F8-FBB2C0DC0134}"/>
              </a:ext>
            </a:extLst>
          </p:cNvPr>
          <p:cNvSpPr txBox="1"/>
          <p:nvPr/>
        </p:nvSpPr>
        <p:spPr>
          <a:xfrm>
            <a:off x="126999" y="4924406"/>
            <a:ext cx="1043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2. asteen jalosteet</a:t>
            </a:r>
          </a:p>
        </p:txBody>
      </p:sp>
    </p:spTree>
    <p:extLst>
      <p:ext uri="{BB962C8B-B14F-4D97-AF65-F5344CB8AC3E}">
        <p14:creationId xmlns:p14="http://schemas.microsoft.com/office/powerpoint/2010/main" val="2201513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Luettele tuotteita, joita mekaaninen metsäteollisuus valmistaa. 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020932" y="2562472"/>
            <a:ext cx="8610600" cy="3350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</a:t>
            </a:r>
          </a:p>
          <a:p>
            <a:pPr lvl="1"/>
            <a:r>
              <a:rPr lang="fi-FI" b="1" dirty="0"/>
              <a:t>Sahapuutavara</a:t>
            </a:r>
          </a:p>
          <a:p>
            <a:pPr lvl="1"/>
            <a:r>
              <a:rPr lang="fi-FI" b="1" dirty="0"/>
              <a:t>Puulevyt kuten kuitulevy, lastulevy ja vaneri</a:t>
            </a:r>
          </a:p>
          <a:p>
            <a:pPr lvl="1"/>
            <a:r>
              <a:rPr lang="fi-FI" b="1" dirty="0"/>
              <a:t>Huonekalut</a:t>
            </a:r>
          </a:p>
          <a:p>
            <a:pPr lvl="1"/>
            <a:r>
              <a:rPr lang="fi-FI" b="1" dirty="0" err="1"/>
              <a:t>Insinööripuuteolllisuuden</a:t>
            </a:r>
            <a:r>
              <a:rPr lang="fi-FI" b="1" dirty="0"/>
              <a:t> tuotteet kuten liimapuu ja viilupuu</a:t>
            </a:r>
          </a:p>
          <a:p>
            <a:pPr lvl="1"/>
            <a:r>
              <a:rPr lang="fi-FI" b="1" dirty="0"/>
              <a:t>Puusepän tuotteet</a:t>
            </a:r>
          </a:p>
          <a:p>
            <a:pPr lvl="1"/>
            <a:r>
              <a:rPr lang="fi-FI" b="1" dirty="0"/>
              <a:t>Puutalot</a:t>
            </a:r>
          </a:p>
          <a:p>
            <a:pPr lvl="1"/>
            <a:r>
              <a:rPr lang="fi-FI" b="1" dirty="0"/>
              <a:t>Rakennuspuutuotteet, kuten ikkuna-aihiot</a:t>
            </a:r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916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004C4A-B4DD-4DB6-8D4E-0B7916730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Mekaanisen metsäteollisuuden = puutuoteteollisuuden tuotteita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84D491-ED2B-4621-8B37-22BA00C5B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04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Raakapuusta syntyy puutuoteteollisuudessa puutuotteita, jotka jaetaan kolmeen ryhmään: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1. Perustuotteet</a:t>
            </a:r>
          </a:p>
          <a:p>
            <a:pPr lvl="1"/>
            <a:r>
              <a:rPr lang="fi-FI" dirty="0"/>
              <a:t>sahatavara</a:t>
            </a:r>
          </a:p>
          <a:p>
            <a:pPr lvl="1"/>
            <a:r>
              <a:rPr lang="fi-FI" dirty="0"/>
              <a:t>puulevyt: vaneri-, lastu- ja kuitulevytuotteet</a:t>
            </a:r>
          </a:p>
          <a:p>
            <a:pPr marL="0" indent="0">
              <a:buNone/>
            </a:pPr>
            <a:r>
              <a:rPr lang="fi-FI" dirty="0"/>
              <a:t>2. Ensiasteen jalosteet</a:t>
            </a:r>
          </a:p>
          <a:p>
            <a:pPr lvl="1"/>
            <a:r>
              <a:rPr lang="fi-FI" dirty="0"/>
              <a:t>höylätavara</a:t>
            </a:r>
          </a:p>
          <a:p>
            <a:pPr lvl="1"/>
            <a:r>
              <a:rPr lang="fi-FI" dirty="0"/>
              <a:t>sormijatkettu sahatavara</a:t>
            </a:r>
          </a:p>
          <a:p>
            <a:pPr lvl="1"/>
            <a:r>
              <a:rPr lang="fi-FI" dirty="0"/>
              <a:t>pinnoitettu vaneri</a:t>
            </a:r>
          </a:p>
          <a:p>
            <a:pPr lvl="1"/>
            <a:r>
              <a:rPr lang="fi-FI" dirty="0"/>
              <a:t>insinööripuutuotteet</a:t>
            </a:r>
          </a:p>
          <a:p>
            <a:pPr marL="0" indent="0">
              <a:buNone/>
            </a:pPr>
            <a:r>
              <a:rPr lang="fi-FI" dirty="0"/>
              <a:t>3. Toisen asteen jalosteet</a:t>
            </a:r>
          </a:p>
          <a:p>
            <a:pPr lvl="1"/>
            <a:r>
              <a:rPr lang="fi-FI" dirty="0"/>
              <a:t>ovet</a:t>
            </a:r>
          </a:p>
          <a:p>
            <a:pPr lvl="1"/>
            <a:r>
              <a:rPr lang="fi-FI" dirty="0"/>
              <a:t>ikkunat</a:t>
            </a:r>
          </a:p>
          <a:p>
            <a:pPr lvl="1"/>
            <a:r>
              <a:rPr lang="fi-FI" dirty="0"/>
              <a:t>huonekalut</a:t>
            </a:r>
          </a:p>
          <a:p>
            <a:pPr lvl="1"/>
            <a:r>
              <a:rPr lang="fi-FI" dirty="0"/>
              <a:t>parketit</a:t>
            </a:r>
          </a:p>
          <a:p>
            <a:pPr lvl="1"/>
            <a:r>
              <a:rPr lang="fi-FI" dirty="0"/>
              <a:t>puutalot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426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5ED82-AC9A-45F7-887F-02AFB514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Testaa tietosi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3C0E95-C1FA-4B8C-8DAB-71CF6B57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143478" cy="793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Mihin kolmeen ryhmään mekaanisen puuteollisuudentuotteet jaetaan? 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E7414E6-0D4F-2417-5239-B27F15C94E77}"/>
              </a:ext>
            </a:extLst>
          </p:cNvPr>
          <p:cNvSpPr txBox="1">
            <a:spLocks/>
          </p:cNvSpPr>
          <p:nvPr/>
        </p:nvSpPr>
        <p:spPr>
          <a:xfrm>
            <a:off x="1020932" y="2953090"/>
            <a:ext cx="8610600" cy="2915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Vastaus</a:t>
            </a:r>
          </a:p>
          <a:p>
            <a:pPr marL="0" indent="0">
              <a:buNone/>
            </a:pPr>
            <a:r>
              <a:rPr lang="fi-FI" dirty="0"/>
              <a:t>1. Perustuotteet</a:t>
            </a:r>
          </a:p>
          <a:p>
            <a:pPr marL="0" indent="0">
              <a:buNone/>
            </a:pPr>
            <a:r>
              <a:rPr lang="fi-FI" dirty="0"/>
              <a:t>2. Ensiasteen jalosteet</a:t>
            </a:r>
          </a:p>
          <a:p>
            <a:pPr marL="0" indent="0">
              <a:buNone/>
            </a:pPr>
            <a:r>
              <a:rPr lang="fi-FI" dirty="0"/>
              <a:t>3. Toisen asteen jalosteet</a:t>
            </a:r>
          </a:p>
        </p:txBody>
      </p:sp>
    </p:spTree>
    <p:extLst>
      <p:ext uri="{BB962C8B-B14F-4D97-AF65-F5344CB8AC3E}">
        <p14:creationId xmlns:p14="http://schemas.microsoft.com/office/powerpoint/2010/main" val="205772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C8D800-7A39-4F22-A2A2-A4CACEA7D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Kemiallinen metsäteollisuus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467B1D-F1E2-4801-B238-C3A8078F0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fi-FI" dirty="0"/>
              <a:t>1. Massateollisuus. Sen tuotteita ovat:</a:t>
            </a:r>
          </a:p>
          <a:p>
            <a:pPr lvl="2"/>
            <a:r>
              <a:rPr lang="fi-FI" dirty="0"/>
              <a:t>hierre</a:t>
            </a:r>
          </a:p>
          <a:p>
            <a:pPr lvl="2"/>
            <a:r>
              <a:rPr lang="fi-FI" dirty="0"/>
              <a:t>hioke </a:t>
            </a:r>
          </a:p>
          <a:p>
            <a:pPr lvl="2"/>
            <a:r>
              <a:rPr lang="fi-FI" dirty="0"/>
              <a:t>puolikemiallinen puumassa</a:t>
            </a:r>
          </a:p>
          <a:p>
            <a:pPr lvl="2"/>
            <a:r>
              <a:rPr lang="fi-FI" dirty="0"/>
              <a:t>Sellu </a:t>
            </a:r>
          </a:p>
          <a:p>
            <a:pPr lvl="2"/>
            <a:r>
              <a:rPr lang="fi-FI" dirty="0"/>
              <a:t>kierrätyskuitu</a:t>
            </a:r>
          </a:p>
          <a:p>
            <a:pPr marL="914400" lvl="2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dirty="0"/>
              <a:t>2. Paperiteollisuus</a:t>
            </a:r>
          </a:p>
          <a:p>
            <a:pPr lvl="2"/>
            <a:r>
              <a:rPr lang="fi-FI" dirty="0"/>
              <a:t>Erilaiset paperit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r>
              <a:rPr lang="fi-FI" dirty="0"/>
              <a:t>3. Kartonkiteollisuus</a:t>
            </a:r>
          </a:p>
          <a:p>
            <a:pPr lvl="2"/>
            <a:r>
              <a:rPr lang="fi-FI" dirty="0"/>
              <a:t>erilaiset kartongit (ks. </a:t>
            </a:r>
            <a:r>
              <a:rPr lang="fi-FI"/>
              <a:t>video </a:t>
            </a:r>
            <a:r>
              <a:rPr lang="fi-FI" dirty="0" err="1"/>
              <a:t>Peda</a:t>
            </a:r>
            <a:r>
              <a:rPr lang="fi-FI" dirty="0"/>
              <a:t>-sivulta)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7969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5301</TotalTime>
  <Words>708</Words>
  <Application>Microsoft Office PowerPoint</Application>
  <PresentationFormat>Laajakuva</PresentationFormat>
  <Paragraphs>142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Office-teema</vt:lpstr>
      <vt:lpstr>Metsäteollisuus</vt:lpstr>
      <vt:lpstr>Historiakatsaus. Muistatko että…</vt:lpstr>
      <vt:lpstr>METSÄTEOLLISUUS</vt:lpstr>
      <vt:lpstr>Testaa tietosi</vt:lpstr>
      <vt:lpstr>Puutuoteteollisuus  eli mekaaninen metsäteollisuus</vt:lpstr>
      <vt:lpstr>Testaa tietosi</vt:lpstr>
      <vt:lpstr>Mekaanisen metsäteollisuuden = puutuoteteollisuuden tuotteita</vt:lpstr>
      <vt:lpstr>Testaa tietosi</vt:lpstr>
      <vt:lpstr>Kemiallinen metsäteollisuus</vt:lpstr>
      <vt:lpstr>Testaa tietosi</vt:lpstr>
      <vt:lpstr>Testaa tietosi</vt:lpstr>
      <vt:lpstr>Metsäteollisuuden uudet tuotteet</vt:lpstr>
      <vt:lpstr>Metsäteollisuuden uudet tuotteet</vt:lpstr>
      <vt:lpstr>Testaa tietosi</vt:lpstr>
      <vt:lpstr>Metsäteollisuuden uudet tuotteet</vt:lpstr>
      <vt:lpstr>Testaa tietosi</vt:lpstr>
      <vt:lpstr>Biotalous = uusiutuviin luonnonvaroihin perustuvaa teollisuutta/taloutta</vt:lpstr>
      <vt:lpstr>Testaa tietosi</vt:lpstr>
      <vt:lpstr>Testaa tietosi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Metsien monikäyttö</dc:title>
  <dc:creator>Tanja Poikonen</dc:creator>
  <cp:lastModifiedBy>Tanja Poikonen</cp:lastModifiedBy>
  <cp:revision>9</cp:revision>
  <dcterms:created xsi:type="dcterms:W3CDTF">2021-05-05T02:29:58Z</dcterms:created>
  <dcterms:modified xsi:type="dcterms:W3CDTF">2025-09-21T18:58:06Z</dcterms:modified>
</cp:coreProperties>
</file>