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73" r:id="rId8"/>
    <p:sldId id="263" r:id="rId9"/>
    <p:sldId id="274" r:id="rId10"/>
    <p:sldId id="275" r:id="rId11"/>
    <p:sldId id="276" r:id="rId12"/>
    <p:sldId id="277" r:id="rId13"/>
    <p:sldId id="264" r:id="rId14"/>
    <p:sldId id="265" r:id="rId15"/>
    <p:sldId id="266" r:id="rId16"/>
    <p:sldId id="267" r:id="rId17"/>
    <p:sldId id="269" r:id="rId18"/>
    <p:sldId id="271" r:id="rId19"/>
    <p:sldId id="272" r:id="rId20"/>
    <p:sldId id="270" r:id="rId21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ainen kolmi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tsikk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17" name="Alaotsikk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i-FI" smtClean="0"/>
              <a:t>Muokkaa alaotsikon perustyyliä napsautt.</a:t>
            </a:r>
            <a:endParaRPr kumimoji="0" lang="en-US"/>
          </a:p>
        </p:txBody>
      </p:sp>
      <p:grpSp>
        <p:nvGrpSpPr>
          <p:cNvPr id="2" name="Ryhmä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Puolivapaa piirto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Puolivapaa piirto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Puolivapaa piirto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uora yhdysviiv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Päivämäärän paikkamerkki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B49E4A0-8C04-428E-B5E1-71F11E459D47}" type="datetimeFigureOut">
              <a:rPr lang="fi-FI" smtClean="0"/>
              <a:pPr/>
              <a:t>10.8.2011</a:t>
            </a:fld>
            <a:endParaRPr lang="fi-FI"/>
          </a:p>
        </p:txBody>
      </p:sp>
      <p:sp>
        <p:nvSpPr>
          <p:cNvPr id="19" name="Alatunnisteen paikkamerk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i-FI"/>
          </a:p>
        </p:txBody>
      </p:sp>
      <p:sp>
        <p:nvSpPr>
          <p:cNvPr id="27" name="Dian numeron paikkamerkki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41B84B2-51D0-4AEF-8570-8BA2BAF4F78B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49E4A0-8C04-428E-B5E1-71F11E459D47}" type="datetimeFigureOut">
              <a:rPr lang="fi-FI" smtClean="0"/>
              <a:pPr/>
              <a:t>10.8.2011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1B84B2-51D0-4AEF-8570-8BA2BAF4F78B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49E4A0-8C04-428E-B5E1-71F11E459D47}" type="datetimeFigureOut">
              <a:rPr lang="fi-FI" smtClean="0"/>
              <a:pPr/>
              <a:t>10.8.2011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1B84B2-51D0-4AEF-8570-8BA2BAF4F78B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49E4A0-8C04-428E-B5E1-71F11E459D47}" type="datetimeFigureOut">
              <a:rPr lang="fi-FI" smtClean="0"/>
              <a:pPr/>
              <a:t>10.8.2011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1B84B2-51D0-4AEF-8570-8BA2BAF4F78B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49E4A0-8C04-428E-B5E1-71F11E459D47}" type="datetimeFigureOut">
              <a:rPr lang="fi-FI" smtClean="0"/>
              <a:pPr/>
              <a:t>10.8.2011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1B84B2-51D0-4AEF-8570-8BA2BAF4F78B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Lovettu nuolenkärki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Lovettu nuolenkärki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49E4A0-8C04-428E-B5E1-71F11E459D47}" type="datetimeFigureOut">
              <a:rPr lang="fi-FI" smtClean="0"/>
              <a:pPr/>
              <a:t>10.8.2011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1B84B2-51D0-4AEF-8570-8BA2BAF4F78B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Otsikk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tailu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49E4A0-8C04-428E-B5E1-71F11E459D47}" type="datetimeFigureOut">
              <a:rPr lang="fi-FI" smtClean="0"/>
              <a:pPr/>
              <a:t>10.8.2011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1B84B2-51D0-4AEF-8570-8BA2BAF4F78B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49E4A0-8C04-428E-B5E1-71F11E459D47}" type="datetimeFigureOut">
              <a:rPr lang="fi-FI" smtClean="0"/>
              <a:pPr/>
              <a:t>10.8.2011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1B84B2-51D0-4AEF-8570-8BA2BAF4F78B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Otsikk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49E4A0-8C04-428E-B5E1-71F11E459D47}" type="datetimeFigureOut">
              <a:rPr lang="fi-FI" smtClean="0"/>
              <a:pPr/>
              <a:t>10.8.2011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1B84B2-51D0-4AEF-8570-8BA2BAF4F78B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B49E4A0-8C04-428E-B5E1-71F11E459D47}" type="datetimeFigureOut">
              <a:rPr lang="fi-FI" smtClean="0"/>
              <a:pPr/>
              <a:t>10.8.2011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1B84B2-51D0-4AEF-8570-8BA2BAF4F78B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i-FI" smtClean="0"/>
              <a:t>Lisää kuva napsauttamalla kuvaketta</a:t>
            </a:r>
            <a:endParaRPr kumimoji="0" lang="en-US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B49E4A0-8C04-428E-B5E1-71F11E459D47}" type="datetimeFigureOut">
              <a:rPr lang="fi-FI" smtClean="0"/>
              <a:pPr/>
              <a:t>10.8.2011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41B84B2-51D0-4AEF-8570-8BA2BAF4F78B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8" name="Puolivapaa piirto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Puolivapaa piirto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Suorakulmainen kolmi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uora yhdysviiv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Lovettu nuolenkärki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Lovettu nuolenkärki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uolivapaa piirto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Puolivapaa piirto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Suorakulmainen kolmi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uora yhdysviiv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tsikon paikkamerkki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0" name="Tekstin paikkamerkki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  <a:p>
            <a:pPr lvl="1" eaLnBrk="1" latinLnBrk="0" hangingPunct="1"/>
            <a:r>
              <a:rPr kumimoji="0" lang="fi-FI" smtClean="0"/>
              <a:t>toinen taso</a:t>
            </a:r>
          </a:p>
          <a:p>
            <a:pPr lvl="2" eaLnBrk="1" latinLnBrk="0" hangingPunct="1"/>
            <a:r>
              <a:rPr kumimoji="0" lang="fi-FI" smtClean="0"/>
              <a:t>kolmas taso</a:t>
            </a:r>
          </a:p>
          <a:p>
            <a:pPr lvl="3" eaLnBrk="1" latinLnBrk="0" hangingPunct="1"/>
            <a:r>
              <a:rPr kumimoji="0" lang="fi-FI" smtClean="0"/>
              <a:t>neljäs taso</a:t>
            </a:r>
          </a:p>
          <a:p>
            <a:pPr lvl="4" eaLnBrk="1" latinLnBrk="0" hangingPunct="1"/>
            <a:r>
              <a:rPr kumimoji="0" lang="fi-FI" smtClean="0"/>
              <a:t>viides taso</a:t>
            </a:r>
            <a:endParaRPr kumimoji="0" lang="en-US"/>
          </a:p>
        </p:txBody>
      </p:sp>
      <p:sp>
        <p:nvSpPr>
          <p:cNvPr id="10" name="Päivämäärän paikkamerkki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B49E4A0-8C04-428E-B5E1-71F11E459D47}" type="datetimeFigureOut">
              <a:rPr lang="fi-FI" smtClean="0"/>
              <a:pPr/>
              <a:t>10.8.2011</a:t>
            </a:fld>
            <a:endParaRPr lang="fi-FI"/>
          </a:p>
        </p:txBody>
      </p:sp>
      <p:sp>
        <p:nvSpPr>
          <p:cNvPr id="22" name="Alatunnisteen paikkamerk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i-FI"/>
          </a:p>
        </p:txBody>
      </p:sp>
      <p:sp>
        <p:nvSpPr>
          <p:cNvPr id="18" name="Dian numeron paikkamerkki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41B84B2-51D0-4AEF-8570-8BA2BAF4F78B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fi-FI" dirty="0" smtClean="0">
                <a:latin typeface="Arial" pitchFamily="34" charset="0"/>
                <a:cs typeface="Arial" pitchFamily="34" charset="0"/>
              </a:rPr>
              <a:t>Ylläpitosiivous</a:t>
            </a:r>
          </a:p>
          <a:p>
            <a:endParaRPr lang="fi-FI" dirty="0" smtClean="0">
              <a:latin typeface="Arial" pitchFamily="34" charset="0"/>
              <a:cs typeface="Arial" pitchFamily="34" charset="0"/>
            </a:endParaRPr>
          </a:p>
          <a:p>
            <a:r>
              <a:rPr lang="fi-FI" dirty="0" smtClean="0">
                <a:latin typeface="Arial" pitchFamily="34" charset="0"/>
                <a:cs typeface="Arial" pitchFamily="34" charset="0"/>
              </a:rPr>
              <a:t>Jaksottainen siivous</a:t>
            </a:r>
          </a:p>
          <a:p>
            <a:endParaRPr lang="fi-FI" dirty="0" smtClean="0">
              <a:latin typeface="Arial" pitchFamily="34" charset="0"/>
              <a:cs typeface="Arial" pitchFamily="34" charset="0"/>
            </a:endParaRPr>
          </a:p>
          <a:p>
            <a:r>
              <a:rPr lang="fi-FI" dirty="0" smtClean="0">
                <a:latin typeface="Arial" pitchFamily="34" charset="0"/>
                <a:cs typeface="Arial" pitchFamily="34" charset="0"/>
              </a:rPr>
              <a:t>Perussiivous</a:t>
            </a:r>
          </a:p>
          <a:p>
            <a:pPr>
              <a:buNone/>
            </a:pPr>
            <a:endParaRPr lang="fi-FI" dirty="0" smtClean="0">
              <a:latin typeface="Arial" pitchFamily="34" charset="0"/>
              <a:cs typeface="Arial" pitchFamily="34" charset="0"/>
            </a:endParaRPr>
          </a:p>
          <a:p>
            <a:r>
              <a:rPr lang="fi-FI" smtClean="0">
                <a:latin typeface="Arial" pitchFamily="34" charset="0"/>
                <a:cs typeface="Arial" pitchFamily="34" charset="0"/>
              </a:rPr>
              <a:t>Desinfiointi</a:t>
            </a:r>
            <a:endParaRPr lang="fi-FI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fi-FI" dirty="0" smtClean="0"/>
              <a:t>Puhtaanapito</a:t>
            </a:r>
            <a:endParaRPr lang="fi-FI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siivousvälineellä tai siivouskoneella tehtävää hankaustyötä</a:t>
            </a:r>
          </a:p>
          <a:p>
            <a:r>
              <a:rPr lang="fi-FI" dirty="0" smtClean="0"/>
              <a:t>Hyödynnetään veden paine tai veden virtaus</a:t>
            </a:r>
          </a:p>
          <a:p>
            <a:endParaRPr lang="fi-FI" dirty="0" smtClean="0"/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Mekaniikka</a:t>
            </a:r>
            <a:endParaRPr lang="fi-FI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Lian poistaminen vaatii aikaa</a:t>
            </a:r>
          </a:p>
          <a:p>
            <a:r>
              <a:rPr lang="fi-FI" dirty="0" smtClean="0"/>
              <a:t>kiinnittyneelle ja pinttyneelle lialle annettava puhdistusaineelle riittävästi aika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Aika</a:t>
            </a:r>
            <a:endParaRPr lang="fi-FI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puhdistusaineiden ja veden vaikutus lian poistamisessa. </a:t>
            </a:r>
            <a:endParaRPr lang="fi-FI" smtClean="0"/>
          </a:p>
          <a:p>
            <a:r>
              <a:rPr lang="fi-FI" smtClean="0"/>
              <a:t>Puhdistusaineen </a:t>
            </a:r>
            <a:r>
              <a:rPr lang="fi-FI" dirty="0" smtClean="0"/>
              <a:t>tärkeä tehtävä on irrottaa lika ja estää lian kiintyminen takaisin puhdistettavaan pintaan</a:t>
            </a:r>
            <a:endParaRPr lang="fi-FI" b="1" dirty="0" smtClean="0"/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Kemia</a:t>
            </a:r>
            <a:endParaRPr lang="fi-FI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Kuivapyyhintä</a:t>
            </a:r>
          </a:p>
          <a:p>
            <a:r>
              <a:rPr lang="fi-FI" dirty="0" smtClean="0"/>
              <a:t>Nihkeäpyyhintä</a:t>
            </a:r>
          </a:p>
          <a:p>
            <a:r>
              <a:rPr lang="fi-FI" dirty="0" smtClean="0"/>
              <a:t>Kosteapyyhintä</a:t>
            </a:r>
          </a:p>
          <a:p>
            <a:r>
              <a:rPr lang="fi-FI" dirty="0" smtClean="0"/>
              <a:t>Märkäpyyhintä</a:t>
            </a:r>
          </a:p>
          <a:p>
            <a:r>
              <a:rPr lang="fi-FI" dirty="0" smtClean="0"/>
              <a:t>Pesu</a:t>
            </a: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 smtClean="0"/>
              <a:t>Puhdistusmenetelmät</a:t>
            </a:r>
            <a:endParaRPr lang="fi-FI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954555"/>
          </a:xfrm>
        </p:spPr>
        <p:txBody>
          <a:bodyPr/>
          <a:lstStyle/>
          <a:p>
            <a:r>
              <a:rPr lang="fi-FI" dirty="0" smtClean="0"/>
              <a:t>Puhdistusaineen valintaan vaikuttavat</a:t>
            </a:r>
          </a:p>
          <a:p>
            <a:r>
              <a:rPr lang="fi-FI" dirty="0" smtClean="0"/>
              <a:t>Poistettava lika ja kiinnittymistapa</a:t>
            </a:r>
          </a:p>
          <a:p>
            <a:r>
              <a:rPr lang="fi-FI" dirty="0" smtClean="0"/>
              <a:t>Pintamateriaali</a:t>
            </a:r>
          </a:p>
          <a:p>
            <a:r>
              <a:rPr lang="fi-FI" dirty="0" smtClean="0"/>
              <a:t>Lämpötila (kloori)</a:t>
            </a:r>
          </a:p>
          <a:p>
            <a:r>
              <a:rPr lang="fi-FI" dirty="0" smtClean="0"/>
              <a:t>Siivousväline (kone, </a:t>
            </a:r>
            <a:r>
              <a:rPr lang="fi-FI" dirty="0" err="1" smtClean="0"/>
              <a:t>käsinpesu</a:t>
            </a:r>
            <a:r>
              <a:rPr lang="fi-FI" dirty="0" smtClean="0"/>
              <a:t>)</a:t>
            </a:r>
          </a:p>
          <a:p>
            <a:endParaRPr lang="fi-FI" dirty="0" smtClean="0"/>
          </a:p>
          <a:p>
            <a:r>
              <a:rPr lang="fi-FI" dirty="0" smtClean="0"/>
              <a:t>Puhdistusaineita ja desinfioivia aineita käytettäessä on aina käytettävä suojakäsineitä</a:t>
            </a: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fi-FI" sz="3200" dirty="0" smtClean="0"/>
              <a:t>Puhdistusaineet</a:t>
            </a:r>
            <a:endParaRPr lang="fi-FI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 smtClean="0"/>
              <a:t>PH- asteikko</a:t>
            </a:r>
            <a:endParaRPr lang="fi-FI" sz="3200" dirty="0"/>
          </a:p>
        </p:txBody>
      </p:sp>
      <p:pic>
        <p:nvPicPr>
          <p:cNvPr id="4" name="Kuva 8" descr="ph-taulukk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9910" y="1772816"/>
            <a:ext cx="637441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dirty="0" smtClean="0"/>
              <a:t>Varoitusmerkit</a:t>
            </a:r>
            <a:endParaRPr lang="fi-FI" dirty="0"/>
          </a:p>
        </p:txBody>
      </p:sp>
      <p:pic>
        <p:nvPicPr>
          <p:cNvPr id="4" name="Sisällön paikkamerkki 3" descr="Merki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24744"/>
            <a:ext cx="7704856" cy="5170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i-FI" dirty="0" smtClean="0"/>
              <a:t>Ennen </a:t>
            </a:r>
            <a:r>
              <a:rPr lang="fi-FI" dirty="0" err="1" smtClean="0"/>
              <a:t>puhdistus-ja</a:t>
            </a:r>
            <a:r>
              <a:rPr lang="fi-FI" dirty="0" smtClean="0"/>
              <a:t> desinfiointiaineen käyttöä</a:t>
            </a:r>
          </a:p>
          <a:p>
            <a:r>
              <a:rPr lang="fi-FI" dirty="0" smtClean="0"/>
              <a:t>Miten aine laimennetaan</a:t>
            </a:r>
          </a:p>
          <a:p>
            <a:r>
              <a:rPr lang="fi-FI" dirty="0" smtClean="0"/>
              <a:t>Mihin ainetta käytetään</a:t>
            </a:r>
          </a:p>
          <a:p>
            <a:r>
              <a:rPr lang="fi-FI" dirty="0" smtClean="0"/>
              <a:t>Miten ainetta käytetään</a:t>
            </a:r>
          </a:p>
          <a:p>
            <a:r>
              <a:rPr lang="fi-FI" dirty="0" smtClean="0"/>
              <a:t>Mitä siivousvälinettä käytetään</a:t>
            </a:r>
          </a:p>
          <a:p>
            <a:r>
              <a:rPr lang="fi-FI" dirty="0" smtClean="0"/>
              <a:t>Mitä suojaimia tarvitaan</a:t>
            </a:r>
          </a:p>
          <a:p>
            <a:endParaRPr lang="fi-FI" dirty="0" smtClean="0"/>
          </a:p>
          <a:p>
            <a:r>
              <a:rPr lang="fi-FI" dirty="0" smtClean="0"/>
              <a:t>Pesuaineen yliannostus ei paranna tuotteen puhdistuskykyä</a:t>
            </a:r>
            <a:endParaRPr lang="fi-FI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28592"/>
          </a:xfrm>
        </p:spPr>
        <p:txBody>
          <a:bodyPr>
            <a:normAutofit fontScale="70000" lnSpcReduction="20000"/>
          </a:bodyPr>
          <a:lstStyle/>
          <a:p>
            <a:r>
              <a:rPr lang="fi-FI" dirty="0" smtClean="0"/>
              <a:t>Keittiöiden värikoodaus pohjautuu Suomen kuntaliiton sairaaloille tekemään hygienia- </a:t>
            </a:r>
            <a:r>
              <a:rPr lang="fi-FI" dirty="0" err="1" smtClean="0"/>
              <a:t>värikooditukseen</a:t>
            </a:r>
            <a:r>
              <a:rPr lang="fi-FI" dirty="0" smtClean="0"/>
              <a:t>.</a:t>
            </a:r>
          </a:p>
          <a:p>
            <a:r>
              <a:rPr lang="fi-FI" dirty="0" smtClean="0"/>
              <a:t> </a:t>
            </a:r>
          </a:p>
          <a:p>
            <a:r>
              <a:rPr lang="fi-FI" dirty="0" smtClean="0"/>
              <a:t>-        </a:t>
            </a:r>
            <a:r>
              <a:rPr lang="fi-FI" b="1" dirty="0" smtClean="0"/>
              <a:t>  Vihreä</a:t>
            </a:r>
            <a:r>
              <a:rPr lang="fi-FI" dirty="0" smtClean="0"/>
              <a:t>, ilmaisee steriiliä tilaa (esim. leikkaussalit), on tarkoitettu suurkeittiöissä elintarvikkeiden kanssa kosketuksiin joutuville pinnoille ja ruokaa pilkkoville laitteille.</a:t>
            </a:r>
          </a:p>
          <a:p>
            <a:r>
              <a:rPr lang="fi-FI" dirty="0" smtClean="0"/>
              <a:t> </a:t>
            </a:r>
          </a:p>
          <a:p>
            <a:r>
              <a:rPr lang="fi-FI" dirty="0" smtClean="0"/>
              <a:t>-          </a:t>
            </a:r>
            <a:r>
              <a:rPr lang="fi-FI" b="1" dirty="0" smtClean="0"/>
              <a:t>Sinisellä </a:t>
            </a:r>
            <a:r>
              <a:rPr lang="fi-FI" dirty="0" smtClean="0"/>
              <a:t>värikoodatut harjat ja pyyhkeet kertovat, että ne on tarkoitettu </a:t>
            </a:r>
            <a:r>
              <a:rPr lang="fi-FI" dirty="0" err="1" smtClean="0"/>
              <a:t>työtasoillle</a:t>
            </a:r>
            <a:r>
              <a:rPr lang="fi-FI" dirty="0" smtClean="0"/>
              <a:t> ja koneille sekä laitteille, jotka eivät pilko tai sekoita ruokaa.</a:t>
            </a:r>
          </a:p>
          <a:p>
            <a:r>
              <a:rPr lang="fi-FI" dirty="0" smtClean="0"/>
              <a:t> </a:t>
            </a:r>
          </a:p>
          <a:p>
            <a:r>
              <a:rPr lang="fi-FI" dirty="0" smtClean="0"/>
              <a:t>-          </a:t>
            </a:r>
            <a:r>
              <a:rPr lang="fi-FI" b="1" dirty="0" smtClean="0"/>
              <a:t>Punaiset</a:t>
            </a:r>
            <a:r>
              <a:rPr lang="fi-FI" dirty="0" smtClean="0"/>
              <a:t> siivousharjat on tarkoitettu ainoastaan lattioiden, lattiakaivojen ja jätehuoneiden sekä -astioiden pesuun.</a:t>
            </a:r>
          </a:p>
          <a:p>
            <a:r>
              <a:rPr lang="fi-FI" dirty="0" smtClean="0"/>
              <a:t> </a:t>
            </a:r>
          </a:p>
          <a:p>
            <a:r>
              <a:rPr lang="fi-FI" dirty="0" smtClean="0"/>
              <a:t>-          </a:t>
            </a:r>
            <a:r>
              <a:rPr lang="fi-FI" b="1" dirty="0" smtClean="0"/>
              <a:t>Keltainen</a:t>
            </a:r>
            <a:r>
              <a:rPr lang="fi-FI" dirty="0" smtClean="0"/>
              <a:t> on tarkoitettu juuresten käsittelytiloille. Myös broilerin käsittelytilat voidaan haluttaessa koodata keltaisella värillä. 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fi-FI" sz="3200" dirty="0" smtClean="0"/>
              <a:t>Värikoodaus</a:t>
            </a:r>
            <a:endParaRPr lang="fi-FI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Muistathan, että lattioiden lakaisuun ei saa käyttää harjaa. </a:t>
            </a:r>
            <a:endParaRPr lang="fi-FI" dirty="0" smtClean="0"/>
          </a:p>
          <a:p>
            <a:r>
              <a:rPr lang="fi-FI" dirty="0" smtClean="0"/>
              <a:t>Harja </a:t>
            </a:r>
            <a:r>
              <a:rPr lang="fi-FI" dirty="0" smtClean="0"/>
              <a:t>kostuu, haisee, levittää homeitiöitä</a:t>
            </a:r>
            <a:r>
              <a:rPr lang="fi-FI" dirty="0" smtClean="0"/>
              <a:t>.</a:t>
            </a:r>
          </a:p>
          <a:p>
            <a:r>
              <a:rPr lang="fi-FI" dirty="0" smtClean="0"/>
              <a:t> </a:t>
            </a:r>
            <a:r>
              <a:rPr lang="fi-FI" dirty="0" smtClean="0"/>
              <a:t>Paras väline lattioiden lakaisuun on </a:t>
            </a:r>
            <a:r>
              <a:rPr lang="fi-FI" b="1" dirty="0" err="1" smtClean="0"/>
              <a:t>nivelöity</a:t>
            </a:r>
            <a:r>
              <a:rPr lang="fi-FI" b="1" dirty="0" smtClean="0"/>
              <a:t> </a:t>
            </a:r>
            <a:r>
              <a:rPr lang="fi-FI" b="1" dirty="0" smtClean="0"/>
              <a:t>lattiakuivain</a:t>
            </a:r>
            <a:r>
              <a:rPr lang="fi-FI" dirty="0" smtClean="0"/>
              <a:t> </a:t>
            </a:r>
            <a:r>
              <a:rPr lang="fi-FI" dirty="0" smtClean="0"/>
              <a:t>suurille aloille. </a:t>
            </a:r>
            <a:endParaRPr lang="fi-FI" dirty="0" smtClean="0"/>
          </a:p>
          <a:p>
            <a:r>
              <a:rPr lang="fi-FI" dirty="0" smtClean="0"/>
              <a:t>Pienet </a:t>
            </a:r>
            <a:r>
              <a:rPr lang="fi-FI" dirty="0" smtClean="0"/>
              <a:t>alat, roskakasat ja rikkoutuneet lasinpalaset kootaan ja nostetaan jätesäkkiin ergonomisesti ja hygieenisesti </a:t>
            </a:r>
            <a:r>
              <a:rPr lang="fi-FI" b="1" dirty="0" smtClean="0"/>
              <a:t>puolipitkävartisella rikkalapiolla ja </a:t>
            </a:r>
            <a:r>
              <a:rPr lang="fi-FI" b="1" dirty="0" err="1" smtClean="0"/>
              <a:t>lattialakaisimella</a:t>
            </a: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8254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fi-FI" dirty="0" smtClean="0"/>
              <a:t>Tehdään heti laitteen, tilan tai välineen käytön lopettamisen jälkeen</a:t>
            </a:r>
          </a:p>
          <a:p>
            <a:r>
              <a:rPr lang="fi-FI" dirty="0" smtClean="0"/>
              <a:t>Työpäivän päätteeksi</a:t>
            </a:r>
          </a:p>
          <a:p>
            <a:r>
              <a:rPr lang="fi-FI" dirty="0" smtClean="0"/>
              <a:t>Kiinnitetään erityistä huomiota pintoihin jotka ovat kosketuksissa elintarvikkeiden tai käsien kanssa ( leikkuulaudat, säilytysastiat, työvälineet, kosketuspinnat)</a:t>
            </a: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fi-FI" sz="3200" dirty="0" smtClean="0"/>
              <a:t>Ylläpitosiivous / </a:t>
            </a:r>
            <a:r>
              <a:rPr lang="fi-FI" sz="3200" dirty="0" err="1" smtClean="0"/>
              <a:t>työvaihepuhtaanapito</a:t>
            </a:r>
            <a:endParaRPr lang="fi-FI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3600" dirty="0" smtClean="0"/>
              <a:t>Kun puhdistat puhtailla välineillä, olet suojautunut oikein ja sisäistät puhdistuksen merkityksen osana keittiön jokapäiväistä laatua ja ruuanvalmistusta, toteutuu sanonta "puhtaus on puoli ruokaa".</a:t>
            </a:r>
            <a:endParaRPr lang="fi-FI" sz="3600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endParaRPr lang="fi-FI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82547"/>
          </a:xfrm>
        </p:spPr>
        <p:txBody>
          <a:bodyPr/>
          <a:lstStyle/>
          <a:p>
            <a:r>
              <a:rPr lang="fi-FI" dirty="0" smtClean="0"/>
              <a:t>Tehdään esim. kerran viikossa</a:t>
            </a:r>
          </a:p>
          <a:p>
            <a:r>
              <a:rPr lang="fi-FI" dirty="0" smtClean="0"/>
              <a:t>Pinnat joissa elintarvikkeiden saastumisen riski on pieni</a:t>
            </a: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fi-FI" sz="3200" dirty="0" smtClean="0"/>
              <a:t>Jaksottainen</a:t>
            </a:r>
            <a:r>
              <a:rPr lang="fi-FI" dirty="0" smtClean="0"/>
              <a:t> </a:t>
            </a:r>
            <a:r>
              <a:rPr lang="fi-FI" sz="3200" dirty="0" smtClean="0"/>
              <a:t>siivous</a:t>
            </a:r>
            <a:endParaRPr lang="fi-FI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9074" y="2871788"/>
            <a:ext cx="2631157" cy="270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 smtClean="0"/>
              <a:t>Perussiivous</a:t>
            </a:r>
            <a:endParaRPr lang="fi-FI" sz="3200" dirty="0"/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Siivouskohteita ovat </a:t>
            </a:r>
          </a:p>
          <a:p>
            <a:r>
              <a:rPr lang="fi-FI" dirty="0" smtClean="0"/>
              <a:t>Kattopinnat</a:t>
            </a:r>
          </a:p>
          <a:p>
            <a:r>
              <a:rPr lang="fi-FI" dirty="0" smtClean="0"/>
              <a:t>Valaisimet</a:t>
            </a:r>
          </a:p>
          <a:p>
            <a:r>
              <a:rPr lang="fi-FI" dirty="0" smtClean="0"/>
              <a:t>Seinäpinnat</a:t>
            </a:r>
          </a:p>
          <a:p>
            <a:r>
              <a:rPr lang="fi-FI" dirty="0" smtClean="0"/>
              <a:t>Ikkunat</a:t>
            </a:r>
          </a:p>
          <a:p>
            <a:r>
              <a:rPr lang="fi-FI" dirty="0" smtClean="0"/>
              <a:t>Hyllyt</a:t>
            </a:r>
          </a:p>
          <a:p>
            <a:r>
              <a:rPr lang="fi-FI" dirty="0" smtClean="0"/>
              <a:t>Kaapistojen sisäpinnat</a:t>
            </a:r>
          </a:p>
          <a:p>
            <a:r>
              <a:rPr lang="fi-FI" dirty="0" smtClean="0"/>
              <a:t>laatikostot</a:t>
            </a:r>
            <a:endParaRPr lang="fi-FI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82547"/>
          </a:xfrm>
        </p:spPr>
        <p:txBody>
          <a:bodyPr/>
          <a:lstStyle/>
          <a:p>
            <a:r>
              <a:rPr lang="fi-FI" dirty="0" smtClean="0"/>
              <a:t>Tuhoaa pinnoilta mikrobeja ja vähentää niiden määrän turvalliselle tasolle</a:t>
            </a:r>
          </a:p>
          <a:p>
            <a:r>
              <a:rPr lang="fi-FI" dirty="0" smtClean="0"/>
              <a:t>Desinfiointi tapoja ovat esim. </a:t>
            </a:r>
            <a:r>
              <a:rPr lang="fi-FI" dirty="0" smtClean="0"/>
              <a:t>lämpö ja kemiallinen </a:t>
            </a:r>
            <a:r>
              <a:rPr lang="fi-FI" dirty="0" smtClean="0"/>
              <a:t>desinfiointi</a:t>
            </a: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fi-FI" sz="3200" dirty="0" err="1" smtClean="0"/>
              <a:t>Desifiointi</a:t>
            </a:r>
            <a:endParaRPr lang="fi-FI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Esipuhdistus</a:t>
            </a:r>
          </a:p>
          <a:p>
            <a:pPr>
              <a:buNone/>
            </a:pPr>
            <a:r>
              <a:rPr lang="fi-FI" dirty="0" smtClean="0"/>
              <a:t>	- irtolian poisto, esiliotus</a:t>
            </a:r>
          </a:p>
          <a:p>
            <a:pPr>
              <a:buNone/>
            </a:pPr>
            <a:endParaRPr lang="fi-FI" dirty="0" smtClean="0"/>
          </a:p>
          <a:p>
            <a:r>
              <a:rPr lang="fi-FI" dirty="0" smtClean="0"/>
              <a:t>Varsinainen puhdistus</a:t>
            </a:r>
          </a:p>
          <a:p>
            <a:pPr>
              <a:buNone/>
            </a:pPr>
            <a:r>
              <a:rPr lang="fi-FI" dirty="0" smtClean="0"/>
              <a:t>	- lian irrottaminen</a:t>
            </a:r>
          </a:p>
          <a:p>
            <a:pPr>
              <a:buNone/>
            </a:pPr>
            <a:endParaRPr lang="fi-FI" dirty="0" smtClean="0"/>
          </a:p>
          <a:p>
            <a:r>
              <a:rPr lang="fi-FI" dirty="0" smtClean="0"/>
              <a:t>Huuhtelu</a:t>
            </a:r>
          </a:p>
          <a:p>
            <a:pPr>
              <a:buNone/>
            </a:pPr>
            <a:r>
              <a:rPr lang="fi-FI" dirty="0" smtClean="0"/>
              <a:t>	- lian ja puhdistusaineliuoksen poisto</a:t>
            </a:r>
          </a:p>
          <a:p>
            <a:pPr>
              <a:buNone/>
            </a:pPr>
            <a:endParaRPr lang="fi-FI" dirty="0" smtClean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 smtClean="0"/>
              <a:t>Tavanomaisen puhdistuksen vaiheet</a:t>
            </a:r>
            <a:endParaRPr lang="fi-FI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Desinfiointi</a:t>
            </a:r>
          </a:p>
          <a:p>
            <a:pPr>
              <a:buNone/>
            </a:pPr>
            <a:r>
              <a:rPr lang="fi-FI" dirty="0" smtClean="0"/>
              <a:t>	- mikrobien tuhoaminen</a:t>
            </a:r>
          </a:p>
          <a:p>
            <a:pPr>
              <a:buNone/>
            </a:pPr>
            <a:endParaRPr lang="fi-FI" dirty="0" smtClean="0"/>
          </a:p>
          <a:p>
            <a:r>
              <a:rPr lang="fi-FI" dirty="0" smtClean="0"/>
              <a:t>Loppuhuuhtelu</a:t>
            </a:r>
          </a:p>
          <a:p>
            <a:pPr>
              <a:buNone/>
            </a:pPr>
            <a:r>
              <a:rPr lang="fi-FI" dirty="0" smtClean="0"/>
              <a:t>	- kemikaalijäämien poisto</a:t>
            </a:r>
          </a:p>
          <a:p>
            <a:pPr>
              <a:buNone/>
            </a:pPr>
            <a:endParaRPr lang="fi-FI" dirty="0" smtClean="0"/>
          </a:p>
          <a:p>
            <a:r>
              <a:rPr lang="fi-FI" dirty="0" smtClean="0"/>
              <a:t>Kuivaaminen</a:t>
            </a:r>
          </a:p>
          <a:p>
            <a:pPr>
              <a:buNone/>
            </a:pPr>
            <a:r>
              <a:rPr lang="fi-FI" dirty="0" smtClean="0"/>
              <a:t>	-huuhteluveden poisto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4400" dirty="0" smtClean="0"/>
              <a:t>Tavanomaisen puhdistuksen vaiheet</a:t>
            </a:r>
            <a:endParaRPr lang="fi-FI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Lämpö</a:t>
            </a:r>
          </a:p>
          <a:p>
            <a:r>
              <a:rPr lang="fi-FI" dirty="0" smtClean="0"/>
              <a:t>Mekaniikka</a:t>
            </a:r>
          </a:p>
          <a:p>
            <a:r>
              <a:rPr lang="fi-FI" dirty="0" smtClean="0"/>
              <a:t>Aika</a:t>
            </a:r>
          </a:p>
          <a:p>
            <a:r>
              <a:rPr lang="fi-FI" dirty="0" smtClean="0"/>
              <a:t>Kemia</a:t>
            </a:r>
          </a:p>
          <a:p>
            <a:pPr>
              <a:buNone/>
            </a:pPr>
            <a:endParaRPr lang="fi-FI" dirty="0" smtClean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 smtClean="0"/>
              <a:t>Puhdistuksen osatekijät</a:t>
            </a:r>
            <a:endParaRPr lang="fi-FI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Lämmin tai kuuma vesi, vesihöyry, lämpimät pinnat</a:t>
            </a:r>
          </a:p>
          <a:p>
            <a:r>
              <a:rPr lang="fi-FI" dirty="0" smtClean="0"/>
              <a:t>Nopeuttaa kemiallisia reaktioita</a:t>
            </a:r>
          </a:p>
          <a:p>
            <a:r>
              <a:rPr lang="fi-FI" dirty="0" smtClean="0"/>
              <a:t>esim. rasvaiset astiat </a:t>
            </a:r>
            <a:r>
              <a:rPr lang="fi-FI" dirty="0" smtClean="0">
                <a:sym typeface="Wingdings" pitchFamily="2" charset="2"/>
              </a:rPr>
              <a:t> rasvalian irrotus</a:t>
            </a:r>
          </a:p>
          <a:p>
            <a:r>
              <a:rPr lang="fi-FI" dirty="0" smtClean="0"/>
              <a:t>huomioi proteiinilika </a:t>
            </a:r>
            <a:r>
              <a:rPr lang="fi-FI" dirty="0" smtClean="0">
                <a:sym typeface="Wingdings" pitchFamily="2" charset="2"/>
              </a:rPr>
              <a:t> palaa kiinni helposti</a:t>
            </a:r>
            <a:endParaRPr lang="fi-FI" dirty="0" smtClean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Lämpö</a:t>
            </a:r>
            <a:endParaRPr lang="fi-FI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la">
  <a:themeElements>
    <a:clrScheme name="Aul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Aul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Aul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194</TotalTime>
  <Words>291</Words>
  <Application>Microsoft Office PowerPoint</Application>
  <PresentationFormat>Näytössä katseltava diaesitys (4:3)</PresentationFormat>
  <Paragraphs>103</Paragraphs>
  <Slides>20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20</vt:i4>
      </vt:variant>
    </vt:vector>
  </HeadingPairs>
  <TitlesOfParts>
    <vt:vector size="21" baseType="lpstr">
      <vt:lpstr>Aula</vt:lpstr>
      <vt:lpstr>Puhtaanapito</vt:lpstr>
      <vt:lpstr>Ylläpitosiivous / työvaihepuhtaanapito</vt:lpstr>
      <vt:lpstr>Jaksottainen siivous</vt:lpstr>
      <vt:lpstr>Perussiivous</vt:lpstr>
      <vt:lpstr>Desifiointi</vt:lpstr>
      <vt:lpstr>Tavanomaisen puhdistuksen vaiheet</vt:lpstr>
      <vt:lpstr>Tavanomaisen puhdistuksen vaiheet</vt:lpstr>
      <vt:lpstr>Puhdistuksen osatekijät</vt:lpstr>
      <vt:lpstr>Lämpö</vt:lpstr>
      <vt:lpstr>Mekaniikka</vt:lpstr>
      <vt:lpstr>Aika</vt:lpstr>
      <vt:lpstr>Kemia</vt:lpstr>
      <vt:lpstr>Puhdistusmenetelmät</vt:lpstr>
      <vt:lpstr>Puhdistusaineet</vt:lpstr>
      <vt:lpstr>PH- asteikko</vt:lpstr>
      <vt:lpstr>Varoitusmerkit</vt:lpstr>
      <vt:lpstr>PowerPoint-esitys</vt:lpstr>
      <vt:lpstr>Värikoodaus</vt:lpstr>
      <vt:lpstr>PowerPoint-esitys</vt:lpstr>
      <vt:lpstr>PowerPoint-esitys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Puhtaanapito</dc:title>
  <dc:creator>malli</dc:creator>
  <cp:lastModifiedBy>malli</cp:lastModifiedBy>
  <cp:revision>25</cp:revision>
  <dcterms:created xsi:type="dcterms:W3CDTF">2010-08-11T06:17:22Z</dcterms:created>
  <dcterms:modified xsi:type="dcterms:W3CDTF">2011-08-10T07:07:40Z</dcterms:modified>
</cp:coreProperties>
</file>